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Lst>
  <p:sldSz cy="6858000" cx="9144000"/>
  <p:notesSz cx="7023100" cy="9309100"/>
  <p:embeddedFontLst>
    <p:embeddedFont>
      <p:font typeface="Merriweather Sans"/>
      <p:regular r:id="rId104"/>
      <p:bold r:id="rId105"/>
      <p:italic r:id="rId106"/>
      <p:boldItalic r:id="rId107"/>
    </p:embeddedFont>
    <p:embeddedFont>
      <p:font typeface="Helvetica Neue"/>
      <p:regular r:id="rId108"/>
      <p:bold r:id="rId109"/>
      <p:italic r:id="rId110"/>
      <p:boldItalic r:id="rId11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4A49982-6921-4529-8B0E-DA978BB051D8}">
  <a:tblStyle styleId="{F4A49982-6921-4529-8B0E-DA978BB051D8}"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3F9FA"/>
          </a:solidFill>
        </a:fill>
      </a:tcStyle>
    </a:wholeTbl>
    <a:band1H>
      <a:tcTxStyle/>
      <a:tcStyle>
        <a:fill>
          <a:solidFill>
            <a:srgbClr val="E7F3F4"/>
          </a:solidFill>
        </a:fill>
      </a:tcStyle>
    </a:band1H>
    <a:band2H>
      <a:tcTxStyle/>
    </a:band2H>
    <a:band1V>
      <a:tcTxStyle/>
      <a:tcStyle>
        <a:fill>
          <a:solidFill>
            <a:srgbClr val="E7F3F4"/>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3E55854B-25F3-4FC8-99C2-44B79FEE0245}"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MerriweatherSans-boldItalic.fntdata"/><Relationship Id="rId106" Type="http://schemas.openxmlformats.org/officeDocument/2006/relationships/font" Target="fonts/MerriweatherSans-italic.fntdata"/><Relationship Id="rId105" Type="http://schemas.openxmlformats.org/officeDocument/2006/relationships/font" Target="fonts/MerriweatherSans-bold.fntdata"/><Relationship Id="rId104" Type="http://schemas.openxmlformats.org/officeDocument/2006/relationships/font" Target="fonts/MerriweatherSans-regular.fntdata"/><Relationship Id="rId109" Type="http://schemas.openxmlformats.org/officeDocument/2006/relationships/font" Target="fonts/HelveticaNeue-bold.fntdata"/><Relationship Id="rId108" Type="http://schemas.openxmlformats.org/officeDocument/2006/relationships/font" Target="fonts/HelveticaNeue-regular.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10" Type="http://schemas.openxmlformats.org/officeDocument/2006/relationships/font" Target="fonts/HelveticaNeue-italic.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111" Type="http://schemas.openxmlformats.org/officeDocument/2006/relationships/font" Target="fonts/HelveticaNeue-boldItalic.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1" y="0"/>
            <a:ext cx="3043876" cy="467050"/>
          </a:xfrm>
          <a:prstGeom prst="rect">
            <a:avLst/>
          </a:prstGeom>
          <a:noFill/>
          <a:ln>
            <a:noFill/>
          </a:ln>
        </p:spPr>
        <p:txBody>
          <a:bodyPr anchorCtr="0" anchor="t" bIns="45925" lIns="91850" spcFirstLastPara="1" rIns="91850" wrap="square" tIns="459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7629" y="0"/>
            <a:ext cx="3043876" cy="467050"/>
          </a:xfrm>
          <a:prstGeom prst="rect">
            <a:avLst/>
          </a:prstGeom>
          <a:noFill/>
          <a:ln>
            <a:noFill/>
          </a:ln>
        </p:spPr>
        <p:txBody>
          <a:bodyPr anchorCtr="0" anchor="t" bIns="45925" lIns="91850" spcFirstLastPara="1" rIns="91850" wrap="square" tIns="459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1" y="8842052"/>
            <a:ext cx="3043876" cy="467050"/>
          </a:xfrm>
          <a:prstGeom prst="rect">
            <a:avLst/>
          </a:prstGeom>
          <a:noFill/>
          <a:ln>
            <a:noFill/>
          </a:ln>
        </p:spPr>
        <p:txBody>
          <a:bodyPr anchorCtr="0" anchor="b" bIns="45925" lIns="91850" spcFirstLastPara="1" rIns="91850" wrap="square" tIns="459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1: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rPr lang="en-US"/>
              <a:t>Cover page</a:t>
            </a:r>
            <a:endParaRPr/>
          </a:p>
        </p:txBody>
      </p:sp>
      <p:sp>
        <p:nvSpPr>
          <p:cNvPr id="111" name="Google Shape;111;p1: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0: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69" name="Google Shape;169;p10: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1: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75" name="Google Shape;175;p11: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2: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81" name="Google Shape;181;p12: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3: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87" name="Google Shape;187;p13: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4: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14: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95" name="Google Shape;195;p14: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5: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5: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207" name="Google Shape;207;p15: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6: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6: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219" name="Google Shape;219;p16: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7: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230" name="Google Shape;230;p17: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8: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237" name="Google Shape;237;p18: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9: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245" name="Google Shape;245;p19: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2: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2: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18" name="Google Shape;118;p2: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0: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253" name="Google Shape;253;p20: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1: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261" name="Google Shape;261;p21: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2: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269" name="Google Shape;269;p22: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3: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276" name="Google Shape;276;p23: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4: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283" name="Google Shape;283;p24: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5: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290" name="Google Shape;290;p25: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6: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297" name="Google Shape;297;p26: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7: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304" name="Google Shape;304;p27: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8: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28: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311" name="Google Shape;311;p28: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9: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318" name="Google Shape;318;p29: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25" name="Google Shape;125;p3: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0: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332" name="Google Shape;332;p30: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31: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345" name="Google Shape;345;p31: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32: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356" name="Google Shape;356;p32: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33: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362" name="Google Shape;362;p33: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34: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373" name="Google Shape;373;p34: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35: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381" name="Google Shape;381;p35: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36: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391" name="Google Shape;391;p36: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37: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403" name="Google Shape;403;p37: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38:notes"/>
          <p:cNvSpPr/>
          <p:nvPr>
            <p:ph idx="2" type="sldImg"/>
          </p:nvPr>
        </p:nvSpPr>
        <p:spPr>
          <a:xfrm>
            <a:off x="-442913" y="909638"/>
            <a:ext cx="6059488" cy="45450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38: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410" name="Google Shape;410;p38: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39: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39: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423" name="Google Shape;423;p39: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31" name="Google Shape;131;p4: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40: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431" name="Google Shape;431;p40: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41:notes"/>
          <p:cNvSpPr/>
          <p:nvPr>
            <p:ph idx="2" type="sldImg"/>
          </p:nvPr>
        </p:nvSpPr>
        <p:spPr>
          <a:xfrm>
            <a:off x="1198563" y="728663"/>
            <a:ext cx="4846637" cy="36353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60" name="Google Shape;460;p41:notes"/>
          <p:cNvSpPr txBox="1"/>
          <p:nvPr>
            <p:ph idx="1" type="body"/>
          </p:nvPr>
        </p:nvSpPr>
        <p:spPr>
          <a:xfrm>
            <a:off x="724681" y="4606069"/>
            <a:ext cx="5794113" cy="4363993"/>
          </a:xfrm>
          <a:prstGeom prst="rect">
            <a:avLst/>
          </a:prstGeom>
          <a:noFill/>
          <a:ln>
            <a:noFill/>
          </a:ln>
        </p:spPr>
        <p:txBody>
          <a:bodyPr anchorCtr="0" anchor="ctr" bIns="45925" lIns="91850" spcFirstLastPara="1" rIns="91850" wrap="square" tIns="45925">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42: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475" name="Google Shape;475;p42: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43: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495" name="Google Shape;495;p43: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44: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531" name="Google Shape;531;p44: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5: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45: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546" name="Google Shape;546;p45: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46: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554" name="Google Shape;554;p46: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47: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560" name="Google Shape;560;p47: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48: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568" name="Google Shape;568;p48: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49: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576" name="Google Shape;576;p49: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5: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37" name="Google Shape;137;p5: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50: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583" name="Google Shape;583;p50: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51: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590" name="Google Shape;590;p51: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52: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606" name="Google Shape;606;p52: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53: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616" name="Google Shape;616;p53: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54: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630" name="Google Shape;630;p54: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55: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647" name="Google Shape;647;p55: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56: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0" name="Google Shape;660;p56: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661" name="Google Shape;661;p56: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57: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p57: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679" name="Google Shape;679;p57: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58: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695" name="Google Shape;695;p58: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59: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p59: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rPr lang="en-US"/>
              <a:t>so, re use the shortest path from original network</a:t>
            </a:r>
            <a:endParaRPr/>
          </a:p>
        </p:txBody>
      </p:sp>
      <p:sp>
        <p:nvSpPr>
          <p:cNvPr id="703" name="Google Shape;703;p59: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43" name="Google Shape;143;p6: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60: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p60: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rPr lang="en-US"/>
              <a:t>this lemma shows the completeness of the algorithm</a:t>
            </a:r>
            <a:endParaRPr/>
          </a:p>
        </p:txBody>
      </p:sp>
      <p:sp>
        <p:nvSpPr>
          <p:cNvPr id="712" name="Google Shape;712;p60: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61: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722" name="Google Shape;722;p61: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62: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p62: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rPr lang="en-US"/>
              <a:t>reversely think: each path will pass through the path between a pair of intersections</a:t>
            </a:r>
            <a:endParaRPr/>
          </a:p>
          <a:p>
            <a:pPr indent="0" lvl="0" marL="0" rtl="0" algn="l">
              <a:spcBef>
                <a:spcPts val="0"/>
              </a:spcBef>
              <a:spcAft>
                <a:spcPts val="0"/>
              </a:spcAft>
              <a:buNone/>
            </a:pPr>
            <a:r>
              <a:t/>
            </a:r>
            <a:endParaRPr/>
          </a:p>
        </p:txBody>
      </p:sp>
      <p:sp>
        <p:nvSpPr>
          <p:cNvPr id="731" name="Google Shape;731;p62: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63: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2" name="Google Shape;742;p63: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rPr lang="en-US"/>
              <a:t>each path: stll A square</a:t>
            </a:r>
            <a:endParaRPr/>
          </a:p>
        </p:txBody>
      </p:sp>
      <p:sp>
        <p:nvSpPr>
          <p:cNvPr id="743" name="Google Shape;743;p63: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64: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p64: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754" name="Google Shape;754;p64: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65: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p65: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rPr lang="en-US"/>
              <a:t>more complete results</a:t>
            </a:r>
            <a:endParaRPr/>
          </a:p>
        </p:txBody>
      </p:sp>
      <p:sp>
        <p:nvSpPr>
          <p:cNvPr id="770" name="Google Shape;770;p65: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66: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2" name="Google Shape;782;p66: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rPr lang="en-US"/>
              <a:t>more complete results</a:t>
            </a:r>
            <a:endParaRPr/>
          </a:p>
        </p:txBody>
      </p:sp>
      <p:sp>
        <p:nvSpPr>
          <p:cNvPr id="783" name="Google Shape;783;p66: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67: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796" name="Google Shape;796;p67: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68: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805" name="Google Shape;805;p68: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69: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p69: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813" name="Google Shape;813;p69: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7: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51" name="Google Shape;151;p7: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70: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826" name="Google Shape;826;p70: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71: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p71: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834" name="Google Shape;834;p71: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72: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6" name="Google Shape;846;p72: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847" name="Google Shape;847;p72: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73: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5" name="Google Shape;855;p73: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856" name="Google Shape;856;p73: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74:notes"/>
          <p:cNvSpPr/>
          <p:nvPr>
            <p:ph idx="2" type="sldImg"/>
          </p:nvPr>
        </p:nvSpPr>
        <p:spPr>
          <a:xfrm>
            <a:off x="-439738" y="909638"/>
            <a:ext cx="6053138" cy="45418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p74:notes"/>
          <p:cNvSpPr txBox="1"/>
          <p:nvPr>
            <p:ph idx="1" type="body"/>
          </p:nvPr>
        </p:nvSpPr>
        <p:spPr>
          <a:xfrm>
            <a:off x="517391" y="5757165"/>
            <a:ext cx="4139126" cy="545415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75: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p75: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871" name="Google Shape;871;p75: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76: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879" name="Google Shape;879;p76: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77: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885" name="Google Shape;885;p77: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78: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921" name="Google Shape;921;p78: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79: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943" name="Google Shape;943;p79: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8: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57" name="Google Shape;157;p8: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80: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957" name="Google Shape;957;p80: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81: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972" name="Google Shape;972;p81: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82: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253" name="Google Shape;1253;p82: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p83: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263" name="Google Shape;1263;p83: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p84: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414" name="Google Shape;1414;p84: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7" name="Shape 1457"/>
        <p:cNvGrpSpPr/>
        <p:nvPr/>
      </p:nvGrpSpPr>
      <p:grpSpPr>
        <a:xfrm>
          <a:off x="0" y="0"/>
          <a:ext cx="0" cy="0"/>
          <a:chOff x="0" y="0"/>
          <a:chExt cx="0" cy="0"/>
        </a:xfrm>
      </p:grpSpPr>
      <p:sp>
        <p:nvSpPr>
          <p:cNvPr id="1458" name="Google Shape;1458;p85: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459" name="Google Shape;1459;p85: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8" name="Shape 1468"/>
        <p:cNvGrpSpPr/>
        <p:nvPr/>
      </p:nvGrpSpPr>
      <p:grpSpPr>
        <a:xfrm>
          <a:off x="0" y="0"/>
          <a:ext cx="0" cy="0"/>
          <a:chOff x="0" y="0"/>
          <a:chExt cx="0" cy="0"/>
        </a:xfrm>
      </p:grpSpPr>
      <p:sp>
        <p:nvSpPr>
          <p:cNvPr id="1469" name="Google Shape;1469;p86: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470" name="Google Shape;1470;p86: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5" name="Shape 1485"/>
        <p:cNvGrpSpPr/>
        <p:nvPr/>
      </p:nvGrpSpPr>
      <p:grpSpPr>
        <a:xfrm>
          <a:off x="0" y="0"/>
          <a:ext cx="0" cy="0"/>
          <a:chOff x="0" y="0"/>
          <a:chExt cx="0" cy="0"/>
        </a:xfrm>
      </p:grpSpPr>
      <p:sp>
        <p:nvSpPr>
          <p:cNvPr id="1486" name="Google Shape;1486;p87: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487" name="Google Shape;1487;p87: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p88: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496" name="Google Shape;1496;p88: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3" name="Shape 1673"/>
        <p:cNvGrpSpPr/>
        <p:nvPr/>
      </p:nvGrpSpPr>
      <p:grpSpPr>
        <a:xfrm>
          <a:off x="0" y="0"/>
          <a:ext cx="0" cy="0"/>
          <a:chOff x="0" y="0"/>
          <a:chExt cx="0" cy="0"/>
        </a:xfrm>
      </p:grpSpPr>
      <p:sp>
        <p:nvSpPr>
          <p:cNvPr id="1674" name="Google Shape;1674;p89: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675" name="Google Shape;1675;p89: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9: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63" name="Google Shape;163;p9: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6" name="Shape 1706"/>
        <p:cNvGrpSpPr/>
        <p:nvPr/>
      </p:nvGrpSpPr>
      <p:grpSpPr>
        <a:xfrm>
          <a:off x="0" y="0"/>
          <a:ext cx="0" cy="0"/>
          <a:chOff x="0" y="0"/>
          <a:chExt cx="0" cy="0"/>
        </a:xfrm>
      </p:grpSpPr>
      <p:sp>
        <p:nvSpPr>
          <p:cNvPr id="1707" name="Google Shape;1707;p90: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708" name="Google Shape;1708;p90: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7" name="Shape 1787"/>
        <p:cNvGrpSpPr/>
        <p:nvPr/>
      </p:nvGrpSpPr>
      <p:grpSpPr>
        <a:xfrm>
          <a:off x="0" y="0"/>
          <a:ext cx="0" cy="0"/>
          <a:chOff x="0" y="0"/>
          <a:chExt cx="0" cy="0"/>
        </a:xfrm>
      </p:grpSpPr>
      <p:sp>
        <p:nvSpPr>
          <p:cNvPr id="1788" name="Google Shape;1788;p91: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789" name="Google Shape;1789;p91: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8" name="Shape 1878"/>
        <p:cNvGrpSpPr/>
        <p:nvPr/>
      </p:nvGrpSpPr>
      <p:grpSpPr>
        <a:xfrm>
          <a:off x="0" y="0"/>
          <a:ext cx="0" cy="0"/>
          <a:chOff x="0" y="0"/>
          <a:chExt cx="0" cy="0"/>
        </a:xfrm>
      </p:grpSpPr>
      <p:sp>
        <p:nvSpPr>
          <p:cNvPr id="1879" name="Google Shape;1879;p92: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880" name="Google Shape;1880;p92: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7" name="Shape 1887"/>
        <p:cNvGrpSpPr/>
        <p:nvPr/>
      </p:nvGrpSpPr>
      <p:grpSpPr>
        <a:xfrm>
          <a:off x="0" y="0"/>
          <a:ext cx="0" cy="0"/>
          <a:chOff x="0" y="0"/>
          <a:chExt cx="0" cy="0"/>
        </a:xfrm>
      </p:grpSpPr>
      <p:sp>
        <p:nvSpPr>
          <p:cNvPr id="1888" name="Google Shape;1888;p93: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1889" name="Google Shape;1889;p93: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6" name="Shape 2016"/>
        <p:cNvGrpSpPr/>
        <p:nvPr/>
      </p:nvGrpSpPr>
      <p:grpSpPr>
        <a:xfrm>
          <a:off x="0" y="0"/>
          <a:ext cx="0" cy="0"/>
          <a:chOff x="0" y="0"/>
          <a:chExt cx="0" cy="0"/>
        </a:xfrm>
      </p:grpSpPr>
      <p:sp>
        <p:nvSpPr>
          <p:cNvPr id="2017" name="Google Shape;2017;p94: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2018" name="Google Shape;2018;p94: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5" name="Shape 2025"/>
        <p:cNvGrpSpPr/>
        <p:nvPr/>
      </p:nvGrpSpPr>
      <p:grpSpPr>
        <a:xfrm>
          <a:off x="0" y="0"/>
          <a:ext cx="0" cy="0"/>
          <a:chOff x="0" y="0"/>
          <a:chExt cx="0" cy="0"/>
        </a:xfrm>
      </p:grpSpPr>
      <p:sp>
        <p:nvSpPr>
          <p:cNvPr id="2026" name="Google Shape;2026;p95:notes"/>
          <p:cNvSpPr txBox="1"/>
          <p:nvPr>
            <p:ph idx="1" type="body"/>
          </p:nvPr>
        </p:nvSpPr>
        <p:spPr>
          <a:xfrm>
            <a:off x="702310" y="4480802"/>
            <a:ext cx="5618480" cy="3664661"/>
          </a:xfrm>
          <a:prstGeom prst="rect">
            <a:avLst/>
          </a:prstGeom>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2027" name="Google Shape;2027;p95: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3" name="Shape 2033"/>
        <p:cNvGrpSpPr/>
        <p:nvPr/>
      </p:nvGrpSpPr>
      <p:grpSpPr>
        <a:xfrm>
          <a:off x="0" y="0"/>
          <a:ext cx="0" cy="0"/>
          <a:chOff x="0" y="0"/>
          <a:chExt cx="0" cy="0"/>
        </a:xfrm>
      </p:grpSpPr>
      <p:sp>
        <p:nvSpPr>
          <p:cNvPr id="2034" name="Google Shape;2034;p96: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5" name="Google Shape;2035;p96:notes"/>
          <p:cNvSpPr txBox="1"/>
          <p:nvPr>
            <p:ph idx="1" type="body"/>
          </p:nvPr>
        </p:nvSpPr>
        <p:spPr>
          <a:xfrm>
            <a:off x="702310" y="4480802"/>
            <a:ext cx="5618480" cy="3664661"/>
          </a:xfrm>
          <a:prstGeom prst="rect">
            <a:avLst/>
          </a:prstGeom>
          <a:noFill/>
          <a:ln>
            <a:noFill/>
          </a:ln>
        </p:spPr>
        <p:txBody>
          <a:bodyPr anchorCtr="0" anchor="t" bIns="45925" lIns="91850" spcFirstLastPara="1" rIns="91850" wrap="square" tIns="45925">
            <a:noAutofit/>
          </a:bodyPr>
          <a:lstStyle/>
          <a:p>
            <a:pPr indent="0" lvl="0" marL="0" rtl="0" algn="l">
              <a:spcBef>
                <a:spcPts val="0"/>
              </a:spcBef>
              <a:spcAft>
                <a:spcPts val="0"/>
              </a:spcAft>
              <a:buNone/>
            </a:pPr>
            <a:r>
              <a:t/>
            </a:r>
            <a:endParaRPr/>
          </a:p>
        </p:txBody>
      </p:sp>
      <p:sp>
        <p:nvSpPr>
          <p:cNvPr id="2036" name="Google Shape;2036;p96:notes"/>
          <p:cNvSpPr txBox="1"/>
          <p:nvPr>
            <p:ph idx="12" type="sldNum"/>
          </p:nvPr>
        </p:nvSpPr>
        <p:spPr>
          <a:xfrm>
            <a:off x="3977629" y="8842052"/>
            <a:ext cx="3043876" cy="467050"/>
          </a:xfrm>
          <a:prstGeom prst="rect">
            <a:avLst/>
          </a:prstGeom>
          <a:noFill/>
          <a:ln>
            <a:noFill/>
          </a:ln>
        </p:spPr>
        <p:txBody>
          <a:bodyPr anchorCtr="0" anchor="b" bIns="45925" lIns="91850" spcFirstLastPara="1" rIns="91850" wrap="square" tIns="459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2" name="Shape 2042"/>
        <p:cNvGrpSpPr/>
        <p:nvPr/>
      </p:nvGrpSpPr>
      <p:grpSpPr>
        <a:xfrm>
          <a:off x="0" y="0"/>
          <a:ext cx="0" cy="0"/>
          <a:chOff x="0" y="0"/>
          <a:chExt cx="0" cy="0"/>
        </a:xfrm>
      </p:grpSpPr>
      <p:sp>
        <p:nvSpPr>
          <p:cNvPr id="2043" name="Google Shape;2043;p97:notes"/>
          <p:cNvSpPr/>
          <p:nvPr>
            <p:ph idx="2" type="sldImg"/>
          </p:nvPr>
        </p:nvSpPr>
        <p:spPr>
          <a:xfrm>
            <a:off x="-439738" y="909638"/>
            <a:ext cx="6053138" cy="45418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4" name="Google Shape;2044;p97:notes"/>
          <p:cNvSpPr txBox="1"/>
          <p:nvPr>
            <p:ph idx="1" type="body"/>
          </p:nvPr>
        </p:nvSpPr>
        <p:spPr>
          <a:xfrm>
            <a:off x="517391" y="5757165"/>
            <a:ext cx="4139126" cy="545415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3" name="Shape 13"/>
        <p:cNvGrpSpPr/>
        <p:nvPr/>
      </p:nvGrpSpPr>
      <p:grpSpPr>
        <a:xfrm>
          <a:off x="0" y="0"/>
          <a:ext cx="0" cy="0"/>
          <a:chOff x="0" y="0"/>
          <a:chExt cx="0" cy="0"/>
        </a:xfrm>
      </p:grpSpPr>
      <p:pic>
        <p:nvPicPr>
          <p:cNvPr descr="UofM-3_TM" id="14" name="Google Shape;14;p2"/>
          <p:cNvPicPr preferRelativeResize="0"/>
          <p:nvPr/>
        </p:nvPicPr>
        <p:blipFill rotWithShape="1">
          <a:blip r:embed="rId2">
            <a:alphaModFix/>
          </a:blip>
          <a:srcRect b="0" l="0" r="0" t="0"/>
          <a:stretch/>
        </p:blipFill>
        <p:spPr>
          <a:xfrm>
            <a:off x="0" y="5943600"/>
            <a:ext cx="9145588" cy="914400"/>
          </a:xfrm>
          <a:prstGeom prst="rect">
            <a:avLst/>
          </a:prstGeom>
          <a:noFill/>
          <a:ln>
            <a:noFill/>
          </a:ln>
        </p:spPr>
      </p:pic>
      <p:sp>
        <p:nvSpPr>
          <p:cNvPr id="15" name="Google Shape;15;p2"/>
          <p:cNvSpPr txBox="1"/>
          <p:nvPr>
            <p:ph type="ctrTitle"/>
          </p:nvPr>
        </p:nvSpPr>
        <p:spPr>
          <a:xfrm>
            <a:off x="685800" y="2286000"/>
            <a:ext cx="77724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3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 name="Google Shape;16;p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560"/>
              </a:spcBef>
              <a:spcAft>
                <a:spcPts val="0"/>
              </a:spcAft>
              <a:buSzPts val="2800"/>
              <a:buFont typeface="Arial"/>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4" name="Shape 44"/>
        <p:cNvGrpSpPr/>
        <p:nvPr/>
      </p:nvGrpSpPr>
      <p:grpSpPr>
        <a:xfrm>
          <a:off x="0" y="0"/>
          <a:ext cx="0" cy="0"/>
          <a:chOff x="0" y="0"/>
          <a:chExt cx="0" cy="0"/>
        </a:xfrm>
      </p:grpSpPr>
      <p:sp>
        <p:nvSpPr>
          <p:cNvPr id="45" name="Google Shape;45;p11"/>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 name="Google Shape;46;p11"/>
          <p:cNvSpPr txBox="1"/>
          <p:nvPr>
            <p:ph idx="1" type="body"/>
          </p:nvPr>
        </p:nvSpPr>
        <p:spPr>
          <a:xfrm rot="5400000">
            <a:off x="2209800" y="-533400"/>
            <a:ext cx="4724400" cy="7772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7" name="Shape 47"/>
        <p:cNvGrpSpPr/>
        <p:nvPr/>
      </p:nvGrpSpPr>
      <p:grpSpPr>
        <a:xfrm>
          <a:off x="0" y="0"/>
          <a:ext cx="0" cy="0"/>
          <a:chOff x="0" y="0"/>
          <a:chExt cx="0" cy="0"/>
        </a:xfrm>
      </p:grpSpPr>
      <p:sp>
        <p:nvSpPr>
          <p:cNvPr id="48" name="Google Shape;48;p12"/>
          <p:cNvSpPr txBox="1"/>
          <p:nvPr>
            <p:ph type="title"/>
          </p:nvPr>
        </p:nvSpPr>
        <p:spPr>
          <a:xfrm rot="5400000">
            <a:off x="4781550" y="2038350"/>
            <a:ext cx="5410200" cy="1943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9" name="Google Shape;49;p12"/>
          <p:cNvSpPr txBox="1"/>
          <p:nvPr>
            <p:ph idx="1" type="body"/>
          </p:nvPr>
        </p:nvSpPr>
        <p:spPr>
          <a:xfrm rot="5400000">
            <a:off x="819150" y="171450"/>
            <a:ext cx="5410200" cy="56769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 name="Shape 56"/>
        <p:cNvGrpSpPr/>
        <p:nvPr/>
      </p:nvGrpSpPr>
      <p:grpSpPr>
        <a:xfrm>
          <a:off x="0" y="0"/>
          <a:ext cx="0" cy="0"/>
          <a:chOff x="0" y="0"/>
          <a:chExt cx="0" cy="0"/>
        </a:xfrm>
      </p:grpSpPr>
      <p:sp>
        <p:nvSpPr>
          <p:cNvPr id="57" name="Google Shape;57;p14"/>
          <p:cNvSpPr txBox="1"/>
          <p:nvPr>
            <p:ph type="title"/>
          </p:nvPr>
        </p:nvSpPr>
        <p:spPr>
          <a:xfrm>
            <a:off x="685800" y="280150"/>
            <a:ext cx="7772400" cy="780151"/>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8" name="Google Shape;58;p14"/>
          <p:cNvSpPr txBox="1"/>
          <p:nvPr>
            <p:ph idx="1" type="body"/>
          </p:nvPr>
        </p:nvSpPr>
        <p:spPr>
          <a:xfrm>
            <a:off x="685800" y="1234782"/>
            <a:ext cx="7772400" cy="432559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9" name="Google Shape;59;p1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4"/>
          <p:cNvSpPr txBox="1"/>
          <p:nvPr>
            <p:ph idx="12" type="sldNum"/>
          </p:nvPr>
        </p:nvSpPr>
        <p:spPr>
          <a:xfrm>
            <a:off x="185578" y="6356351"/>
            <a:ext cx="33840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2" name="Shape 62"/>
        <p:cNvGrpSpPr/>
        <p:nvPr/>
      </p:nvGrpSpPr>
      <p:grpSpPr>
        <a:xfrm>
          <a:off x="0" y="0"/>
          <a:ext cx="0" cy="0"/>
          <a:chOff x="0" y="0"/>
          <a:chExt cx="0" cy="0"/>
        </a:xfrm>
      </p:grpSpPr>
      <p:sp>
        <p:nvSpPr>
          <p:cNvPr id="63" name="Google Shape;63;p16"/>
          <p:cNvSpPr txBox="1"/>
          <p:nvPr>
            <p:ph type="title"/>
          </p:nvPr>
        </p:nvSpPr>
        <p:spPr>
          <a:xfrm>
            <a:off x="311701" y="593367"/>
            <a:ext cx="8520599" cy="943199"/>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4" name="Google Shape;64;p16"/>
          <p:cNvSpPr txBox="1"/>
          <p:nvPr>
            <p:ph idx="1" type="body"/>
          </p:nvPr>
        </p:nvSpPr>
        <p:spPr>
          <a:xfrm>
            <a:off x="311701" y="1688433"/>
            <a:ext cx="8520599" cy="440360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SzPts val="1800"/>
              <a:buFont typeface="Arial"/>
              <a:buChar char="•"/>
              <a:defRPr/>
            </a:lvl1pPr>
            <a:lvl2pPr indent="-323850" lvl="1" marL="914400" algn="l">
              <a:spcBef>
                <a:spcPts val="0"/>
              </a:spcBef>
              <a:spcAft>
                <a:spcPts val="0"/>
              </a:spcAft>
              <a:buSzPts val="1500"/>
              <a:buFont typeface="Arial"/>
              <a:buChar char="–"/>
              <a:defRPr/>
            </a:lvl2pPr>
            <a:lvl3pPr indent="-314325" lvl="2" marL="1371600" algn="l">
              <a:spcBef>
                <a:spcPts val="0"/>
              </a:spcBef>
              <a:spcAft>
                <a:spcPts val="0"/>
              </a:spcAft>
              <a:buSzPts val="1350"/>
              <a:buFont typeface="Arial"/>
              <a:buChar char="•"/>
              <a:defRPr/>
            </a:lvl3pPr>
            <a:lvl4pPr indent="-314325" lvl="3" marL="1828800" algn="l">
              <a:spcBef>
                <a:spcPts val="0"/>
              </a:spcBef>
              <a:spcAft>
                <a:spcPts val="0"/>
              </a:spcAft>
              <a:buSzPts val="1350"/>
              <a:buFont typeface="Arial"/>
              <a:buChar char="–"/>
              <a:defRPr/>
            </a:lvl4pPr>
            <a:lvl5pPr indent="-304800" lvl="4" marL="2286000" algn="l">
              <a:spcBef>
                <a:spcPts val="0"/>
              </a:spcBef>
              <a:spcAft>
                <a:spcPts val="0"/>
              </a:spcAft>
              <a:buSzPts val="1200"/>
              <a:buFont typeface="Arial"/>
              <a:buChar char="»"/>
              <a:defRPr/>
            </a:lvl5pPr>
            <a:lvl6pPr indent="-323850" lvl="5" marL="2743200" algn="l">
              <a:spcBef>
                <a:spcPts val="0"/>
              </a:spcBef>
              <a:spcAft>
                <a:spcPts val="0"/>
              </a:spcAft>
              <a:buSzPts val="1500"/>
              <a:buFont typeface="Arial"/>
              <a:buChar char="»"/>
              <a:defRPr/>
            </a:lvl6pPr>
            <a:lvl7pPr indent="-323850" lvl="6" marL="3200400" algn="l">
              <a:spcBef>
                <a:spcPts val="0"/>
              </a:spcBef>
              <a:spcAft>
                <a:spcPts val="0"/>
              </a:spcAft>
              <a:buSzPts val="1500"/>
              <a:buFont typeface="Arial"/>
              <a:buChar char="»"/>
              <a:defRPr/>
            </a:lvl7pPr>
            <a:lvl8pPr indent="-323850" lvl="7" marL="3657600" algn="l">
              <a:spcBef>
                <a:spcPts val="0"/>
              </a:spcBef>
              <a:spcAft>
                <a:spcPts val="0"/>
              </a:spcAft>
              <a:buSzPts val="1500"/>
              <a:buFont typeface="Arial"/>
              <a:buChar char="»"/>
              <a:defRPr/>
            </a:lvl8pPr>
            <a:lvl9pPr indent="-323850" lvl="8" marL="4114800" algn="l">
              <a:spcBef>
                <a:spcPts val="0"/>
              </a:spcBef>
              <a:spcAft>
                <a:spcPts val="0"/>
              </a:spcAft>
              <a:buSzPts val="1500"/>
              <a:buFont typeface="Arial"/>
              <a:buChar char="»"/>
              <a:defRPr/>
            </a:lvl9pPr>
          </a:lstStyle>
          <a:p/>
        </p:txBody>
      </p:sp>
      <p:sp>
        <p:nvSpPr>
          <p:cNvPr id="65" name="Google Shape;65;p16"/>
          <p:cNvSpPr txBox="1"/>
          <p:nvPr>
            <p:ph idx="12" type="sldNum"/>
          </p:nvPr>
        </p:nvSpPr>
        <p:spPr>
          <a:xfrm>
            <a:off x="8472458" y="6217621"/>
            <a:ext cx="548699" cy="524800"/>
          </a:xfrm>
          <a:prstGeom prst="rect">
            <a:avLst/>
          </a:prstGeom>
          <a:noFill/>
          <a:ln>
            <a:noFill/>
          </a:ln>
        </p:spPr>
        <p:txBody>
          <a:bodyPr anchorCtr="0" anchor="ctr" bIns="91425" lIns="91425" spcFirstLastPara="1" rIns="91425" wrap="square" tIns="914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66" name="Shape 66"/>
        <p:cNvGrpSpPr/>
        <p:nvPr/>
      </p:nvGrpSpPr>
      <p:grpSpPr>
        <a:xfrm>
          <a:off x="0" y="0"/>
          <a:ext cx="0" cy="0"/>
          <a:chOff x="0" y="0"/>
          <a:chExt cx="0" cy="0"/>
        </a:xfrm>
      </p:grpSpPr>
      <p:sp>
        <p:nvSpPr>
          <p:cNvPr id="67" name="Google Shape;67;p17"/>
          <p:cNvSpPr txBox="1"/>
          <p:nvPr>
            <p:ph type="title"/>
          </p:nvPr>
        </p:nvSpPr>
        <p:spPr>
          <a:xfrm>
            <a:off x="1150938" y="214313"/>
            <a:ext cx="7793037" cy="70008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8" name="Google Shape;68;p1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9" name="Google Shape;69;p1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7"/>
          <p:cNvSpPr txBox="1"/>
          <p:nvPr>
            <p:ph idx="12" type="sldNum"/>
          </p:nvPr>
        </p:nvSpPr>
        <p:spPr>
          <a:xfrm>
            <a:off x="185577" y="6356351"/>
            <a:ext cx="500223"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050">
                <a:solidFill>
                  <a:schemeClr val="lt1"/>
                </a:solidFill>
                <a:latin typeface="Arial"/>
                <a:ea typeface="Arial"/>
                <a:cs typeface="Arial"/>
                <a:sym typeface="Arial"/>
              </a:defRPr>
            </a:lvl1pPr>
            <a:lvl2pPr indent="0" lvl="1" marL="0" marR="0" algn="r">
              <a:spcBef>
                <a:spcPts val="0"/>
              </a:spcBef>
              <a:buNone/>
              <a:defRPr sz="1050">
                <a:solidFill>
                  <a:schemeClr val="lt1"/>
                </a:solidFill>
                <a:latin typeface="Arial"/>
                <a:ea typeface="Arial"/>
                <a:cs typeface="Arial"/>
                <a:sym typeface="Arial"/>
              </a:defRPr>
            </a:lvl2pPr>
            <a:lvl3pPr indent="0" lvl="2" marL="0" marR="0" algn="r">
              <a:spcBef>
                <a:spcPts val="0"/>
              </a:spcBef>
              <a:buNone/>
              <a:defRPr sz="1050">
                <a:solidFill>
                  <a:schemeClr val="lt1"/>
                </a:solidFill>
                <a:latin typeface="Arial"/>
                <a:ea typeface="Arial"/>
                <a:cs typeface="Arial"/>
                <a:sym typeface="Arial"/>
              </a:defRPr>
            </a:lvl3pPr>
            <a:lvl4pPr indent="0" lvl="3" marL="0" marR="0" algn="r">
              <a:spcBef>
                <a:spcPts val="0"/>
              </a:spcBef>
              <a:buNone/>
              <a:defRPr sz="1050">
                <a:solidFill>
                  <a:schemeClr val="lt1"/>
                </a:solidFill>
                <a:latin typeface="Arial"/>
                <a:ea typeface="Arial"/>
                <a:cs typeface="Arial"/>
                <a:sym typeface="Arial"/>
              </a:defRPr>
            </a:lvl4pPr>
            <a:lvl5pPr indent="0" lvl="4" marL="0" marR="0" algn="r">
              <a:spcBef>
                <a:spcPts val="0"/>
              </a:spcBef>
              <a:buNone/>
              <a:defRPr sz="1050">
                <a:solidFill>
                  <a:schemeClr val="lt1"/>
                </a:solidFill>
                <a:latin typeface="Arial"/>
                <a:ea typeface="Arial"/>
                <a:cs typeface="Arial"/>
                <a:sym typeface="Arial"/>
              </a:defRPr>
            </a:lvl5pPr>
            <a:lvl6pPr indent="0" lvl="5" marL="0" marR="0" algn="r">
              <a:spcBef>
                <a:spcPts val="0"/>
              </a:spcBef>
              <a:buNone/>
              <a:defRPr sz="1050">
                <a:solidFill>
                  <a:schemeClr val="lt1"/>
                </a:solidFill>
                <a:latin typeface="Arial"/>
                <a:ea typeface="Arial"/>
                <a:cs typeface="Arial"/>
                <a:sym typeface="Arial"/>
              </a:defRPr>
            </a:lvl6pPr>
            <a:lvl7pPr indent="0" lvl="6" marL="0" marR="0" algn="r">
              <a:spcBef>
                <a:spcPts val="0"/>
              </a:spcBef>
              <a:buNone/>
              <a:defRPr sz="1050">
                <a:solidFill>
                  <a:schemeClr val="lt1"/>
                </a:solidFill>
                <a:latin typeface="Arial"/>
                <a:ea typeface="Arial"/>
                <a:cs typeface="Arial"/>
                <a:sym typeface="Arial"/>
              </a:defRPr>
            </a:lvl7pPr>
            <a:lvl8pPr indent="0" lvl="7" marL="0" marR="0" algn="r">
              <a:spcBef>
                <a:spcPts val="0"/>
              </a:spcBef>
              <a:buNone/>
              <a:defRPr sz="1050">
                <a:solidFill>
                  <a:schemeClr val="lt1"/>
                </a:solidFill>
                <a:latin typeface="Arial"/>
                <a:ea typeface="Arial"/>
                <a:cs typeface="Arial"/>
                <a:sym typeface="Arial"/>
              </a:defRPr>
            </a:lvl8pPr>
            <a:lvl9pPr indent="0" lvl="8" marL="0" marR="0" algn="r">
              <a:spcBef>
                <a:spcPts val="0"/>
              </a:spcBef>
              <a:buNone/>
              <a:defRPr sz="105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1" name="Shape 71"/>
        <p:cNvGrpSpPr/>
        <p:nvPr/>
      </p:nvGrpSpPr>
      <p:grpSpPr>
        <a:xfrm>
          <a:off x="0" y="0"/>
          <a:ext cx="0" cy="0"/>
          <a:chOff x="0" y="0"/>
          <a:chExt cx="0" cy="0"/>
        </a:xfrm>
      </p:grpSpPr>
      <p:sp>
        <p:nvSpPr>
          <p:cNvPr id="72" name="Google Shape;72;p18"/>
          <p:cNvSpPr txBox="1"/>
          <p:nvPr>
            <p:ph type="title"/>
          </p:nvPr>
        </p:nvSpPr>
        <p:spPr>
          <a:xfrm>
            <a:off x="685800" y="280150"/>
            <a:ext cx="7772400" cy="780151"/>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3" name="Google Shape;73;p18"/>
          <p:cNvSpPr txBox="1"/>
          <p:nvPr>
            <p:ph idx="1" type="body"/>
          </p:nvPr>
        </p:nvSpPr>
        <p:spPr>
          <a:xfrm>
            <a:off x="685800" y="1752600"/>
            <a:ext cx="3810000" cy="3962400"/>
          </a:xfrm>
          <a:prstGeom prst="rect">
            <a:avLst/>
          </a:prstGeom>
          <a:noFill/>
          <a:ln>
            <a:noFill/>
          </a:ln>
        </p:spPr>
        <p:txBody>
          <a:bodyPr anchorCtr="0" anchor="t" bIns="45700" lIns="91425" spcFirstLastPara="1" rIns="91425" wrap="square" tIns="45700">
            <a:noAutofit/>
          </a:bodyPr>
          <a:lstStyle>
            <a:lvl1pPr indent="-361950" lvl="0" marL="457200" algn="l">
              <a:spcBef>
                <a:spcPts val="420"/>
              </a:spcBef>
              <a:spcAft>
                <a:spcPts val="0"/>
              </a:spcAft>
              <a:buSzPts val="2100"/>
              <a:buFont typeface="Arial"/>
              <a:buChar char="•"/>
              <a:defRPr sz="2100"/>
            </a:lvl1pPr>
            <a:lvl2pPr indent="-342900" lvl="1" marL="914400" algn="l">
              <a:spcBef>
                <a:spcPts val="360"/>
              </a:spcBef>
              <a:spcAft>
                <a:spcPts val="0"/>
              </a:spcAft>
              <a:buSzPts val="1800"/>
              <a:buFont typeface="Arial"/>
              <a:buChar char="–"/>
              <a:defRPr sz="1800"/>
            </a:lvl2pPr>
            <a:lvl3pPr indent="-323850" lvl="2" marL="1371600" algn="l">
              <a:spcBef>
                <a:spcPts val="300"/>
              </a:spcBef>
              <a:spcAft>
                <a:spcPts val="0"/>
              </a:spcAft>
              <a:buSzPts val="1500"/>
              <a:buFont typeface="Arial"/>
              <a:buChar char="•"/>
              <a:defRPr sz="1500"/>
            </a:lvl3pPr>
            <a:lvl4pPr indent="-314325" lvl="3" marL="1828800" algn="l">
              <a:spcBef>
                <a:spcPts val="270"/>
              </a:spcBef>
              <a:spcAft>
                <a:spcPts val="0"/>
              </a:spcAft>
              <a:buSzPts val="1350"/>
              <a:buFont typeface="Arial"/>
              <a:buChar char="–"/>
              <a:defRPr sz="1350"/>
            </a:lvl4pPr>
            <a:lvl5pPr indent="-314325" lvl="4" marL="2286000" algn="l">
              <a:spcBef>
                <a:spcPts val="270"/>
              </a:spcBef>
              <a:spcAft>
                <a:spcPts val="0"/>
              </a:spcAft>
              <a:buSzPts val="1350"/>
              <a:buFont typeface="Arial"/>
              <a:buChar char="»"/>
              <a:defRPr sz="1350"/>
            </a:lvl5pPr>
            <a:lvl6pPr indent="-314325" lvl="5" marL="2743200" algn="l">
              <a:spcBef>
                <a:spcPts val="270"/>
              </a:spcBef>
              <a:spcAft>
                <a:spcPts val="0"/>
              </a:spcAft>
              <a:buSzPts val="1350"/>
              <a:buFont typeface="Arial"/>
              <a:buChar char="»"/>
              <a:defRPr sz="1350"/>
            </a:lvl6pPr>
            <a:lvl7pPr indent="-314325" lvl="6" marL="3200400" algn="l">
              <a:spcBef>
                <a:spcPts val="270"/>
              </a:spcBef>
              <a:spcAft>
                <a:spcPts val="0"/>
              </a:spcAft>
              <a:buSzPts val="1350"/>
              <a:buFont typeface="Arial"/>
              <a:buChar char="»"/>
              <a:defRPr sz="1350"/>
            </a:lvl7pPr>
            <a:lvl8pPr indent="-314325" lvl="7" marL="3657600" algn="l">
              <a:spcBef>
                <a:spcPts val="270"/>
              </a:spcBef>
              <a:spcAft>
                <a:spcPts val="0"/>
              </a:spcAft>
              <a:buSzPts val="1350"/>
              <a:buFont typeface="Arial"/>
              <a:buChar char="»"/>
              <a:defRPr sz="1350"/>
            </a:lvl8pPr>
            <a:lvl9pPr indent="-314325" lvl="8" marL="4114800" algn="l">
              <a:spcBef>
                <a:spcPts val="270"/>
              </a:spcBef>
              <a:spcAft>
                <a:spcPts val="0"/>
              </a:spcAft>
              <a:buSzPts val="1350"/>
              <a:buFont typeface="Arial"/>
              <a:buChar char="»"/>
              <a:defRPr sz="1350"/>
            </a:lvl9pPr>
          </a:lstStyle>
          <a:p/>
        </p:txBody>
      </p:sp>
      <p:sp>
        <p:nvSpPr>
          <p:cNvPr id="74" name="Google Shape;74;p18"/>
          <p:cNvSpPr txBox="1"/>
          <p:nvPr>
            <p:ph idx="2" type="body"/>
          </p:nvPr>
        </p:nvSpPr>
        <p:spPr>
          <a:xfrm>
            <a:off x="4648200" y="1752600"/>
            <a:ext cx="3810000" cy="3962400"/>
          </a:xfrm>
          <a:prstGeom prst="rect">
            <a:avLst/>
          </a:prstGeom>
          <a:noFill/>
          <a:ln>
            <a:noFill/>
          </a:ln>
        </p:spPr>
        <p:txBody>
          <a:bodyPr anchorCtr="0" anchor="t" bIns="45700" lIns="91425" spcFirstLastPara="1" rIns="91425" wrap="square" tIns="45700">
            <a:noAutofit/>
          </a:bodyPr>
          <a:lstStyle>
            <a:lvl1pPr indent="-361950" lvl="0" marL="457200" algn="l">
              <a:spcBef>
                <a:spcPts val="420"/>
              </a:spcBef>
              <a:spcAft>
                <a:spcPts val="0"/>
              </a:spcAft>
              <a:buSzPts val="2100"/>
              <a:buFont typeface="Arial"/>
              <a:buChar char="•"/>
              <a:defRPr sz="2100"/>
            </a:lvl1pPr>
            <a:lvl2pPr indent="-342900" lvl="1" marL="914400" algn="l">
              <a:spcBef>
                <a:spcPts val="360"/>
              </a:spcBef>
              <a:spcAft>
                <a:spcPts val="0"/>
              </a:spcAft>
              <a:buSzPts val="1800"/>
              <a:buFont typeface="Arial"/>
              <a:buChar char="–"/>
              <a:defRPr sz="1800"/>
            </a:lvl2pPr>
            <a:lvl3pPr indent="-323850" lvl="2" marL="1371600" algn="l">
              <a:spcBef>
                <a:spcPts val="300"/>
              </a:spcBef>
              <a:spcAft>
                <a:spcPts val="0"/>
              </a:spcAft>
              <a:buSzPts val="1500"/>
              <a:buFont typeface="Arial"/>
              <a:buChar char="•"/>
              <a:defRPr sz="1500"/>
            </a:lvl3pPr>
            <a:lvl4pPr indent="-314325" lvl="3" marL="1828800" algn="l">
              <a:spcBef>
                <a:spcPts val="270"/>
              </a:spcBef>
              <a:spcAft>
                <a:spcPts val="0"/>
              </a:spcAft>
              <a:buSzPts val="1350"/>
              <a:buFont typeface="Arial"/>
              <a:buChar char="–"/>
              <a:defRPr sz="1350"/>
            </a:lvl4pPr>
            <a:lvl5pPr indent="-314325" lvl="4" marL="2286000" algn="l">
              <a:spcBef>
                <a:spcPts val="270"/>
              </a:spcBef>
              <a:spcAft>
                <a:spcPts val="0"/>
              </a:spcAft>
              <a:buSzPts val="1350"/>
              <a:buFont typeface="Arial"/>
              <a:buChar char="»"/>
              <a:defRPr sz="1350"/>
            </a:lvl5pPr>
            <a:lvl6pPr indent="-314325" lvl="5" marL="2743200" algn="l">
              <a:spcBef>
                <a:spcPts val="270"/>
              </a:spcBef>
              <a:spcAft>
                <a:spcPts val="0"/>
              </a:spcAft>
              <a:buSzPts val="1350"/>
              <a:buFont typeface="Arial"/>
              <a:buChar char="»"/>
              <a:defRPr sz="1350"/>
            </a:lvl6pPr>
            <a:lvl7pPr indent="-314325" lvl="6" marL="3200400" algn="l">
              <a:spcBef>
                <a:spcPts val="270"/>
              </a:spcBef>
              <a:spcAft>
                <a:spcPts val="0"/>
              </a:spcAft>
              <a:buSzPts val="1350"/>
              <a:buFont typeface="Arial"/>
              <a:buChar char="»"/>
              <a:defRPr sz="1350"/>
            </a:lvl7pPr>
            <a:lvl8pPr indent="-314325" lvl="7" marL="3657600" algn="l">
              <a:spcBef>
                <a:spcPts val="270"/>
              </a:spcBef>
              <a:spcAft>
                <a:spcPts val="0"/>
              </a:spcAft>
              <a:buSzPts val="1350"/>
              <a:buFont typeface="Arial"/>
              <a:buChar char="»"/>
              <a:defRPr sz="1350"/>
            </a:lvl8pPr>
            <a:lvl9pPr indent="-314325" lvl="8" marL="4114800" algn="l">
              <a:spcBef>
                <a:spcPts val="270"/>
              </a:spcBef>
              <a:spcAft>
                <a:spcPts val="0"/>
              </a:spcAft>
              <a:buSzPts val="1350"/>
              <a:buFont typeface="Arial"/>
              <a:buChar char="»"/>
              <a:defRPr sz="135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75" name="Shape 75"/>
        <p:cNvGrpSpPr/>
        <p:nvPr/>
      </p:nvGrpSpPr>
      <p:grpSpPr>
        <a:xfrm>
          <a:off x="0" y="0"/>
          <a:ext cx="0" cy="0"/>
          <a:chOff x="0" y="0"/>
          <a:chExt cx="0" cy="0"/>
        </a:xfrm>
      </p:grpSpPr>
      <p:sp>
        <p:nvSpPr>
          <p:cNvPr id="76" name="Google Shape;76;p19"/>
          <p:cNvSpPr txBox="1"/>
          <p:nvPr>
            <p:ph type="ctrTitle"/>
          </p:nvPr>
        </p:nvSpPr>
        <p:spPr>
          <a:xfrm>
            <a:off x="685800" y="2286000"/>
            <a:ext cx="77724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7" name="Google Shape;77;p1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360"/>
              </a:spcBef>
              <a:spcAft>
                <a:spcPts val="0"/>
              </a:spcAft>
              <a:buSzPts val="1800"/>
              <a:buFont typeface="Arial"/>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p:txBody>
      </p:sp>
      <p:pic>
        <p:nvPicPr>
          <p:cNvPr descr="UofM-3_TM" id="78" name="Google Shape;78;p19"/>
          <p:cNvPicPr preferRelativeResize="0"/>
          <p:nvPr/>
        </p:nvPicPr>
        <p:blipFill rotWithShape="1">
          <a:blip r:embed="rId2">
            <a:alphaModFix/>
          </a:blip>
          <a:srcRect b="0" l="0" r="0" t="0"/>
          <a:stretch/>
        </p:blipFill>
        <p:spPr>
          <a:xfrm>
            <a:off x="0" y="5943600"/>
            <a:ext cx="9145588" cy="914400"/>
          </a:xfrm>
          <a:prstGeom prst="rect">
            <a:avLst/>
          </a:prstGeom>
          <a:noFill/>
          <a:ln>
            <a:noFill/>
          </a:ln>
        </p:spPr>
      </p:pic>
      <p:sp>
        <p:nvSpPr>
          <p:cNvPr id="79" name="Google Shape;79;p1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9"/>
          <p:cNvSpPr txBox="1"/>
          <p:nvPr>
            <p:ph idx="12" type="sldNum"/>
          </p:nvPr>
        </p:nvSpPr>
        <p:spPr>
          <a:xfrm>
            <a:off x="131637" y="6356351"/>
            <a:ext cx="34611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1" name="Shape 81"/>
        <p:cNvGrpSpPr/>
        <p:nvPr/>
      </p:nvGrpSpPr>
      <p:grpSpPr>
        <a:xfrm>
          <a:off x="0" y="0"/>
          <a:ext cx="0" cy="0"/>
          <a:chOff x="0" y="0"/>
          <a:chExt cx="0" cy="0"/>
        </a:xfrm>
      </p:grpSpPr>
      <p:sp>
        <p:nvSpPr>
          <p:cNvPr id="82" name="Google Shape;82;p20"/>
          <p:cNvSpPr txBox="1"/>
          <p:nvPr>
            <p:ph type="title"/>
          </p:nvPr>
        </p:nvSpPr>
        <p:spPr>
          <a:xfrm>
            <a:off x="722313" y="4406908"/>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3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3" name="Google Shape;83;p2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300"/>
              </a:spcBef>
              <a:spcAft>
                <a:spcPts val="0"/>
              </a:spcAft>
              <a:buSzPts val="1500"/>
              <a:buFont typeface="Arial"/>
              <a:buNone/>
              <a:defRPr sz="1500"/>
            </a:lvl1pPr>
            <a:lvl2pPr indent="-228600" lvl="1" marL="914400" algn="l">
              <a:spcBef>
                <a:spcPts val="270"/>
              </a:spcBef>
              <a:spcAft>
                <a:spcPts val="0"/>
              </a:spcAft>
              <a:buSzPts val="1350"/>
              <a:buFont typeface="Arial"/>
              <a:buNone/>
              <a:defRPr sz="1350"/>
            </a:lvl2pPr>
            <a:lvl3pPr indent="-228600" lvl="2" marL="1371600" algn="l">
              <a:spcBef>
                <a:spcPts val="240"/>
              </a:spcBef>
              <a:spcAft>
                <a:spcPts val="0"/>
              </a:spcAft>
              <a:buSzPts val="1200"/>
              <a:buFont typeface="Arial"/>
              <a:buNone/>
              <a:defRPr sz="1200"/>
            </a:lvl3pPr>
            <a:lvl4pPr indent="-228600" lvl="3" marL="1828800" algn="l">
              <a:spcBef>
                <a:spcPts val="210"/>
              </a:spcBef>
              <a:spcAft>
                <a:spcPts val="0"/>
              </a:spcAft>
              <a:buSzPts val="1050"/>
              <a:buFont typeface="Arial"/>
              <a:buNone/>
              <a:defRPr sz="1050"/>
            </a:lvl4pPr>
            <a:lvl5pPr indent="-228600" lvl="4" marL="2286000" algn="l">
              <a:spcBef>
                <a:spcPts val="210"/>
              </a:spcBef>
              <a:spcAft>
                <a:spcPts val="0"/>
              </a:spcAft>
              <a:buSzPts val="1050"/>
              <a:buFont typeface="Arial"/>
              <a:buNone/>
              <a:defRPr sz="1050"/>
            </a:lvl5pPr>
            <a:lvl6pPr indent="-228600" lvl="5" marL="2743200" algn="l">
              <a:spcBef>
                <a:spcPts val="210"/>
              </a:spcBef>
              <a:spcAft>
                <a:spcPts val="0"/>
              </a:spcAft>
              <a:buSzPts val="1050"/>
              <a:buFont typeface="Arial"/>
              <a:buNone/>
              <a:defRPr sz="1050"/>
            </a:lvl6pPr>
            <a:lvl7pPr indent="-228600" lvl="6" marL="3200400" algn="l">
              <a:spcBef>
                <a:spcPts val="210"/>
              </a:spcBef>
              <a:spcAft>
                <a:spcPts val="0"/>
              </a:spcAft>
              <a:buSzPts val="1050"/>
              <a:buFont typeface="Arial"/>
              <a:buNone/>
              <a:defRPr sz="1050"/>
            </a:lvl7pPr>
            <a:lvl8pPr indent="-228600" lvl="7" marL="3657600" algn="l">
              <a:spcBef>
                <a:spcPts val="210"/>
              </a:spcBef>
              <a:spcAft>
                <a:spcPts val="0"/>
              </a:spcAft>
              <a:buSzPts val="1050"/>
              <a:buFont typeface="Arial"/>
              <a:buNone/>
              <a:defRPr sz="1050"/>
            </a:lvl8pPr>
            <a:lvl9pPr indent="-228600" lvl="8" marL="4114800" algn="l">
              <a:spcBef>
                <a:spcPts val="210"/>
              </a:spcBef>
              <a:spcAft>
                <a:spcPts val="0"/>
              </a:spcAft>
              <a:buSzPts val="1050"/>
              <a:buFont typeface="Arial"/>
              <a:buNone/>
              <a:defRPr sz="1050"/>
            </a:lvl9pPr>
          </a:lstStyle>
          <a:p/>
        </p:txBody>
      </p:sp>
      <p:sp>
        <p:nvSpPr>
          <p:cNvPr id="84" name="Google Shape;84;p2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0"/>
          <p:cNvSpPr txBox="1"/>
          <p:nvPr>
            <p:ph idx="12" type="sldNum"/>
          </p:nvPr>
        </p:nvSpPr>
        <p:spPr>
          <a:xfrm>
            <a:off x="185577" y="6356351"/>
            <a:ext cx="3307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6" name="Shape 86"/>
        <p:cNvGrpSpPr/>
        <p:nvPr/>
      </p:nvGrpSpPr>
      <p:grpSpPr>
        <a:xfrm>
          <a:off x="0" y="0"/>
          <a:ext cx="0" cy="0"/>
          <a:chOff x="0" y="0"/>
          <a:chExt cx="0" cy="0"/>
        </a:xfrm>
      </p:grpSpPr>
      <p:sp>
        <p:nvSpPr>
          <p:cNvPr id="87" name="Google Shape;87;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8" name="Google Shape;88;p2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360"/>
              </a:spcBef>
              <a:spcAft>
                <a:spcPts val="0"/>
              </a:spcAft>
              <a:buSzPts val="1800"/>
              <a:buFont typeface="Arial"/>
              <a:buNone/>
              <a:defRPr b="1" sz="1800"/>
            </a:lvl1pPr>
            <a:lvl2pPr indent="-228600" lvl="1" marL="914400" algn="l">
              <a:spcBef>
                <a:spcPts val="300"/>
              </a:spcBef>
              <a:spcAft>
                <a:spcPts val="0"/>
              </a:spcAft>
              <a:buSzPts val="1500"/>
              <a:buFont typeface="Arial"/>
              <a:buNone/>
              <a:defRPr b="1" sz="1500"/>
            </a:lvl2pPr>
            <a:lvl3pPr indent="-228600" lvl="2" marL="1371600" algn="l">
              <a:spcBef>
                <a:spcPts val="270"/>
              </a:spcBef>
              <a:spcAft>
                <a:spcPts val="0"/>
              </a:spcAft>
              <a:buSzPts val="1350"/>
              <a:buFont typeface="Arial"/>
              <a:buNone/>
              <a:defRPr b="1" sz="1350"/>
            </a:lvl3pPr>
            <a:lvl4pPr indent="-228600" lvl="3" marL="1828800" algn="l">
              <a:spcBef>
                <a:spcPts val="240"/>
              </a:spcBef>
              <a:spcAft>
                <a:spcPts val="0"/>
              </a:spcAft>
              <a:buSzPts val="1200"/>
              <a:buFont typeface="Arial"/>
              <a:buNone/>
              <a:defRPr b="1" sz="1200"/>
            </a:lvl4pPr>
            <a:lvl5pPr indent="-228600" lvl="4" marL="2286000" algn="l">
              <a:spcBef>
                <a:spcPts val="240"/>
              </a:spcBef>
              <a:spcAft>
                <a:spcPts val="0"/>
              </a:spcAft>
              <a:buSzPts val="1200"/>
              <a:buFont typeface="Arial"/>
              <a:buNone/>
              <a:defRPr b="1" sz="1200"/>
            </a:lvl5pPr>
            <a:lvl6pPr indent="-228600" lvl="5" marL="2743200" algn="l">
              <a:spcBef>
                <a:spcPts val="240"/>
              </a:spcBef>
              <a:spcAft>
                <a:spcPts val="0"/>
              </a:spcAft>
              <a:buSzPts val="1200"/>
              <a:buFont typeface="Arial"/>
              <a:buNone/>
              <a:defRPr b="1" sz="1200"/>
            </a:lvl6pPr>
            <a:lvl7pPr indent="-228600" lvl="6" marL="3200400" algn="l">
              <a:spcBef>
                <a:spcPts val="240"/>
              </a:spcBef>
              <a:spcAft>
                <a:spcPts val="0"/>
              </a:spcAft>
              <a:buSzPts val="1200"/>
              <a:buFont typeface="Arial"/>
              <a:buNone/>
              <a:defRPr b="1" sz="1200"/>
            </a:lvl7pPr>
            <a:lvl8pPr indent="-228600" lvl="7" marL="3657600" algn="l">
              <a:spcBef>
                <a:spcPts val="240"/>
              </a:spcBef>
              <a:spcAft>
                <a:spcPts val="0"/>
              </a:spcAft>
              <a:buSzPts val="1200"/>
              <a:buFont typeface="Arial"/>
              <a:buNone/>
              <a:defRPr b="1" sz="1200"/>
            </a:lvl8pPr>
            <a:lvl9pPr indent="-228600" lvl="8" marL="4114800" algn="l">
              <a:spcBef>
                <a:spcPts val="240"/>
              </a:spcBef>
              <a:spcAft>
                <a:spcPts val="0"/>
              </a:spcAft>
              <a:buSzPts val="1200"/>
              <a:buFont typeface="Arial"/>
              <a:buNone/>
              <a:defRPr b="1" sz="1200"/>
            </a:lvl9pPr>
          </a:lstStyle>
          <a:p/>
        </p:txBody>
      </p:sp>
      <p:sp>
        <p:nvSpPr>
          <p:cNvPr id="89" name="Google Shape;89;p2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Font typeface="Arial"/>
              <a:buChar char="•"/>
              <a:defRPr sz="1800"/>
            </a:lvl1pPr>
            <a:lvl2pPr indent="-323850" lvl="1" marL="914400" algn="l">
              <a:spcBef>
                <a:spcPts val="300"/>
              </a:spcBef>
              <a:spcAft>
                <a:spcPts val="0"/>
              </a:spcAft>
              <a:buSzPts val="1500"/>
              <a:buFont typeface="Arial"/>
              <a:buChar char="–"/>
              <a:defRPr sz="1500"/>
            </a:lvl2pPr>
            <a:lvl3pPr indent="-314325" lvl="2" marL="1371600" algn="l">
              <a:spcBef>
                <a:spcPts val="270"/>
              </a:spcBef>
              <a:spcAft>
                <a:spcPts val="0"/>
              </a:spcAft>
              <a:buSzPts val="1350"/>
              <a:buFont typeface="Arial"/>
              <a:buChar char="•"/>
              <a:defRPr sz="1350"/>
            </a:lvl3pPr>
            <a:lvl4pPr indent="-304800" lvl="3" marL="1828800" algn="l">
              <a:spcBef>
                <a:spcPts val="240"/>
              </a:spcBef>
              <a:spcAft>
                <a:spcPts val="0"/>
              </a:spcAft>
              <a:buSzPts val="1200"/>
              <a:buFont typeface="Arial"/>
              <a:buChar char="–"/>
              <a:defRPr sz="1200"/>
            </a:lvl4pPr>
            <a:lvl5pPr indent="-304800" lvl="4" marL="2286000" algn="l">
              <a:spcBef>
                <a:spcPts val="240"/>
              </a:spcBef>
              <a:spcAft>
                <a:spcPts val="0"/>
              </a:spcAft>
              <a:buSzPts val="1200"/>
              <a:buFont typeface="Arial"/>
              <a:buChar char="»"/>
              <a:defRPr sz="1200"/>
            </a:lvl5pPr>
            <a:lvl6pPr indent="-304800" lvl="5" marL="2743200" algn="l">
              <a:spcBef>
                <a:spcPts val="240"/>
              </a:spcBef>
              <a:spcAft>
                <a:spcPts val="0"/>
              </a:spcAft>
              <a:buSzPts val="1200"/>
              <a:buFont typeface="Arial"/>
              <a:buChar char="»"/>
              <a:defRPr sz="1200"/>
            </a:lvl6pPr>
            <a:lvl7pPr indent="-304800" lvl="6" marL="3200400" algn="l">
              <a:spcBef>
                <a:spcPts val="240"/>
              </a:spcBef>
              <a:spcAft>
                <a:spcPts val="0"/>
              </a:spcAft>
              <a:buSzPts val="1200"/>
              <a:buFont typeface="Arial"/>
              <a:buChar char="»"/>
              <a:defRPr sz="1200"/>
            </a:lvl7pPr>
            <a:lvl8pPr indent="-304800" lvl="7" marL="3657600" algn="l">
              <a:spcBef>
                <a:spcPts val="240"/>
              </a:spcBef>
              <a:spcAft>
                <a:spcPts val="0"/>
              </a:spcAft>
              <a:buSzPts val="1200"/>
              <a:buFont typeface="Arial"/>
              <a:buChar char="»"/>
              <a:defRPr sz="1200"/>
            </a:lvl8pPr>
            <a:lvl9pPr indent="-304800" lvl="8" marL="4114800" algn="l">
              <a:spcBef>
                <a:spcPts val="240"/>
              </a:spcBef>
              <a:spcAft>
                <a:spcPts val="0"/>
              </a:spcAft>
              <a:buSzPts val="1200"/>
              <a:buFont typeface="Arial"/>
              <a:buChar char="»"/>
              <a:defRPr sz="1200"/>
            </a:lvl9pPr>
          </a:lstStyle>
          <a:p/>
        </p:txBody>
      </p:sp>
      <p:sp>
        <p:nvSpPr>
          <p:cNvPr id="90" name="Google Shape;90;p21"/>
          <p:cNvSpPr txBox="1"/>
          <p:nvPr>
            <p:ph idx="3" type="body"/>
          </p:nvPr>
        </p:nvSpPr>
        <p:spPr>
          <a:xfrm>
            <a:off x="4645029"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360"/>
              </a:spcBef>
              <a:spcAft>
                <a:spcPts val="0"/>
              </a:spcAft>
              <a:buSzPts val="1800"/>
              <a:buFont typeface="Arial"/>
              <a:buNone/>
              <a:defRPr b="1" sz="1800"/>
            </a:lvl1pPr>
            <a:lvl2pPr indent="-228600" lvl="1" marL="914400" algn="l">
              <a:spcBef>
                <a:spcPts val="300"/>
              </a:spcBef>
              <a:spcAft>
                <a:spcPts val="0"/>
              </a:spcAft>
              <a:buSzPts val="1500"/>
              <a:buFont typeface="Arial"/>
              <a:buNone/>
              <a:defRPr b="1" sz="1500"/>
            </a:lvl2pPr>
            <a:lvl3pPr indent="-228600" lvl="2" marL="1371600" algn="l">
              <a:spcBef>
                <a:spcPts val="270"/>
              </a:spcBef>
              <a:spcAft>
                <a:spcPts val="0"/>
              </a:spcAft>
              <a:buSzPts val="1350"/>
              <a:buFont typeface="Arial"/>
              <a:buNone/>
              <a:defRPr b="1" sz="1350"/>
            </a:lvl3pPr>
            <a:lvl4pPr indent="-228600" lvl="3" marL="1828800" algn="l">
              <a:spcBef>
                <a:spcPts val="240"/>
              </a:spcBef>
              <a:spcAft>
                <a:spcPts val="0"/>
              </a:spcAft>
              <a:buSzPts val="1200"/>
              <a:buFont typeface="Arial"/>
              <a:buNone/>
              <a:defRPr b="1" sz="1200"/>
            </a:lvl4pPr>
            <a:lvl5pPr indent="-228600" lvl="4" marL="2286000" algn="l">
              <a:spcBef>
                <a:spcPts val="240"/>
              </a:spcBef>
              <a:spcAft>
                <a:spcPts val="0"/>
              </a:spcAft>
              <a:buSzPts val="1200"/>
              <a:buFont typeface="Arial"/>
              <a:buNone/>
              <a:defRPr b="1" sz="1200"/>
            </a:lvl5pPr>
            <a:lvl6pPr indent="-228600" lvl="5" marL="2743200" algn="l">
              <a:spcBef>
                <a:spcPts val="240"/>
              </a:spcBef>
              <a:spcAft>
                <a:spcPts val="0"/>
              </a:spcAft>
              <a:buSzPts val="1200"/>
              <a:buFont typeface="Arial"/>
              <a:buNone/>
              <a:defRPr b="1" sz="1200"/>
            </a:lvl6pPr>
            <a:lvl7pPr indent="-228600" lvl="6" marL="3200400" algn="l">
              <a:spcBef>
                <a:spcPts val="240"/>
              </a:spcBef>
              <a:spcAft>
                <a:spcPts val="0"/>
              </a:spcAft>
              <a:buSzPts val="1200"/>
              <a:buFont typeface="Arial"/>
              <a:buNone/>
              <a:defRPr b="1" sz="1200"/>
            </a:lvl7pPr>
            <a:lvl8pPr indent="-228600" lvl="7" marL="3657600" algn="l">
              <a:spcBef>
                <a:spcPts val="240"/>
              </a:spcBef>
              <a:spcAft>
                <a:spcPts val="0"/>
              </a:spcAft>
              <a:buSzPts val="1200"/>
              <a:buFont typeface="Arial"/>
              <a:buNone/>
              <a:defRPr b="1" sz="1200"/>
            </a:lvl8pPr>
            <a:lvl9pPr indent="-228600" lvl="8" marL="4114800" algn="l">
              <a:spcBef>
                <a:spcPts val="240"/>
              </a:spcBef>
              <a:spcAft>
                <a:spcPts val="0"/>
              </a:spcAft>
              <a:buSzPts val="1200"/>
              <a:buFont typeface="Arial"/>
              <a:buNone/>
              <a:defRPr b="1" sz="1200"/>
            </a:lvl9pPr>
          </a:lstStyle>
          <a:p/>
        </p:txBody>
      </p:sp>
      <p:sp>
        <p:nvSpPr>
          <p:cNvPr id="91" name="Google Shape;91;p21"/>
          <p:cNvSpPr txBox="1"/>
          <p:nvPr>
            <p:ph idx="4" type="body"/>
          </p:nvPr>
        </p:nvSpPr>
        <p:spPr>
          <a:xfrm>
            <a:off x="4645029" y="2174875"/>
            <a:ext cx="4041775" cy="39512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Font typeface="Arial"/>
              <a:buChar char="•"/>
              <a:defRPr sz="1800"/>
            </a:lvl1pPr>
            <a:lvl2pPr indent="-323850" lvl="1" marL="914400" algn="l">
              <a:spcBef>
                <a:spcPts val="300"/>
              </a:spcBef>
              <a:spcAft>
                <a:spcPts val="0"/>
              </a:spcAft>
              <a:buSzPts val="1500"/>
              <a:buFont typeface="Arial"/>
              <a:buChar char="–"/>
              <a:defRPr sz="1500"/>
            </a:lvl2pPr>
            <a:lvl3pPr indent="-314325" lvl="2" marL="1371600" algn="l">
              <a:spcBef>
                <a:spcPts val="270"/>
              </a:spcBef>
              <a:spcAft>
                <a:spcPts val="0"/>
              </a:spcAft>
              <a:buSzPts val="1350"/>
              <a:buFont typeface="Arial"/>
              <a:buChar char="•"/>
              <a:defRPr sz="1350"/>
            </a:lvl3pPr>
            <a:lvl4pPr indent="-304800" lvl="3" marL="1828800" algn="l">
              <a:spcBef>
                <a:spcPts val="240"/>
              </a:spcBef>
              <a:spcAft>
                <a:spcPts val="0"/>
              </a:spcAft>
              <a:buSzPts val="1200"/>
              <a:buFont typeface="Arial"/>
              <a:buChar char="–"/>
              <a:defRPr sz="1200"/>
            </a:lvl4pPr>
            <a:lvl5pPr indent="-304800" lvl="4" marL="2286000" algn="l">
              <a:spcBef>
                <a:spcPts val="240"/>
              </a:spcBef>
              <a:spcAft>
                <a:spcPts val="0"/>
              </a:spcAft>
              <a:buSzPts val="1200"/>
              <a:buFont typeface="Arial"/>
              <a:buChar char="»"/>
              <a:defRPr sz="1200"/>
            </a:lvl5pPr>
            <a:lvl6pPr indent="-304800" lvl="5" marL="2743200" algn="l">
              <a:spcBef>
                <a:spcPts val="240"/>
              </a:spcBef>
              <a:spcAft>
                <a:spcPts val="0"/>
              </a:spcAft>
              <a:buSzPts val="1200"/>
              <a:buFont typeface="Arial"/>
              <a:buChar char="»"/>
              <a:defRPr sz="1200"/>
            </a:lvl6pPr>
            <a:lvl7pPr indent="-304800" lvl="6" marL="3200400" algn="l">
              <a:spcBef>
                <a:spcPts val="240"/>
              </a:spcBef>
              <a:spcAft>
                <a:spcPts val="0"/>
              </a:spcAft>
              <a:buSzPts val="1200"/>
              <a:buFont typeface="Arial"/>
              <a:buChar char="»"/>
              <a:defRPr sz="1200"/>
            </a:lvl7pPr>
            <a:lvl8pPr indent="-304800" lvl="7" marL="3657600" algn="l">
              <a:spcBef>
                <a:spcPts val="240"/>
              </a:spcBef>
              <a:spcAft>
                <a:spcPts val="0"/>
              </a:spcAft>
              <a:buSzPts val="1200"/>
              <a:buFont typeface="Arial"/>
              <a:buChar char="»"/>
              <a:defRPr sz="1200"/>
            </a:lvl8pPr>
            <a:lvl9pPr indent="-304800" lvl="8" marL="4114800" algn="l">
              <a:spcBef>
                <a:spcPts val="240"/>
              </a:spcBef>
              <a:spcAft>
                <a:spcPts val="0"/>
              </a:spcAft>
              <a:buSzPts val="1200"/>
              <a:buFont typeface="Arial"/>
              <a:buChar char="»"/>
              <a:defRPr sz="12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 name="Google Shape;19;p3"/>
          <p:cNvSpPr txBox="1"/>
          <p:nvPr>
            <p:ph idx="1" type="body"/>
          </p:nvPr>
        </p:nvSpPr>
        <p:spPr>
          <a:xfrm>
            <a:off x="685800" y="990600"/>
            <a:ext cx="7772400" cy="4724400"/>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SzPts val="2400"/>
              <a:buFont typeface="Arial"/>
              <a:buChar char="•"/>
              <a:defRPr sz="2400"/>
            </a:lvl1pPr>
            <a:lvl2pPr indent="-355600" lvl="1" marL="914400" algn="l">
              <a:spcBef>
                <a:spcPts val="400"/>
              </a:spcBef>
              <a:spcAft>
                <a:spcPts val="0"/>
              </a:spcAft>
              <a:buSzPts val="2000"/>
              <a:buFont typeface="Arial"/>
              <a:buChar char="–"/>
              <a:defRPr sz="2000"/>
            </a:lvl2pPr>
            <a:lvl3pPr indent="-342900" lvl="2" marL="1371600" algn="l">
              <a:spcBef>
                <a:spcPts val="360"/>
              </a:spcBef>
              <a:spcAft>
                <a:spcPts val="0"/>
              </a:spcAft>
              <a:buSzPts val="1800"/>
              <a:buFont typeface="Arial"/>
              <a:buChar char="•"/>
              <a:defRPr sz="1800"/>
            </a:lvl3pPr>
            <a:lvl4pPr indent="-330200" lvl="3" marL="1828800" algn="l">
              <a:spcBef>
                <a:spcPts val="320"/>
              </a:spcBef>
              <a:spcAft>
                <a:spcPts val="0"/>
              </a:spcAft>
              <a:buSzPts val="1600"/>
              <a:buFont typeface="Arial"/>
              <a:buChar char="–"/>
              <a:defRPr sz="1600"/>
            </a:lvl4pPr>
            <a:lvl5pPr indent="-330200" lvl="4" marL="2286000" algn="l">
              <a:spcBef>
                <a:spcPts val="320"/>
              </a:spcBef>
              <a:spcAft>
                <a:spcPts val="0"/>
              </a:spcAft>
              <a:buSzPts val="1600"/>
              <a:buFont typeface="Arial"/>
              <a:buChar char="»"/>
              <a:defRPr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2" name="Shape 92"/>
        <p:cNvGrpSpPr/>
        <p:nvPr/>
      </p:nvGrpSpPr>
      <p:grpSpPr>
        <a:xfrm>
          <a:off x="0" y="0"/>
          <a:ext cx="0" cy="0"/>
          <a:chOff x="0" y="0"/>
          <a:chExt cx="0" cy="0"/>
        </a:xfrm>
      </p:grpSpPr>
      <p:sp>
        <p:nvSpPr>
          <p:cNvPr id="93" name="Google Shape;93;p22"/>
          <p:cNvSpPr txBox="1"/>
          <p:nvPr>
            <p:ph type="title"/>
          </p:nvPr>
        </p:nvSpPr>
        <p:spPr>
          <a:xfrm>
            <a:off x="685800" y="280150"/>
            <a:ext cx="7772400" cy="780151"/>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4" name="Shape 94"/>
        <p:cNvGrpSpPr/>
        <p:nvPr/>
      </p:nvGrpSpPr>
      <p:grpSpPr>
        <a:xfrm>
          <a:off x="0" y="0"/>
          <a:ext cx="0" cy="0"/>
          <a:chOff x="0" y="0"/>
          <a:chExt cx="0" cy="0"/>
        </a:xfrm>
      </p:grpSpPr>
      <p:sp>
        <p:nvSpPr>
          <p:cNvPr id="95" name="Google Shape;95;p23"/>
          <p:cNvSpPr txBox="1"/>
          <p:nvPr>
            <p:ph type="title"/>
          </p:nvPr>
        </p:nvSpPr>
        <p:spPr>
          <a:xfrm>
            <a:off x="457202"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15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6" name="Google Shape;96;p23"/>
          <p:cNvSpPr txBox="1"/>
          <p:nvPr>
            <p:ph idx="1" type="body"/>
          </p:nvPr>
        </p:nvSpPr>
        <p:spPr>
          <a:xfrm>
            <a:off x="3575050" y="273058"/>
            <a:ext cx="5111750" cy="5853113"/>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SzPts val="2400"/>
              <a:buFont typeface="Arial"/>
              <a:buChar char="•"/>
              <a:defRPr sz="2400"/>
            </a:lvl1pPr>
            <a:lvl2pPr indent="-361950" lvl="1" marL="914400" algn="l">
              <a:spcBef>
                <a:spcPts val="420"/>
              </a:spcBef>
              <a:spcAft>
                <a:spcPts val="0"/>
              </a:spcAft>
              <a:buSzPts val="2100"/>
              <a:buFont typeface="Arial"/>
              <a:buChar char="–"/>
              <a:defRPr sz="2100"/>
            </a:lvl2pPr>
            <a:lvl3pPr indent="-342900" lvl="2" marL="1371600" algn="l">
              <a:spcBef>
                <a:spcPts val="360"/>
              </a:spcBef>
              <a:spcAft>
                <a:spcPts val="0"/>
              </a:spcAft>
              <a:buSzPts val="1800"/>
              <a:buFont typeface="Arial"/>
              <a:buChar char="•"/>
              <a:defRPr sz="1800"/>
            </a:lvl3pPr>
            <a:lvl4pPr indent="-323850" lvl="3" marL="1828800" algn="l">
              <a:spcBef>
                <a:spcPts val="300"/>
              </a:spcBef>
              <a:spcAft>
                <a:spcPts val="0"/>
              </a:spcAft>
              <a:buSzPts val="1500"/>
              <a:buFont typeface="Arial"/>
              <a:buChar char="–"/>
              <a:defRPr sz="1500"/>
            </a:lvl4pPr>
            <a:lvl5pPr indent="-323850" lvl="4" marL="2286000" algn="l">
              <a:spcBef>
                <a:spcPts val="300"/>
              </a:spcBef>
              <a:spcAft>
                <a:spcPts val="0"/>
              </a:spcAft>
              <a:buSzPts val="1500"/>
              <a:buFont typeface="Arial"/>
              <a:buChar char="»"/>
              <a:defRPr sz="1500"/>
            </a:lvl5pPr>
            <a:lvl6pPr indent="-323850" lvl="5" marL="2743200" algn="l">
              <a:spcBef>
                <a:spcPts val="300"/>
              </a:spcBef>
              <a:spcAft>
                <a:spcPts val="0"/>
              </a:spcAft>
              <a:buSzPts val="1500"/>
              <a:buFont typeface="Arial"/>
              <a:buChar char="»"/>
              <a:defRPr sz="1500"/>
            </a:lvl6pPr>
            <a:lvl7pPr indent="-323850" lvl="6" marL="3200400" algn="l">
              <a:spcBef>
                <a:spcPts val="300"/>
              </a:spcBef>
              <a:spcAft>
                <a:spcPts val="0"/>
              </a:spcAft>
              <a:buSzPts val="1500"/>
              <a:buFont typeface="Arial"/>
              <a:buChar char="»"/>
              <a:defRPr sz="1500"/>
            </a:lvl7pPr>
            <a:lvl8pPr indent="-323850" lvl="7" marL="3657600" algn="l">
              <a:spcBef>
                <a:spcPts val="300"/>
              </a:spcBef>
              <a:spcAft>
                <a:spcPts val="0"/>
              </a:spcAft>
              <a:buSzPts val="1500"/>
              <a:buFont typeface="Arial"/>
              <a:buChar char="»"/>
              <a:defRPr sz="1500"/>
            </a:lvl8pPr>
            <a:lvl9pPr indent="-323850" lvl="8" marL="4114800" algn="l">
              <a:spcBef>
                <a:spcPts val="300"/>
              </a:spcBef>
              <a:spcAft>
                <a:spcPts val="0"/>
              </a:spcAft>
              <a:buSzPts val="1500"/>
              <a:buFont typeface="Arial"/>
              <a:buChar char="»"/>
              <a:defRPr sz="1500"/>
            </a:lvl9pPr>
          </a:lstStyle>
          <a:p/>
        </p:txBody>
      </p:sp>
      <p:sp>
        <p:nvSpPr>
          <p:cNvPr id="97" name="Google Shape;97;p23"/>
          <p:cNvSpPr txBox="1"/>
          <p:nvPr>
            <p:ph idx="2" type="body"/>
          </p:nvPr>
        </p:nvSpPr>
        <p:spPr>
          <a:xfrm>
            <a:off x="457202" y="1435103"/>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10"/>
              </a:spcBef>
              <a:spcAft>
                <a:spcPts val="0"/>
              </a:spcAft>
              <a:buSzPts val="1050"/>
              <a:buFont typeface="Arial"/>
              <a:buNone/>
              <a:defRPr sz="1050"/>
            </a:lvl1pPr>
            <a:lvl2pPr indent="-228600" lvl="1" marL="914400" algn="l">
              <a:spcBef>
                <a:spcPts val="180"/>
              </a:spcBef>
              <a:spcAft>
                <a:spcPts val="0"/>
              </a:spcAft>
              <a:buSzPts val="900"/>
              <a:buFont typeface="Arial"/>
              <a:buNone/>
              <a:defRPr sz="900"/>
            </a:lvl2pPr>
            <a:lvl3pPr indent="-228600" lvl="2" marL="1371600" algn="l">
              <a:spcBef>
                <a:spcPts val="150"/>
              </a:spcBef>
              <a:spcAft>
                <a:spcPts val="0"/>
              </a:spcAft>
              <a:buSzPts val="750"/>
              <a:buFont typeface="Arial"/>
              <a:buNone/>
              <a:defRPr sz="750"/>
            </a:lvl3pPr>
            <a:lvl4pPr indent="-228600" lvl="3" marL="1828800" algn="l">
              <a:spcBef>
                <a:spcPts val="135"/>
              </a:spcBef>
              <a:spcAft>
                <a:spcPts val="0"/>
              </a:spcAft>
              <a:buSzPts val="675"/>
              <a:buFont typeface="Arial"/>
              <a:buNone/>
              <a:defRPr sz="675"/>
            </a:lvl4pPr>
            <a:lvl5pPr indent="-228600" lvl="4" marL="2286000" algn="l">
              <a:spcBef>
                <a:spcPts val="135"/>
              </a:spcBef>
              <a:spcAft>
                <a:spcPts val="0"/>
              </a:spcAft>
              <a:buSzPts val="675"/>
              <a:buFont typeface="Arial"/>
              <a:buNone/>
              <a:defRPr sz="675"/>
            </a:lvl5pPr>
            <a:lvl6pPr indent="-228600" lvl="5" marL="2743200" algn="l">
              <a:spcBef>
                <a:spcPts val="135"/>
              </a:spcBef>
              <a:spcAft>
                <a:spcPts val="0"/>
              </a:spcAft>
              <a:buSzPts val="675"/>
              <a:buFont typeface="Arial"/>
              <a:buNone/>
              <a:defRPr sz="675"/>
            </a:lvl6pPr>
            <a:lvl7pPr indent="-228600" lvl="6" marL="3200400" algn="l">
              <a:spcBef>
                <a:spcPts val="135"/>
              </a:spcBef>
              <a:spcAft>
                <a:spcPts val="0"/>
              </a:spcAft>
              <a:buSzPts val="675"/>
              <a:buFont typeface="Arial"/>
              <a:buNone/>
              <a:defRPr sz="675"/>
            </a:lvl7pPr>
            <a:lvl8pPr indent="-228600" lvl="7" marL="3657600" algn="l">
              <a:spcBef>
                <a:spcPts val="135"/>
              </a:spcBef>
              <a:spcAft>
                <a:spcPts val="0"/>
              </a:spcAft>
              <a:buSzPts val="675"/>
              <a:buFont typeface="Arial"/>
              <a:buNone/>
              <a:defRPr sz="675"/>
            </a:lvl8pPr>
            <a:lvl9pPr indent="-228600" lvl="8" marL="4114800" algn="l">
              <a:spcBef>
                <a:spcPts val="135"/>
              </a:spcBef>
              <a:spcAft>
                <a:spcPts val="0"/>
              </a:spcAft>
              <a:buSzPts val="675"/>
              <a:buFont typeface="Arial"/>
              <a:buNone/>
              <a:defRPr sz="675"/>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8" name="Shape 98"/>
        <p:cNvGrpSpPr/>
        <p:nvPr/>
      </p:nvGrpSpPr>
      <p:grpSpPr>
        <a:xfrm>
          <a:off x="0" y="0"/>
          <a:ext cx="0" cy="0"/>
          <a:chOff x="0" y="0"/>
          <a:chExt cx="0" cy="0"/>
        </a:xfrm>
      </p:grpSpPr>
      <p:sp>
        <p:nvSpPr>
          <p:cNvPr id="99" name="Google Shape;99;p2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15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0" name="Google Shape;100;p24"/>
          <p:cNvSpPr/>
          <p:nvPr>
            <p:ph idx="2" type="pic"/>
          </p:nvPr>
        </p:nvSpPr>
        <p:spPr>
          <a:xfrm>
            <a:off x="1792288" y="612775"/>
            <a:ext cx="5486400" cy="4114800"/>
          </a:xfrm>
          <a:prstGeom prst="rect">
            <a:avLst/>
          </a:prstGeom>
          <a:noFill/>
          <a:ln>
            <a:noFill/>
          </a:ln>
        </p:spPr>
      </p:sp>
      <p:sp>
        <p:nvSpPr>
          <p:cNvPr id="101" name="Google Shape;101;p2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10"/>
              </a:spcBef>
              <a:spcAft>
                <a:spcPts val="0"/>
              </a:spcAft>
              <a:buSzPts val="1050"/>
              <a:buFont typeface="Arial"/>
              <a:buNone/>
              <a:defRPr sz="1050"/>
            </a:lvl1pPr>
            <a:lvl2pPr indent="-228600" lvl="1" marL="914400" algn="l">
              <a:spcBef>
                <a:spcPts val="180"/>
              </a:spcBef>
              <a:spcAft>
                <a:spcPts val="0"/>
              </a:spcAft>
              <a:buSzPts val="900"/>
              <a:buFont typeface="Arial"/>
              <a:buNone/>
              <a:defRPr sz="900"/>
            </a:lvl2pPr>
            <a:lvl3pPr indent="-228600" lvl="2" marL="1371600" algn="l">
              <a:spcBef>
                <a:spcPts val="150"/>
              </a:spcBef>
              <a:spcAft>
                <a:spcPts val="0"/>
              </a:spcAft>
              <a:buSzPts val="750"/>
              <a:buFont typeface="Arial"/>
              <a:buNone/>
              <a:defRPr sz="750"/>
            </a:lvl3pPr>
            <a:lvl4pPr indent="-228600" lvl="3" marL="1828800" algn="l">
              <a:spcBef>
                <a:spcPts val="135"/>
              </a:spcBef>
              <a:spcAft>
                <a:spcPts val="0"/>
              </a:spcAft>
              <a:buSzPts val="675"/>
              <a:buFont typeface="Arial"/>
              <a:buNone/>
              <a:defRPr sz="675"/>
            </a:lvl4pPr>
            <a:lvl5pPr indent="-228600" lvl="4" marL="2286000" algn="l">
              <a:spcBef>
                <a:spcPts val="135"/>
              </a:spcBef>
              <a:spcAft>
                <a:spcPts val="0"/>
              </a:spcAft>
              <a:buSzPts val="675"/>
              <a:buFont typeface="Arial"/>
              <a:buNone/>
              <a:defRPr sz="675"/>
            </a:lvl5pPr>
            <a:lvl6pPr indent="-228600" lvl="5" marL="2743200" algn="l">
              <a:spcBef>
                <a:spcPts val="135"/>
              </a:spcBef>
              <a:spcAft>
                <a:spcPts val="0"/>
              </a:spcAft>
              <a:buSzPts val="675"/>
              <a:buFont typeface="Arial"/>
              <a:buNone/>
              <a:defRPr sz="675"/>
            </a:lvl6pPr>
            <a:lvl7pPr indent="-228600" lvl="6" marL="3200400" algn="l">
              <a:spcBef>
                <a:spcPts val="135"/>
              </a:spcBef>
              <a:spcAft>
                <a:spcPts val="0"/>
              </a:spcAft>
              <a:buSzPts val="675"/>
              <a:buFont typeface="Arial"/>
              <a:buNone/>
              <a:defRPr sz="675"/>
            </a:lvl7pPr>
            <a:lvl8pPr indent="-228600" lvl="7" marL="3657600" algn="l">
              <a:spcBef>
                <a:spcPts val="135"/>
              </a:spcBef>
              <a:spcAft>
                <a:spcPts val="0"/>
              </a:spcAft>
              <a:buSzPts val="675"/>
              <a:buFont typeface="Arial"/>
              <a:buNone/>
              <a:defRPr sz="675"/>
            </a:lvl8pPr>
            <a:lvl9pPr indent="-228600" lvl="8" marL="4114800" algn="l">
              <a:spcBef>
                <a:spcPts val="135"/>
              </a:spcBef>
              <a:spcAft>
                <a:spcPts val="0"/>
              </a:spcAft>
              <a:buSzPts val="675"/>
              <a:buFont typeface="Arial"/>
              <a:buNone/>
              <a:defRPr sz="675"/>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2" name="Shape 102"/>
        <p:cNvGrpSpPr/>
        <p:nvPr/>
      </p:nvGrpSpPr>
      <p:grpSpPr>
        <a:xfrm>
          <a:off x="0" y="0"/>
          <a:ext cx="0" cy="0"/>
          <a:chOff x="0" y="0"/>
          <a:chExt cx="0" cy="0"/>
        </a:xfrm>
      </p:grpSpPr>
      <p:sp>
        <p:nvSpPr>
          <p:cNvPr id="103" name="Google Shape;103;p25"/>
          <p:cNvSpPr txBox="1"/>
          <p:nvPr>
            <p:ph type="title"/>
          </p:nvPr>
        </p:nvSpPr>
        <p:spPr>
          <a:xfrm>
            <a:off x="685800" y="280150"/>
            <a:ext cx="7772400" cy="780151"/>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4" name="Google Shape;104;p25"/>
          <p:cNvSpPr txBox="1"/>
          <p:nvPr>
            <p:ph idx="1" type="body"/>
          </p:nvPr>
        </p:nvSpPr>
        <p:spPr>
          <a:xfrm rot="5400000">
            <a:off x="2409204" y="-488622"/>
            <a:ext cx="4325592" cy="7772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5" name="Shape 105"/>
        <p:cNvGrpSpPr/>
        <p:nvPr/>
      </p:nvGrpSpPr>
      <p:grpSpPr>
        <a:xfrm>
          <a:off x="0" y="0"/>
          <a:ext cx="0" cy="0"/>
          <a:chOff x="0" y="0"/>
          <a:chExt cx="0" cy="0"/>
        </a:xfrm>
      </p:grpSpPr>
      <p:sp>
        <p:nvSpPr>
          <p:cNvPr id="106" name="Google Shape;106;p26"/>
          <p:cNvSpPr txBox="1"/>
          <p:nvPr>
            <p:ph type="title"/>
          </p:nvPr>
        </p:nvSpPr>
        <p:spPr>
          <a:xfrm rot="5400000">
            <a:off x="4781550" y="2038350"/>
            <a:ext cx="5410200" cy="1943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7" name="Google Shape;107;p26"/>
          <p:cNvSpPr txBox="1"/>
          <p:nvPr>
            <p:ph idx="1" type="body"/>
          </p:nvPr>
        </p:nvSpPr>
        <p:spPr>
          <a:xfrm rot="5400000">
            <a:off x="819150" y="171450"/>
            <a:ext cx="5410200" cy="56769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 name="Shape 20"/>
        <p:cNvGrpSpPr/>
        <p:nvPr/>
      </p:nvGrpSpPr>
      <p:grpSpPr>
        <a:xfrm>
          <a:off x="0" y="0"/>
          <a:ext cx="0" cy="0"/>
          <a:chOff x="0" y="0"/>
          <a:chExt cx="0" cy="0"/>
        </a:xfrm>
      </p:grpSpPr>
      <p:sp>
        <p:nvSpPr>
          <p:cNvPr id="21" name="Google Shape;21;p4"/>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 name="Google Shape;22;p4"/>
          <p:cNvSpPr txBox="1"/>
          <p:nvPr>
            <p:ph idx="1" type="body"/>
          </p:nvPr>
        </p:nvSpPr>
        <p:spPr>
          <a:xfrm>
            <a:off x="685800" y="990600"/>
            <a:ext cx="3810000" cy="4724400"/>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SzPts val="2400"/>
              <a:buFont typeface="Arial"/>
              <a:buChar char="•"/>
              <a:defRPr sz="2400"/>
            </a:lvl1pPr>
            <a:lvl2pPr indent="-355600" lvl="1" marL="914400" algn="l">
              <a:spcBef>
                <a:spcPts val="400"/>
              </a:spcBef>
              <a:spcAft>
                <a:spcPts val="0"/>
              </a:spcAft>
              <a:buSzPts val="2000"/>
              <a:buFont typeface="Arial"/>
              <a:buChar char="–"/>
              <a:defRPr sz="2000"/>
            </a:lvl2pPr>
            <a:lvl3pPr indent="-342900" lvl="2" marL="1371600" algn="l">
              <a:spcBef>
                <a:spcPts val="360"/>
              </a:spcBef>
              <a:spcAft>
                <a:spcPts val="0"/>
              </a:spcAft>
              <a:buSzPts val="1800"/>
              <a:buFont typeface="Arial"/>
              <a:buChar char="•"/>
              <a:defRPr sz="1800"/>
            </a:lvl3pPr>
            <a:lvl4pPr indent="-330200" lvl="3" marL="1828800" algn="l">
              <a:spcBef>
                <a:spcPts val="320"/>
              </a:spcBef>
              <a:spcAft>
                <a:spcPts val="0"/>
              </a:spcAft>
              <a:buSzPts val="1600"/>
              <a:buFont typeface="Arial"/>
              <a:buChar char="–"/>
              <a:defRPr sz="1600"/>
            </a:lvl4pPr>
            <a:lvl5pPr indent="-330200" lvl="4" marL="2286000" algn="l">
              <a:spcBef>
                <a:spcPts val="320"/>
              </a:spcBef>
              <a:spcAft>
                <a:spcPts val="0"/>
              </a:spcAft>
              <a:buSzPts val="1600"/>
              <a:buFont typeface="Arial"/>
              <a:buChar char="»"/>
              <a:defRPr sz="1600"/>
            </a:lvl5pPr>
            <a:lvl6pPr indent="-342900" lvl="5" marL="2743200" algn="l">
              <a:spcBef>
                <a:spcPts val="360"/>
              </a:spcBef>
              <a:spcAft>
                <a:spcPts val="0"/>
              </a:spcAft>
              <a:buSzPts val="1800"/>
              <a:buFont typeface="Arial"/>
              <a:buChar char="»"/>
              <a:defRPr sz="1800"/>
            </a:lvl6pPr>
            <a:lvl7pPr indent="-342900" lvl="6" marL="3200400" algn="l">
              <a:spcBef>
                <a:spcPts val="360"/>
              </a:spcBef>
              <a:spcAft>
                <a:spcPts val="0"/>
              </a:spcAft>
              <a:buSzPts val="1800"/>
              <a:buFont typeface="Arial"/>
              <a:buChar char="»"/>
              <a:defRPr sz="1800"/>
            </a:lvl7pPr>
            <a:lvl8pPr indent="-342900" lvl="7" marL="3657600" algn="l">
              <a:spcBef>
                <a:spcPts val="360"/>
              </a:spcBef>
              <a:spcAft>
                <a:spcPts val="0"/>
              </a:spcAft>
              <a:buSzPts val="1800"/>
              <a:buFont typeface="Arial"/>
              <a:buChar char="»"/>
              <a:defRPr sz="1800"/>
            </a:lvl8pPr>
            <a:lvl9pPr indent="-342900" lvl="8" marL="4114800" algn="l">
              <a:spcBef>
                <a:spcPts val="360"/>
              </a:spcBef>
              <a:spcAft>
                <a:spcPts val="0"/>
              </a:spcAft>
              <a:buSzPts val="1800"/>
              <a:buFont typeface="Arial"/>
              <a:buChar char="»"/>
              <a:defRPr sz="1800"/>
            </a:lvl9pPr>
          </a:lstStyle>
          <a:p/>
        </p:txBody>
      </p:sp>
      <p:sp>
        <p:nvSpPr>
          <p:cNvPr id="23" name="Google Shape;23;p4"/>
          <p:cNvSpPr txBox="1"/>
          <p:nvPr>
            <p:ph idx="2" type="body"/>
          </p:nvPr>
        </p:nvSpPr>
        <p:spPr>
          <a:xfrm>
            <a:off x="4648200" y="990600"/>
            <a:ext cx="3810000" cy="4724400"/>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SzPts val="2400"/>
              <a:buFont typeface="Arial"/>
              <a:buChar char="•"/>
              <a:defRPr sz="2400"/>
            </a:lvl1pPr>
            <a:lvl2pPr indent="-355600" lvl="1" marL="914400" algn="l">
              <a:spcBef>
                <a:spcPts val="400"/>
              </a:spcBef>
              <a:spcAft>
                <a:spcPts val="0"/>
              </a:spcAft>
              <a:buSzPts val="2000"/>
              <a:buFont typeface="Arial"/>
              <a:buChar char="–"/>
              <a:defRPr sz="2000"/>
            </a:lvl2pPr>
            <a:lvl3pPr indent="-342900" lvl="2" marL="1371600" algn="l">
              <a:spcBef>
                <a:spcPts val="360"/>
              </a:spcBef>
              <a:spcAft>
                <a:spcPts val="0"/>
              </a:spcAft>
              <a:buSzPts val="1800"/>
              <a:buFont typeface="Arial"/>
              <a:buChar char="•"/>
              <a:defRPr sz="1800"/>
            </a:lvl3pPr>
            <a:lvl4pPr indent="-330200" lvl="3" marL="1828800" algn="l">
              <a:spcBef>
                <a:spcPts val="320"/>
              </a:spcBef>
              <a:spcAft>
                <a:spcPts val="0"/>
              </a:spcAft>
              <a:buSzPts val="1600"/>
              <a:buFont typeface="Arial"/>
              <a:buChar char="–"/>
              <a:defRPr sz="1600"/>
            </a:lvl4pPr>
            <a:lvl5pPr indent="-330200" lvl="4" marL="2286000" algn="l">
              <a:spcBef>
                <a:spcPts val="320"/>
              </a:spcBef>
              <a:spcAft>
                <a:spcPts val="0"/>
              </a:spcAft>
              <a:buSzPts val="1600"/>
              <a:buFont typeface="Arial"/>
              <a:buChar char="»"/>
              <a:defRPr sz="1600"/>
            </a:lvl5pPr>
            <a:lvl6pPr indent="-342900" lvl="5" marL="2743200" algn="l">
              <a:spcBef>
                <a:spcPts val="360"/>
              </a:spcBef>
              <a:spcAft>
                <a:spcPts val="0"/>
              </a:spcAft>
              <a:buSzPts val="1800"/>
              <a:buFont typeface="Arial"/>
              <a:buChar char="»"/>
              <a:defRPr sz="1800"/>
            </a:lvl6pPr>
            <a:lvl7pPr indent="-342900" lvl="6" marL="3200400" algn="l">
              <a:spcBef>
                <a:spcPts val="360"/>
              </a:spcBef>
              <a:spcAft>
                <a:spcPts val="0"/>
              </a:spcAft>
              <a:buSzPts val="1800"/>
              <a:buFont typeface="Arial"/>
              <a:buChar char="»"/>
              <a:defRPr sz="1800"/>
            </a:lvl7pPr>
            <a:lvl8pPr indent="-342900" lvl="7" marL="3657600" algn="l">
              <a:spcBef>
                <a:spcPts val="360"/>
              </a:spcBef>
              <a:spcAft>
                <a:spcPts val="0"/>
              </a:spcAft>
              <a:buSzPts val="1800"/>
              <a:buFont typeface="Arial"/>
              <a:buChar char="»"/>
              <a:defRPr sz="1800"/>
            </a:lvl8pPr>
            <a:lvl9pPr indent="-342900" lvl="8" marL="4114800" algn="l">
              <a:spcBef>
                <a:spcPts val="360"/>
              </a:spcBef>
              <a:spcAft>
                <a:spcPts val="0"/>
              </a:spcAft>
              <a:buSzPts val="1800"/>
              <a:buFont typeface="Arial"/>
              <a:buChar char="»"/>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4" name="Shape 24"/>
        <p:cNvGrpSpPr/>
        <p:nvPr/>
      </p:nvGrpSpPr>
      <p:grpSpPr>
        <a:xfrm>
          <a:off x="0" y="0"/>
          <a:ext cx="0" cy="0"/>
          <a:chOff x="0" y="0"/>
          <a:chExt cx="0" cy="0"/>
        </a:xfrm>
      </p:grpSpPr>
      <p:sp>
        <p:nvSpPr>
          <p:cNvPr id="25" name="Google Shape;25;p5"/>
          <p:cNvSpPr txBox="1"/>
          <p:nvPr>
            <p:ph type="title"/>
          </p:nvPr>
        </p:nvSpPr>
        <p:spPr>
          <a:xfrm>
            <a:off x="685800" y="228600"/>
            <a:ext cx="7848600" cy="63976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6" name="Google Shape;26;p5"/>
          <p:cNvSpPr txBox="1"/>
          <p:nvPr>
            <p:ph idx="1" type="body"/>
          </p:nvPr>
        </p:nvSpPr>
        <p:spPr>
          <a:xfrm>
            <a:off x="685800" y="1066800"/>
            <a:ext cx="3811588" cy="84931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SzPts val="2400"/>
              <a:buFont typeface="Arial"/>
              <a:buNone/>
              <a:defRPr b="1" sz="2400"/>
            </a:lvl1pPr>
            <a:lvl2pPr indent="-228600" lvl="1" marL="914400" algn="l">
              <a:spcBef>
                <a:spcPts val="400"/>
              </a:spcBef>
              <a:spcAft>
                <a:spcPts val="0"/>
              </a:spcAft>
              <a:buSzPts val="2000"/>
              <a:buFont typeface="Arial"/>
              <a:buNone/>
              <a:defRPr b="1" sz="2000"/>
            </a:lvl2pPr>
            <a:lvl3pPr indent="-228600" lvl="2" marL="1371600" algn="l">
              <a:spcBef>
                <a:spcPts val="360"/>
              </a:spcBef>
              <a:spcAft>
                <a:spcPts val="0"/>
              </a:spcAft>
              <a:buSzPts val="1800"/>
              <a:buFont typeface="Arial"/>
              <a:buNone/>
              <a:defRPr b="1" sz="1800"/>
            </a:lvl3pPr>
            <a:lvl4pPr indent="-228600" lvl="3" marL="1828800" algn="l">
              <a:spcBef>
                <a:spcPts val="320"/>
              </a:spcBef>
              <a:spcAft>
                <a:spcPts val="0"/>
              </a:spcAft>
              <a:buSzPts val="1600"/>
              <a:buFont typeface="Arial"/>
              <a:buNone/>
              <a:defRPr b="1" sz="1600"/>
            </a:lvl4pPr>
            <a:lvl5pPr indent="-228600" lvl="4" marL="2286000" algn="l">
              <a:spcBef>
                <a:spcPts val="320"/>
              </a:spcBef>
              <a:spcAft>
                <a:spcPts val="0"/>
              </a:spcAft>
              <a:buSzPts val="1600"/>
              <a:buFont typeface="Arial"/>
              <a:buNone/>
              <a:defRPr b="1" sz="1600"/>
            </a:lvl5pPr>
            <a:lvl6pPr indent="-228600" lvl="5" marL="2743200" algn="l">
              <a:spcBef>
                <a:spcPts val="320"/>
              </a:spcBef>
              <a:spcAft>
                <a:spcPts val="0"/>
              </a:spcAft>
              <a:buSzPts val="1600"/>
              <a:buFont typeface="Arial"/>
              <a:buNone/>
              <a:defRPr b="1" sz="1600"/>
            </a:lvl6pPr>
            <a:lvl7pPr indent="-228600" lvl="6" marL="3200400" algn="l">
              <a:spcBef>
                <a:spcPts val="320"/>
              </a:spcBef>
              <a:spcAft>
                <a:spcPts val="0"/>
              </a:spcAft>
              <a:buSzPts val="1600"/>
              <a:buFont typeface="Arial"/>
              <a:buNone/>
              <a:defRPr b="1" sz="1600"/>
            </a:lvl7pPr>
            <a:lvl8pPr indent="-228600" lvl="7" marL="3657600" algn="l">
              <a:spcBef>
                <a:spcPts val="320"/>
              </a:spcBef>
              <a:spcAft>
                <a:spcPts val="0"/>
              </a:spcAft>
              <a:buSzPts val="1600"/>
              <a:buFont typeface="Arial"/>
              <a:buNone/>
              <a:defRPr b="1" sz="1600"/>
            </a:lvl8pPr>
            <a:lvl9pPr indent="-228600" lvl="8" marL="4114800" algn="l">
              <a:spcBef>
                <a:spcPts val="320"/>
              </a:spcBef>
              <a:spcAft>
                <a:spcPts val="0"/>
              </a:spcAft>
              <a:buSzPts val="1600"/>
              <a:buFont typeface="Arial"/>
              <a:buNone/>
              <a:defRPr b="1" sz="1600"/>
            </a:lvl9pPr>
          </a:lstStyle>
          <a:p/>
        </p:txBody>
      </p:sp>
      <p:sp>
        <p:nvSpPr>
          <p:cNvPr id="27" name="Google Shape;27;p5"/>
          <p:cNvSpPr txBox="1"/>
          <p:nvPr>
            <p:ph idx="2" type="body"/>
          </p:nvPr>
        </p:nvSpPr>
        <p:spPr>
          <a:xfrm>
            <a:off x="685800" y="1916112"/>
            <a:ext cx="38115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SzPts val="2400"/>
              <a:buFont typeface="Arial"/>
              <a:buChar char="•"/>
              <a:defRPr sz="2400"/>
            </a:lvl1pPr>
            <a:lvl2pPr indent="-355600" lvl="1" marL="914400" algn="l">
              <a:spcBef>
                <a:spcPts val="400"/>
              </a:spcBef>
              <a:spcAft>
                <a:spcPts val="0"/>
              </a:spcAft>
              <a:buSzPts val="2000"/>
              <a:buFont typeface="Arial"/>
              <a:buChar char="–"/>
              <a:defRPr sz="2000"/>
            </a:lvl2pPr>
            <a:lvl3pPr indent="-342900" lvl="2" marL="1371600" algn="l">
              <a:spcBef>
                <a:spcPts val="360"/>
              </a:spcBef>
              <a:spcAft>
                <a:spcPts val="0"/>
              </a:spcAft>
              <a:buSzPts val="1800"/>
              <a:buFont typeface="Arial"/>
              <a:buChar char="•"/>
              <a:defRPr sz="1800"/>
            </a:lvl3pPr>
            <a:lvl4pPr indent="-330200" lvl="3" marL="1828800" algn="l">
              <a:spcBef>
                <a:spcPts val="320"/>
              </a:spcBef>
              <a:spcAft>
                <a:spcPts val="0"/>
              </a:spcAft>
              <a:buSzPts val="1600"/>
              <a:buFont typeface="Arial"/>
              <a:buChar char="–"/>
              <a:defRPr sz="1600"/>
            </a:lvl4pPr>
            <a:lvl5pPr indent="-330200" lvl="4" marL="2286000" algn="l">
              <a:spcBef>
                <a:spcPts val="320"/>
              </a:spcBef>
              <a:spcAft>
                <a:spcPts val="0"/>
              </a:spcAft>
              <a:buSzPts val="1600"/>
              <a:buFont typeface="Arial"/>
              <a:buChar char="»"/>
              <a:defRPr sz="1600"/>
            </a:lvl5pPr>
            <a:lvl6pPr indent="-330200" lvl="5" marL="2743200" algn="l">
              <a:spcBef>
                <a:spcPts val="320"/>
              </a:spcBef>
              <a:spcAft>
                <a:spcPts val="0"/>
              </a:spcAft>
              <a:buSzPts val="1600"/>
              <a:buFont typeface="Arial"/>
              <a:buChar char="»"/>
              <a:defRPr sz="1600"/>
            </a:lvl6pPr>
            <a:lvl7pPr indent="-330200" lvl="6" marL="3200400" algn="l">
              <a:spcBef>
                <a:spcPts val="320"/>
              </a:spcBef>
              <a:spcAft>
                <a:spcPts val="0"/>
              </a:spcAft>
              <a:buSzPts val="1600"/>
              <a:buFont typeface="Arial"/>
              <a:buChar char="»"/>
              <a:defRPr sz="1600"/>
            </a:lvl7pPr>
            <a:lvl8pPr indent="-330200" lvl="7" marL="3657600" algn="l">
              <a:spcBef>
                <a:spcPts val="320"/>
              </a:spcBef>
              <a:spcAft>
                <a:spcPts val="0"/>
              </a:spcAft>
              <a:buSzPts val="1600"/>
              <a:buFont typeface="Arial"/>
              <a:buChar char="»"/>
              <a:defRPr sz="1600"/>
            </a:lvl8pPr>
            <a:lvl9pPr indent="-330200" lvl="8" marL="4114800" algn="l">
              <a:spcBef>
                <a:spcPts val="320"/>
              </a:spcBef>
              <a:spcAft>
                <a:spcPts val="0"/>
              </a:spcAft>
              <a:buSzPts val="1600"/>
              <a:buFont typeface="Arial"/>
              <a:buChar char="»"/>
              <a:defRPr sz="1600"/>
            </a:lvl9pPr>
          </a:lstStyle>
          <a:p/>
        </p:txBody>
      </p:sp>
      <p:sp>
        <p:nvSpPr>
          <p:cNvPr id="28" name="Google Shape;28;p5"/>
          <p:cNvSpPr txBox="1"/>
          <p:nvPr>
            <p:ph idx="3" type="body"/>
          </p:nvPr>
        </p:nvSpPr>
        <p:spPr>
          <a:xfrm>
            <a:off x="4645025" y="1066800"/>
            <a:ext cx="3889375" cy="84931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SzPts val="2400"/>
              <a:buFont typeface="Arial"/>
              <a:buNone/>
              <a:defRPr b="1" sz="2400"/>
            </a:lvl1pPr>
            <a:lvl2pPr indent="-228600" lvl="1" marL="914400" algn="l">
              <a:spcBef>
                <a:spcPts val="400"/>
              </a:spcBef>
              <a:spcAft>
                <a:spcPts val="0"/>
              </a:spcAft>
              <a:buSzPts val="2000"/>
              <a:buFont typeface="Arial"/>
              <a:buNone/>
              <a:defRPr b="1" sz="2000"/>
            </a:lvl2pPr>
            <a:lvl3pPr indent="-228600" lvl="2" marL="1371600" algn="l">
              <a:spcBef>
                <a:spcPts val="360"/>
              </a:spcBef>
              <a:spcAft>
                <a:spcPts val="0"/>
              </a:spcAft>
              <a:buSzPts val="1800"/>
              <a:buFont typeface="Arial"/>
              <a:buNone/>
              <a:defRPr b="1" sz="1800"/>
            </a:lvl3pPr>
            <a:lvl4pPr indent="-228600" lvl="3" marL="1828800" algn="l">
              <a:spcBef>
                <a:spcPts val="320"/>
              </a:spcBef>
              <a:spcAft>
                <a:spcPts val="0"/>
              </a:spcAft>
              <a:buSzPts val="1600"/>
              <a:buFont typeface="Arial"/>
              <a:buNone/>
              <a:defRPr b="1" sz="1600"/>
            </a:lvl4pPr>
            <a:lvl5pPr indent="-228600" lvl="4" marL="2286000" algn="l">
              <a:spcBef>
                <a:spcPts val="320"/>
              </a:spcBef>
              <a:spcAft>
                <a:spcPts val="0"/>
              </a:spcAft>
              <a:buSzPts val="1600"/>
              <a:buFont typeface="Arial"/>
              <a:buNone/>
              <a:defRPr b="1" sz="1600"/>
            </a:lvl5pPr>
            <a:lvl6pPr indent="-228600" lvl="5" marL="2743200" algn="l">
              <a:spcBef>
                <a:spcPts val="320"/>
              </a:spcBef>
              <a:spcAft>
                <a:spcPts val="0"/>
              </a:spcAft>
              <a:buSzPts val="1600"/>
              <a:buFont typeface="Arial"/>
              <a:buNone/>
              <a:defRPr b="1" sz="1600"/>
            </a:lvl6pPr>
            <a:lvl7pPr indent="-228600" lvl="6" marL="3200400" algn="l">
              <a:spcBef>
                <a:spcPts val="320"/>
              </a:spcBef>
              <a:spcAft>
                <a:spcPts val="0"/>
              </a:spcAft>
              <a:buSzPts val="1600"/>
              <a:buFont typeface="Arial"/>
              <a:buNone/>
              <a:defRPr b="1" sz="1600"/>
            </a:lvl7pPr>
            <a:lvl8pPr indent="-228600" lvl="7" marL="3657600" algn="l">
              <a:spcBef>
                <a:spcPts val="320"/>
              </a:spcBef>
              <a:spcAft>
                <a:spcPts val="0"/>
              </a:spcAft>
              <a:buSzPts val="1600"/>
              <a:buFont typeface="Arial"/>
              <a:buNone/>
              <a:defRPr b="1" sz="1600"/>
            </a:lvl8pPr>
            <a:lvl9pPr indent="-228600" lvl="8" marL="4114800" algn="l">
              <a:spcBef>
                <a:spcPts val="320"/>
              </a:spcBef>
              <a:spcAft>
                <a:spcPts val="0"/>
              </a:spcAft>
              <a:buSzPts val="1600"/>
              <a:buFont typeface="Arial"/>
              <a:buNone/>
              <a:defRPr b="1" sz="1600"/>
            </a:lvl9pPr>
          </a:lstStyle>
          <a:p/>
        </p:txBody>
      </p:sp>
      <p:sp>
        <p:nvSpPr>
          <p:cNvPr id="29" name="Google Shape;29;p5"/>
          <p:cNvSpPr txBox="1"/>
          <p:nvPr>
            <p:ph idx="4" type="body"/>
          </p:nvPr>
        </p:nvSpPr>
        <p:spPr>
          <a:xfrm>
            <a:off x="4645025" y="1916112"/>
            <a:ext cx="38893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SzPts val="2400"/>
              <a:buFont typeface="Arial"/>
              <a:buChar char="•"/>
              <a:defRPr sz="2400"/>
            </a:lvl1pPr>
            <a:lvl2pPr indent="-355600" lvl="1" marL="914400" algn="l">
              <a:spcBef>
                <a:spcPts val="400"/>
              </a:spcBef>
              <a:spcAft>
                <a:spcPts val="0"/>
              </a:spcAft>
              <a:buSzPts val="2000"/>
              <a:buFont typeface="Arial"/>
              <a:buChar char="–"/>
              <a:defRPr sz="2000"/>
            </a:lvl2pPr>
            <a:lvl3pPr indent="-342900" lvl="2" marL="1371600" algn="l">
              <a:spcBef>
                <a:spcPts val="360"/>
              </a:spcBef>
              <a:spcAft>
                <a:spcPts val="0"/>
              </a:spcAft>
              <a:buSzPts val="1800"/>
              <a:buFont typeface="Arial"/>
              <a:buChar char="•"/>
              <a:defRPr sz="1800"/>
            </a:lvl3pPr>
            <a:lvl4pPr indent="-330200" lvl="3" marL="1828800" algn="l">
              <a:spcBef>
                <a:spcPts val="320"/>
              </a:spcBef>
              <a:spcAft>
                <a:spcPts val="0"/>
              </a:spcAft>
              <a:buSzPts val="1600"/>
              <a:buFont typeface="Arial"/>
              <a:buChar char="–"/>
              <a:defRPr sz="1600"/>
            </a:lvl4pPr>
            <a:lvl5pPr indent="-330200" lvl="4" marL="2286000" algn="l">
              <a:spcBef>
                <a:spcPts val="320"/>
              </a:spcBef>
              <a:spcAft>
                <a:spcPts val="0"/>
              </a:spcAft>
              <a:buSzPts val="1600"/>
              <a:buFont typeface="Arial"/>
              <a:buChar char="»"/>
              <a:defRPr sz="1600"/>
            </a:lvl5pPr>
            <a:lvl6pPr indent="-330200" lvl="5" marL="2743200" algn="l">
              <a:spcBef>
                <a:spcPts val="320"/>
              </a:spcBef>
              <a:spcAft>
                <a:spcPts val="0"/>
              </a:spcAft>
              <a:buSzPts val="1600"/>
              <a:buFont typeface="Arial"/>
              <a:buChar char="»"/>
              <a:defRPr sz="1600"/>
            </a:lvl6pPr>
            <a:lvl7pPr indent="-330200" lvl="6" marL="3200400" algn="l">
              <a:spcBef>
                <a:spcPts val="320"/>
              </a:spcBef>
              <a:spcAft>
                <a:spcPts val="0"/>
              </a:spcAft>
              <a:buSzPts val="1600"/>
              <a:buFont typeface="Arial"/>
              <a:buChar char="»"/>
              <a:defRPr sz="1600"/>
            </a:lvl7pPr>
            <a:lvl8pPr indent="-330200" lvl="7" marL="3657600" algn="l">
              <a:spcBef>
                <a:spcPts val="320"/>
              </a:spcBef>
              <a:spcAft>
                <a:spcPts val="0"/>
              </a:spcAft>
              <a:buSzPts val="1600"/>
              <a:buFont typeface="Arial"/>
              <a:buChar char="»"/>
              <a:defRPr sz="1600"/>
            </a:lvl8pPr>
            <a:lvl9pPr indent="-330200" lvl="8" marL="4114800" algn="l">
              <a:spcBef>
                <a:spcPts val="320"/>
              </a:spcBef>
              <a:spcAft>
                <a:spcPts val="0"/>
              </a:spcAft>
              <a:buSzPts val="1600"/>
              <a:buFont typeface="Arial"/>
              <a:buChar char="»"/>
              <a:defRPr sz="16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2" name="Google Shape;32;p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SzPts val="2000"/>
              <a:buFont typeface="Arial"/>
              <a:buNone/>
              <a:defRPr sz="2000"/>
            </a:lvl1pPr>
            <a:lvl2pPr indent="-228600" lvl="1" marL="914400" algn="l">
              <a:spcBef>
                <a:spcPts val="360"/>
              </a:spcBef>
              <a:spcAft>
                <a:spcPts val="0"/>
              </a:spcAft>
              <a:buSzPts val="1800"/>
              <a:buFont typeface="Arial"/>
              <a:buNone/>
              <a:defRPr sz="1800"/>
            </a:lvl2pPr>
            <a:lvl3pPr indent="-228600" lvl="2" marL="1371600" algn="l">
              <a:spcBef>
                <a:spcPts val="320"/>
              </a:spcBef>
              <a:spcAft>
                <a:spcPts val="0"/>
              </a:spcAft>
              <a:buSzPts val="1600"/>
              <a:buFont typeface="Arial"/>
              <a:buNone/>
              <a:defRPr sz="1600"/>
            </a:lvl3pPr>
            <a:lvl4pPr indent="-228600" lvl="3" marL="1828800" algn="l">
              <a:spcBef>
                <a:spcPts val="280"/>
              </a:spcBef>
              <a:spcAft>
                <a:spcPts val="0"/>
              </a:spcAft>
              <a:buSzPts val="1400"/>
              <a:buFont typeface="Arial"/>
              <a:buNone/>
              <a:defRPr sz="1400"/>
            </a:lvl4pPr>
            <a:lvl5pPr indent="-228600" lvl="4" marL="2286000" algn="l">
              <a:spcBef>
                <a:spcPts val="280"/>
              </a:spcBef>
              <a:spcAft>
                <a:spcPts val="0"/>
              </a:spcAft>
              <a:buSzPts val="1400"/>
              <a:buFont typeface="Arial"/>
              <a:buNone/>
              <a:defRPr sz="1400"/>
            </a:lvl5pPr>
            <a:lvl6pPr indent="-228600" lvl="5" marL="2743200" algn="l">
              <a:spcBef>
                <a:spcPts val="280"/>
              </a:spcBef>
              <a:spcAft>
                <a:spcPts val="0"/>
              </a:spcAft>
              <a:buSzPts val="1400"/>
              <a:buFont typeface="Arial"/>
              <a:buNone/>
              <a:defRPr sz="1400"/>
            </a:lvl6pPr>
            <a:lvl7pPr indent="-228600" lvl="6" marL="3200400" algn="l">
              <a:spcBef>
                <a:spcPts val="280"/>
              </a:spcBef>
              <a:spcAft>
                <a:spcPts val="0"/>
              </a:spcAft>
              <a:buSzPts val="1400"/>
              <a:buFont typeface="Arial"/>
              <a:buNone/>
              <a:defRPr sz="1400"/>
            </a:lvl7pPr>
            <a:lvl8pPr indent="-228600" lvl="7" marL="3657600" algn="l">
              <a:spcBef>
                <a:spcPts val="280"/>
              </a:spcBef>
              <a:spcAft>
                <a:spcPts val="0"/>
              </a:spcAft>
              <a:buSzPts val="1400"/>
              <a:buFont typeface="Arial"/>
              <a:buNone/>
              <a:defRPr sz="1400"/>
            </a:lvl8pPr>
            <a:lvl9pPr indent="-228600" lvl="8" marL="4114800" algn="l">
              <a:spcBef>
                <a:spcPts val="280"/>
              </a:spcBef>
              <a:spcAft>
                <a:spcPts val="0"/>
              </a:spcAft>
              <a:buSzPts val="1400"/>
              <a:buFont typeface="Arial"/>
              <a:buNone/>
              <a:defRPr sz="14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7"/>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 name="Shape 3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6" name="Shape 36"/>
        <p:cNvGrpSpPr/>
        <p:nvPr/>
      </p:nvGrpSpPr>
      <p:grpSpPr>
        <a:xfrm>
          <a:off x="0" y="0"/>
          <a:ext cx="0" cy="0"/>
          <a:chOff x="0" y="0"/>
          <a:chExt cx="0" cy="0"/>
        </a:xfrm>
      </p:grpSpPr>
      <p:sp>
        <p:nvSpPr>
          <p:cNvPr id="37" name="Google Shape;37;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8" name="Google Shape;38;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SzPts val="3200"/>
              <a:buFont typeface="Arial"/>
              <a:buChar char="•"/>
              <a:defRPr sz="3200"/>
            </a:lvl1pPr>
            <a:lvl2pPr indent="-406400" lvl="1" marL="914400" algn="l">
              <a:spcBef>
                <a:spcPts val="560"/>
              </a:spcBef>
              <a:spcAft>
                <a:spcPts val="0"/>
              </a:spcAft>
              <a:buSzPts val="2800"/>
              <a:buFont typeface="Arial"/>
              <a:buChar char="–"/>
              <a:defRPr sz="2800"/>
            </a:lvl2pPr>
            <a:lvl3pPr indent="-381000" lvl="2" marL="1371600" algn="l">
              <a:spcBef>
                <a:spcPts val="480"/>
              </a:spcBef>
              <a:spcAft>
                <a:spcPts val="0"/>
              </a:spcAft>
              <a:buSzPts val="2400"/>
              <a:buFont typeface="Arial"/>
              <a:buChar char="•"/>
              <a:defRPr sz="2400"/>
            </a:lvl3pPr>
            <a:lvl4pPr indent="-355600" lvl="3" marL="1828800" algn="l">
              <a:spcBef>
                <a:spcPts val="400"/>
              </a:spcBef>
              <a:spcAft>
                <a:spcPts val="0"/>
              </a:spcAft>
              <a:buSzPts val="2000"/>
              <a:buFont typeface="Arial"/>
              <a:buChar char="–"/>
              <a:defRPr sz="2000"/>
            </a:lvl4pPr>
            <a:lvl5pPr indent="-355600" lvl="4" marL="2286000" algn="l">
              <a:spcBef>
                <a:spcPts val="400"/>
              </a:spcBef>
              <a:spcAft>
                <a:spcPts val="0"/>
              </a:spcAft>
              <a:buSzPts val="2000"/>
              <a:buFont typeface="Arial"/>
              <a:buChar char="»"/>
              <a:defRPr sz="2000"/>
            </a:lvl5pPr>
            <a:lvl6pPr indent="-355600" lvl="5" marL="2743200" algn="l">
              <a:spcBef>
                <a:spcPts val="400"/>
              </a:spcBef>
              <a:spcAft>
                <a:spcPts val="0"/>
              </a:spcAft>
              <a:buSzPts val="2000"/>
              <a:buFont typeface="Arial"/>
              <a:buChar char="»"/>
              <a:defRPr sz="2000"/>
            </a:lvl6pPr>
            <a:lvl7pPr indent="-355600" lvl="6" marL="3200400" algn="l">
              <a:spcBef>
                <a:spcPts val="400"/>
              </a:spcBef>
              <a:spcAft>
                <a:spcPts val="0"/>
              </a:spcAft>
              <a:buSzPts val="2000"/>
              <a:buFont typeface="Arial"/>
              <a:buChar char="»"/>
              <a:defRPr sz="2000"/>
            </a:lvl7pPr>
            <a:lvl8pPr indent="-355600" lvl="7" marL="3657600" algn="l">
              <a:spcBef>
                <a:spcPts val="400"/>
              </a:spcBef>
              <a:spcAft>
                <a:spcPts val="0"/>
              </a:spcAft>
              <a:buSzPts val="2000"/>
              <a:buFont typeface="Arial"/>
              <a:buChar char="»"/>
              <a:defRPr sz="2000"/>
            </a:lvl8pPr>
            <a:lvl9pPr indent="-355600" lvl="8" marL="4114800" algn="l">
              <a:spcBef>
                <a:spcPts val="400"/>
              </a:spcBef>
              <a:spcAft>
                <a:spcPts val="0"/>
              </a:spcAft>
              <a:buSzPts val="2000"/>
              <a:buFont typeface="Arial"/>
              <a:buChar char="»"/>
              <a:defRPr sz="2000"/>
            </a:lvl9pPr>
          </a:lstStyle>
          <a:p/>
        </p:txBody>
      </p:sp>
      <p:sp>
        <p:nvSpPr>
          <p:cNvPr id="39" name="Google Shape;39;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400"/>
              <a:buFont typeface="Arial"/>
              <a:buNone/>
              <a:defRPr sz="1400"/>
            </a:lvl1pPr>
            <a:lvl2pPr indent="-228600" lvl="1" marL="914400" algn="l">
              <a:spcBef>
                <a:spcPts val="240"/>
              </a:spcBef>
              <a:spcAft>
                <a:spcPts val="0"/>
              </a:spcAft>
              <a:buSzPts val="1200"/>
              <a:buFont typeface="Arial"/>
              <a:buNone/>
              <a:defRPr sz="1200"/>
            </a:lvl2pPr>
            <a:lvl3pPr indent="-228600" lvl="2" marL="1371600" algn="l">
              <a:spcBef>
                <a:spcPts val="200"/>
              </a:spcBef>
              <a:spcAft>
                <a:spcPts val="0"/>
              </a:spcAft>
              <a:buSzPts val="1000"/>
              <a:buFont typeface="Arial"/>
              <a:buNone/>
              <a:defRPr sz="1000"/>
            </a:lvl3pPr>
            <a:lvl4pPr indent="-228600" lvl="3" marL="1828800" algn="l">
              <a:spcBef>
                <a:spcPts val="180"/>
              </a:spcBef>
              <a:spcAft>
                <a:spcPts val="0"/>
              </a:spcAft>
              <a:buSzPts val="900"/>
              <a:buFont typeface="Arial"/>
              <a:buNone/>
              <a:defRPr sz="900"/>
            </a:lvl4pPr>
            <a:lvl5pPr indent="-228600" lvl="4" marL="2286000" algn="l">
              <a:spcBef>
                <a:spcPts val="180"/>
              </a:spcBef>
              <a:spcAft>
                <a:spcPts val="0"/>
              </a:spcAft>
              <a:buSzPts val="900"/>
              <a:buFont typeface="Arial"/>
              <a:buNone/>
              <a:defRPr sz="900"/>
            </a:lvl5pPr>
            <a:lvl6pPr indent="-228600" lvl="5" marL="2743200" algn="l">
              <a:spcBef>
                <a:spcPts val="180"/>
              </a:spcBef>
              <a:spcAft>
                <a:spcPts val="0"/>
              </a:spcAft>
              <a:buSzPts val="900"/>
              <a:buFont typeface="Arial"/>
              <a:buNone/>
              <a:defRPr sz="900"/>
            </a:lvl6pPr>
            <a:lvl7pPr indent="-228600" lvl="6" marL="3200400" algn="l">
              <a:spcBef>
                <a:spcPts val="180"/>
              </a:spcBef>
              <a:spcAft>
                <a:spcPts val="0"/>
              </a:spcAft>
              <a:buSzPts val="900"/>
              <a:buFont typeface="Arial"/>
              <a:buNone/>
              <a:defRPr sz="900"/>
            </a:lvl7pPr>
            <a:lvl8pPr indent="-228600" lvl="7" marL="3657600" algn="l">
              <a:spcBef>
                <a:spcPts val="180"/>
              </a:spcBef>
              <a:spcAft>
                <a:spcPts val="0"/>
              </a:spcAft>
              <a:buSzPts val="900"/>
              <a:buFont typeface="Arial"/>
              <a:buNone/>
              <a:defRPr sz="900"/>
            </a:lvl8pPr>
            <a:lvl9pPr indent="-228600" lvl="8" marL="4114800" algn="l">
              <a:spcBef>
                <a:spcPts val="180"/>
              </a:spcBef>
              <a:spcAft>
                <a:spcPts val="0"/>
              </a:spcAft>
              <a:buSzPts val="900"/>
              <a:buFont typeface="Arial"/>
              <a:buNone/>
              <a:defRPr sz="9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0" name="Shape 40"/>
        <p:cNvGrpSpPr/>
        <p:nvPr/>
      </p:nvGrpSpPr>
      <p:grpSpPr>
        <a:xfrm>
          <a:off x="0" y="0"/>
          <a:ext cx="0" cy="0"/>
          <a:chOff x="0" y="0"/>
          <a:chExt cx="0" cy="0"/>
        </a:xfrm>
      </p:grpSpPr>
      <p:sp>
        <p:nvSpPr>
          <p:cNvPr id="41" name="Google Shape;41;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2" name="Google Shape;42;p10"/>
          <p:cNvSpPr/>
          <p:nvPr>
            <p:ph idx="2" type="pic"/>
          </p:nvPr>
        </p:nvSpPr>
        <p:spPr>
          <a:xfrm>
            <a:off x="1792288" y="612775"/>
            <a:ext cx="5486400" cy="4114800"/>
          </a:xfrm>
          <a:prstGeom prst="rect">
            <a:avLst/>
          </a:prstGeom>
          <a:noFill/>
          <a:ln>
            <a:noFill/>
          </a:ln>
        </p:spPr>
      </p:sp>
      <p:sp>
        <p:nvSpPr>
          <p:cNvPr id="43" name="Google Shape;43;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400"/>
              <a:buFont typeface="Arial"/>
              <a:buNone/>
              <a:defRPr sz="1400"/>
            </a:lvl1pPr>
            <a:lvl2pPr indent="-228600" lvl="1" marL="914400" algn="l">
              <a:spcBef>
                <a:spcPts val="240"/>
              </a:spcBef>
              <a:spcAft>
                <a:spcPts val="0"/>
              </a:spcAft>
              <a:buSzPts val="1200"/>
              <a:buFont typeface="Arial"/>
              <a:buNone/>
              <a:defRPr sz="1200"/>
            </a:lvl2pPr>
            <a:lvl3pPr indent="-228600" lvl="2" marL="1371600" algn="l">
              <a:spcBef>
                <a:spcPts val="200"/>
              </a:spcBef>
              <a:spcAft>
                <a:spcPts val="0"/>
              </a:spcAft>
              <a:buSzPts val="1000"/>
              <a:buFont typeface="Arial"/>
              <a:buNone/>
              <a:defRPr sz="1000"/>
            </a:lvl3pPr>
            <a:lvl4pPr indent="-228600" lvl="3" marL="1828800" algn="l">
              <a:spcBef>
                <a:spcPts val="180"/>
              </a:spcBef>
              <a:spcAft>
                <a:spcPts val="0"/>
              </a:spcAft>
              <a:buSzPts val="900"/>
              <a:buFont typeface="Arial"/>
              <a:buNone/>
              <a:defRPr sz="900"/>
            </a:lvl4pPr>
            <a:lvl5pPr indent="-228600" lvl="4" marL="2286000" algn="l">
              <a:spcBef>
                <a:spcPts val="180"/>
              </a:spcBef>
              <a:spcAft>
                <a:spcPts val="0"/>
              </a:spcAft>
              <a:buSzPts val="900"/>
              <a:buFont typeface="Arial"/>
              <a:buNone/>
              <a:defRPr sz="900"/>
            </a:lvl5pPr>
            <a:lvl6pPr indent="-228600" lvl="5" marL="2743200" algn="l">
              <a:spcBef>
                <a:spcPts val="180"/>
              </a:spcBef>
              <a:spcAft>
                <a:spcPts val="0"/>
              </a:spcAft>
              <a:buSzPts val="900"/>
              <a:buFont typeface="Arial"/>
              <a:buNone/>
              <a:defRPr sz="900"/>
            </a:lvl6pPr>
            <a:lvl7pPr indent="-228600" lvl="6" marL="3200400" algn="l">
              <a:spcBef>
                <a:spcPts val="180"/>
              </a:spcBef>
              <a:spcAft>
                <a:spcPts val="0"/>
              </a:spcAft>
              <a:buSzPts val="900"/>
              <a:buFont typeface="Arial"/>
              <a:buNone/>
              <a:defRPr sz="900"/>
            </a:lvl7pPr>
            <a:lvl8pPr indent="-228600" lvl="7" marL="3657600" algn="l">
              <a:spcBef>
                <a:spcPts val="180"/>
              </a:spcBef>
              <a:spcAft>
                <a:spcPts val="0"/>
              </a:spcAft>
              <a:buSzPts val="900"/>
              <a:buFont typeface="Arial"/>
              <a:buNone/>
              <a:defRPr sz="900"/>
            </a:lvl8pPr>
            <a:lvl9pPr indent="-228600" lvl="8" marL="4114800" algn="l">
              <a:spcBef>
                <a:spcPts val="180"/>
              </a:spcBef>
              <a:spcAft>
                <a:spcPts val="0"/>
              </a:spcAft>
              <a:buSzPts val="900"/>
              <a:buFont typeface="Arial"/>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3.xml"/><Relationship Id="rId12" Type="http://schemas.openxmlformats.org/officeDocument/2006/relationships/slideLayout" Target="../slideLayouts/slideLayout11.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12.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theme" Target="../theme/theme2.xml"/><Relationship Id="rId14" Type="http://schemas.openxmlformats.org/officeDocument/2006/relationships/slideLayout" Target="../slideLayouts/slideLayout2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2800" u="none" cap="none" strike="noStrike">
                <a:solidFill>
                  <a:srgbClr val="7A0019"/>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rgbClr val="7A0019"/>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rgbClr val="7A0019"/>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rgbClr val="7A0019"/>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rgbClr val="7A0019"/>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rgbClr val="7A0019"/>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rgbClr val="7A0019"/>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rgbClr val="7A0019"/>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rgbClr val="7A0019"/>
                </a:solidFill>
                <a:latin typeface="Arial"/>
                <a:ea typeface="Arial"/>
                <a:cs typeface="Arial"/>
                <a:sym typeface="Arial"/>
              </a:defRPr>
            </a:lvl9pPr>
          </a:lstStyle>
          <a:p/>
        </p:txBody>
      </p:sp>
      <p:sp>
        <p:nvSpPr>
          <p:cNvPr id="11" name="Google Shape;11;p1"/>
          <p:cNvSpPr txBox="1"/>
          <p:nvPr>
            <p:ph idx="1" type="body"/>
          </p:nvPr>
        </p:nvSpPr>
        <p:spPr>
          <a:xfrm>
            <a:off x="685800" y="990600"/>
            <a:ext cx="7772400" cy="4724400"/>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rgbClr val="7A0019"/>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rgbClr val="7A0019"/>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rgbClr val="7A0019"/>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rgbClr val="7A0019"/>
              </a:buClr>
              <a:buSzPts val="1800"/>
              <a:buFont typeface="Arial"/>
              <a:buChar char="–"/>
              <a:defRPr b="0" i="0" sz="18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rgbClr val="7A0019"/>
              </a:buClr>
              <a:buSzPts val="1600"/>
              <a:buFont typeface="Arial"/>
              <a:buChar char="»"/>
              <a:defRPr b="0" i="0" sz="16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rgbClr val="7A0019"/>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rgbClr val="7A0019"/>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rgbClr val="7A0019"/>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rgbClr val="7A0019"/>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id="12" name="Google Shape;12;p1"/>
          <p:cNvPicPr preferRelativeResize="0"/>
          <p:nvPr/>
        </p:nvPicPr>
        <p:blipFill rotWithShape="1">
          <a:blip r:embed="rId1">
            <a:alphaModFix/>
          </a:blip>
          <a:srcRect b="0" l="0" r="0" t="0"/>
          <a:stretch/>
        </p:blipFill>
        <p:spPr>
          <a:xfrm>
            <a:off x="0" y="5943600"/>
            <a:ext cx="9144000" cy="9144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pic>
        <p:nvPicPr>
          <p:cNvPr descr="UofM-3_TM" id="51" name="Google Shape;51;p13"/>
          <p:cNvPicPr preferRelativeResize="0"/>
          <p:nvPr/>
        </p:nvPicPr>
        <p:blipFill rotWithShape="1">
          <a:blip r:embed="rId1">
            <a:alphaModFix/>
          </a:blip>
          <a:srcRect b="0" l="0" r="0" t="0"/>
          <a:stretch/>
        </p:blipFill>
        <p:spPr>
          <a:xfrm>
            <a:off x="0" y="5943600"/>
            <a:ext cx="9145588" cy="914400"/>
          </a:xfrm>
          <a:prstGeom prst="rect">
            <a:avLst/>
          </a:prstGeom>
          <a:noFill/>
          <a:ln>
            <a:noFill/>
          </a:ln>
        </p:spPr>
      </p:pic>
      <p:sp>
        <p:nvSpPr>
          <p:cNvPr id="52" name="Google Shape;52;p13"/>
          <p:cNvSpPr txBox="1"/>
          <p:nvPr>
            <p:ph type="title"/>
          </p:nvPr>
        </p:nvSpPr>
        <p:spPr>
          <a:xfrm>
            <a:off x="685800" y="280150"/>
            <a:ext cx="7772400" cy="780151"/>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2400" u="none" cap="none" strike="noStrike">
                <a:solidFill>
                  <a:srgbClr val="7A0019"/>
                </a:solidFill>
                <a:latin typeface="Arial"/>
                <a:ea typeface="Arial"/>
                <a:cs typeface="Arial"/>
                <a:sym typeface="Arial"/>
              </a:defRPr>
            </a:lvl1pPr>
            <a:lvl2pPr lvl="1" marR="0" rtl="0" algn="ctr">
              <a:spcBef>
                <a:spcPts val="0"/>
              </a:spcBef>
              <a:spcAft>
                <a:spcPts val="0"/>
              </a:spcAft>
              <a:buSzPts val="1400"/>
              <a:buNone/>
              <a:defRPr b="0" i="0" sz="3300" u="none" cap="none" strike="noStrike">
                <a:solidFill>
                  <a:srgbClr val="7A0019"/>
                </a:solidFill>
                <a:latin typeface="Arial"/>
                <a:ea typeface="Arial"/>
                <a:cs typeface="Arial"/>
                <a:sym typeface="Arial"/>
              </a:defRPr>
            </a:lvl2pPr>
            <a:lvl3pPr lvl="2" marR="0" rtl="0" algn="ctr">
              <a:spcBef>
                <a:spcPts val="0"/>
              </a:spcBef>
              <a:spcAft>
                <a:spcPts val="0"/>
              </a:spcAft>
              <a:buSzPts val="1400"/>
              <a:buNone/>
              <a:defRPr b="0" i="0" sz="3300" u="none" cap="none" strike="noStrike">
                <a:solidFill>
                  <a:srgbClr val="7A0019"/>
                </a:solidFill>
                <a:latin typeface="Arial"/>
                <a:ea typeface="Arial"/>
                <a:cs typeface="Arial"/>
                <a:sym typeface="Arial"/>
              </a:defRPr>
            </a:lvl3pPr>
            <a:lvl4pPr lvl="3" marR="0" rtl="0" algn="ctr">
              <a:spcBef>
                <a:spcPts val="0"/>
              </a:spcBef>
              <a:spcAft>
                <a:spcPts val="0"/>
              </a:spcAft>
              <a:buSzPts val="1400"/>
              <a:buNone/>
              <a:defRPr b="0" i="0" sz="3300" u="none" cap="none" strike="noStrike">
                <a:solidFill>
                  <a:srgbClr val="7A0019"/>
                </a:solidFill>
                <a:latin typeface="Arial"/>
                <a:ea typeface="Arial"/>
                <a:cs typeface="Arial"/>
                <a:sym typeface="Arial"/>
              </a:defRPr>
            </a:lvl4pPr>
            <a:lvl5pPr lvl="4" marR="0" rtl="0" algn="ctr">
              <a:spcBef>
                <a:spcPts val="0"/>
              </a:spcBef>
              <a:spcAft>
                <a:spcPts val="0"/>
              </a:spcAft>
              <a:buSzPts val="1400"/>
              <a:buNone/>
              <a:defRPr b="0" i="0" sz="3300" u="none" cap="none" strike="noStrike">
                <a:solidFill>
                  <a:srgbClr val="7A0019"/>
                </a:solidFill>
                <a:latin typeface="Arial"/>
                <a:ea typeface="Arial"/>
                <a:cs typeface="Arial"/>
                <a:sym typeface="Arial"/>
              </a:defRPr>
            </a:lvl5pPr>
            <a:lvl6pPr lvl="5" marR="0" rtl="0" algn="ctr">
              <a:spcBef>
                <a:spcPts val="0"/>
              </a:spcBef>
              <a:spcAft>
                <a:spcPts val="0"/>
              </a:spcAft>
              <a:buSzPts val="1400"/>
              <a:buNone/>
              <a:defRPr b="0" i="0" sz="3300" u="none" cap="none" strike="noStrike">
                <a:solidFill>
                  <a:srgbClr val="7A0019"/>
                </a:solidFill>
                <a:latin typeface="Arial"/>
                <a:ea typeface="Arial"/>
                <a:cs typeface="Arial"/>
                <a:sym typeface="Arial"/>
              </a:defRPr>
            </a:lvl6pPr>
            <a:lvl7pPr lvl="6" marR="0" rtl="0" algn="ctr">
              <a:spcBef>
                <a:spcPts val="0"/>
              </a:spcBef>
              <a:spcAft>
                <a:spcPts val="0"/>
              </a:spcAft>
              <a:buSzPts val="1400"/>
              <a:buNone/>
              <a:defRPr b="0" i="0" sz="3300" u="none" cap="none" strike="noStrike">
                <a:solidFill>
                  <a:srgbClr val="7A0019"/>
                </a:solidFill>
                <a:latin typeface="Arial"/>
                <a:ea typeface="Arial"/>
                <a:cs typeface="Arial"/>
                <a:sym typeface="Arial"/>
              </a:defRPr>
            </a:lvl7pPr>
            <a:lvl8pPr lvl="7" marR="0" rtl="0" algn="ctr">
              <a:spcBef>
                <a:spcPts val="0"/>
              </a:spcBef>
              <a:spcAft>
                <a:spcPts val="0"/>
              </a:spcAft>
              <a:buSzPts val="1400"/>
              <a:buNone/>
              <a:defRPr b="0" i="0" sz="3300" u="none" cap="none" strike="noStrike">
                <a:solidFill>
                  <a:srgbClr val="7A0019"/>
                </a:solidFill>
                <a:latin typeface="Arial"/>
                <a:ea typeface="Arial"/>
                <a:cs typeface="Arial"/>
                <a:sym typeface="Arial"/>
              </a:defRPr>
            </a:lvl8pPr>
            <a:lvl9pPr lvl="8" marR="0" rtl="0" algn="ctr">
              <a:spcBef>
                <a:spcPts val="0"/>
              </a:spcBef>
              <a:spcAft>
                <a:spcPts val="0"/>
              </a:spcAft>
              <a:buSzPts val="1400"/>
              <a:buNone/>
              <a:defRPr b="0" i="0" sz="3300" u="none" cap="none" strike="noStrike">
                <a:solidFill>
                  <a:srgbClr val="7A0019"/>
                </a:solidFill>
                <a:latin typeface="Arial"/>
                <a:ea typeface="Arial"/>
                <a:cs typeface="Arial"/>
                <a:sym typeface="Arial"/>
              </a:defRPr>
            </a:lvl9pPr>
          </a:lstStyle>
          <a:p/>
        </p:txBody>
      </p:sp>
      <p:sp>
        <p:nvSpPr>
          <p:cNvPr id="53" name="Google Shape;53;p13"/>
          <p:cNvSpPr txBox="1"/>
          <p:nvPr>
            <p:ph idx="1" type="body"/>
          </p:nvPr>
        </p:nvSpPr>
        <p:spPr>
          <a:xfrm>
            <a:off x="685800" y="1234782"/>
            <a:ext cx="7772400" cy="4325592"/>
          </a:xfrm>
          <a:prstGeom prst="rect">
            <a:avLst/>
          </a:prstGeom>
          <a:noFill/>
          <a:ln>
            <a:noFill/>
          </a:ln>
        </p:spPr>
        <p:txBody>
          <a:bodyPr anchorCtr="0" anchor="t" bIns="45700" lIns="91425" spcFirstLastPara="1" rIns="91425" wrap="square" tIns="45700">
            <a:noAutofit/>
          </a:bodyPr>
          <a:lstStyle>
            <a:lvl1pPr indent="-342900" lvl="0" marL="457200" marR="0" rtl="0" algn="l">
              <a:spcBef>
                <a:spcPts val="360"/>
              </a:spcBef>
              <a:spcAft>
                <a:spcPts val="0"/>
              </a:spcAft>
              <a:buClr>
                <a:srgbClr val="7A0019"/>
              </a:buClr>
              <a:buSzPts val="1800"/>
              <a:buFont typeface="Arial"/>
              <a:buChar char="•"/>
              <a:defRPr b="0" i="0" sz="1800" u="none" cap="none" strike="noStrike">
                <a:solidFill>
                  <a:schemeClr val="dk1"/>
                </a:solidFill>
                <a:latin typeface="Arial"/>
                <a:ea typeface="Arial"/>
                <a:cs typeface="Arial"/>
                <a:sym typeface="Arial"/>
              </a:defRPr>
            </a:lvl1pPr>
            <a:lvl2pPr indent="-323850" lvl="1" marL="914400" marR="0" rtl="0" algn="l">
              <a:spcBef>
                <a:spcPts val="300"/>
              </a:spcBef>
              <a:spcAft>
                <a:spcPts val="0"/>
              </a:spcAft>
              <a:buClr>
                <a:srgbClr val="7A0019"/>
              </a:buClr>
              <a:buSzPts val="1500"/>
              <a:buFont typeface="Arial"/>
              <a:buChar char="–"/>
              <a:defRPr b="0" i="0" sz="1500" u="none" cap="none" strike="noStrike">
                <a:solidFill>
                  <a:schemeClr val="dk1"/>
                </a:solidFill>
                <a:latin typeface="Arial"/>
                <a:ea typeface="Arial"/>
                <a:cs typeface="Arial"/>
                <a:sym typeface="Arial"/>
              </a:defRPr>
            </a:lvl2pPr>
            <a:lvl3pPr indent="-314325" lvl="2" marL="1371600" marR="0" rtl="0" algn="l">
              <a:spcBef>
                <a:spcPts val="270"/>
              </a:spcBef>
              <a:spcAft>
                <a:spcPts val="0"/>
              </a:spcAft>
              <a:buClr>
                <a:srgbClr val="7A0019"/>
              </a:buClr>
              <a:buSzPts val="1350"/>
              <a:buFont typeface="Arial"/>
              <a:buChar char="•"/>
              <a:defRPr b="0" i="0" sz="1350" u="none" cap="none" strike="noStrike">
                <a:solidFill>
                  <a:schemeClr val="dk1"/>
                </a:solidFill>
                <a:latin typeface="Arial"/>
                <a:ea typeface="Arial"/>
                <a:cs typeface="Arial"/>
                <a:sym typeface="Arial"/>
              </a:defRPr>
            </a:lvl3pPr>
            <a:lvl4pPr indent="-314325" lvl="3" marL="1828800" marR="0" rtl="0" algn="l">
              <a:spcBef>
                <a:spcPts val="270"/>
              </a:spcBef>
              <a:spcAft>
                <a:spcPts val="0"/>
              </a:spcAft>
              <a:buClr>
                <a:srgbClr val="7A0019"/>
              </a:buClr>
              <a:buSzPts val="1350"/>
              <a:buFont typeface="Arial"/>
              <a:buChar char="–"/>
              <a:defRPr b="0" i="0" sz="1350" u="none" cap="none" strike="noStrike">
                <a:solidFill>
                  <a:schemeClr val="dk1"/>
                </a:solidFill>
                <a:latin typeface="Arial"/>
                <a:ea typeface="Arial"/>
                <a:cs typeface="Arial"/>
                <a:sym typeface="Arial"/>
              </a:defRPr>
            </a:lvl4pPr>
            <a:lvl5pPr indent="-304800" lvl="4" marL="2286000" marR="0" rtl="0" algn="l">
              <a:spcBef>
                <a:spcPts val="240"/>
              </a:spcBef>
              <a:spcAft>
                <a:spcPts val="0"/>
              </a:spcAft>
              <a:buClr>
                <a:srgbClr val="7A0019"/>
              </a:buClr>
              <a:buSzPts val="1200"/>
              <a:buFont typeface="Arial"/>
              <a:buChar char="»"/>
              <a:defRPr b="0" i="0" sz="1200" u="none" cap="none" strike="noStrike">
                <a:solidFill>
                  <a:schemeClr val="dk1"/>
                </a:solidFill>
                <a:latin typeface="Arial"/>
                <a:ea typeface="Arial"/>
                <a:cs typeface="Arial"/>
                <a:sym typeface="Arial"/>
              </a:defRPr>
            </a:lvl5pPr>
            <a:lvl6pPr indent="-323850" lvl="5" marL="2743200" marR="0" rtl="0" algn="l">
              <a:spcBef>
                <a:spcPts val="300"/>
              </a:spcBef>
              <a:spcAft>
                <a:spcPts val="0"/>
              </a:spcAft>
              <a:buClr>
                <a:srgbClr val="7A0019"/>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spcBef>
                <a:spcPts val="300"/>
              </a:spcBef>
              <a:spcAft>
                <a:spcPts val="0"/>
              </a:spcAft>
              <a:buClr>
                <a:srgbClr val="7A0019"/>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spcBef>
                <a:spcPts val="300"/>
              </a:spcBef>
              <a:spcAft>
                <a:spcPts val="0"/>
              </a:spcAft>
              <a:buClr>
                <a:srgbClr val="7A0019"/>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spcBef>
                <a:spcPts val="300"/>
              </a:spcBef>
              <a:spcAft>
                <a:spcPts val="0"/>
              </a:spcAft>
              <a:buClr>
                <a:srgbClr val="7A0019"/>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54" name="Google Shape;54;p1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5" name="Google Shape;55;p13"/>
          <p:cNvSpPr txBox="1"/>
          <p:nvPr>
            <p:ph idx="12" type="sldNum"/>
          </p:nvPr>
        </p:nvSpPr>
        <p:spPr>
          <a:xfrm>
            <a:off x="185577" y="6356351"/>
            <a:ext cx="500223"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50">
                <a:solidFill>
                  <a:schemeClr val="lt1"/>
                </a:solidFill>
                <a:latin typeface="Arial"/>
                <a:ea typeface="Arial"/>
                <a:cs typeface="Arial"/>
                <a:sym typeface="Arial"/>
              </a:defRPr>
            </a:lvl1pPr>
            <a:lvl2pPr indent="0" lvl="1" marL="0" marR="0" rtl="0" algn="r">
              <a:spcBef>
                <a:spcPts val="0"/>
              </a:spcBef>
              <a:buNone/>
              <a:defRPr sz="1050">
                <a:solidFill>
                  <a:schemeClr val="lt1"/>
                </a:solidFill>
                <a:latin typeface="Arial"/>
                <a:ea typeface="Arial"/>
                <a:cs typeface="Arial"/>
                <a:sym typeface="Arial"/>
              </a:defRPr>
            </a:lvl2pPr>
            <a:lvl3pPr indent="0" lvl="2" marL="0" marR="0" rtl="0" algn="r">
              <a:spcBef>
                <a:spcPts val="0"/>
              </a:spcBef>
              <a:buNone/>
              <a:defRPr sz="1050">
                <a:solidFill>
                  <a:schemeClr val="lt1"/>
                </a:solidFill>
                <a:latin typeface="Arial"/>
                <a:ea typeface="Arial"/>
                <a:cs typeface="Arial"/>
                <a:sym typeface="Arial"/>
              </a:defRPr>
            </a:lvl3pPr>
            <a:lvl4pPr indent="0" lvl="3" marL="0" marR="0" rtl="0" algn="r">
              <a:spcBef>
                <a:spcPts val="0"/>
              </a:spcBef>
              <a:buNone/>
              <a:defRPr sz="1050">
                <a:solidFill>
                  <a:schemeClr val="lt1"/>
                </a:solidFill>
                <a:latin typeface="Arial"/>
                <a:ea typeface="Arial"/>
                <a:cs typeface="Arial"/>
                <a:sym typeface="Arial"/>
              </a:defRPr>
            </a:lvl4pPr>
            <a:lvl5pPr indent="0" lvl="4" marL="0" marR="0" rtl="0" algn="r">
              <a:spcBef>
                <a:spcPts val="0"/>
              </a:spcBef>
              <a:buNone/>
              <a:defRPr sz="1050">
                <a:solidFill>
                  <a:schemeClr val="lt1"/>
                </a:solidFill>
                <a:latin typeface="Arial"/>
                <a:ea typeface="Arial"/>
                <a:cs typeface="Arial"/>
                <a:sym typeface="Arial"/>
              </a:defRPr>
            </a:lvl5pPr>
            <a:lvl6pPr indent="0" lvl="5" marL="0" marR="0" rtl="0" algn="r">
              <a:spcBef>
                <a:spcPts val="0"/>
              </a:spcBef>
              <a:buNone/>
              <a:defRPr sz="1050">
                <a:solidFill>
                  <a:schemeClr val="lt1"/>
                </a:solidFill>
                <a:latin typeface="Arial"/>
                <a:ea typeface="Arial"/>
                <a:cs typeface="Arial"/>
                <a:sym typeface="Arial"/>
              </a:defRPr>
            </a:lvl6pPr>
            <a:lvl7pPr indent="0" lvl="6" marL="0" marR="0" rtl="0" algn="r">
              <a:spcBef>
                <a:spcPts val="0"/>
              </a:spcBef>
              <a:buNone/>
              <a:defRPr sz="1050">
                <a:solidFill>
                  <a:schemeClr val="lt1"/>
                </a:solidFill>
                <a:latin typeface="Arial"/>
                <a:ea typeface="Arial"/>
                <a:cs typeface="Arial"/>
                <a:sym typeface="Arial"/>
              </a:defRPr>
            </a:lvl7pPr>
            <a:lvl8pPr indent="0" lvl="7" marL="0" marR="0" rtl="0" algn="r">
              <a:spcBef>
                <a:spcPts val="0"/>
              </a:spcBef>
              <a:buNone/>
              <a:defRPr sz="1050">
                <a:solidFill>
                  <a:schemeClr val="lt1"/>
                </a:solidFill>
                <a:latin typeface="Arial"/>
                <a:ea typeface="Arial"/>
                <a:cs typeface="Arial"/>
                <a:sym typeface="Arial"/>
              </a:defRPr>
            </a:lvl8pPr>
            <a:lvl9pPr indent="0" lvl="8" marL="0" marR="0" rtl="0" algn="r">
              <a:spcBef>
                <a:spcPts val="0"/>
              </a:spcBef>
              <a:buNone/>
              <a:defRPr sz="105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www.cs.umn.edu/~shekhar/recruiting/1901099.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doi.org/10.1371/journal.pcbi.1005730" TargetMode="External"/><Relationship Id="rId4" Type="http://schemas.openxmlformats.org/officeDocument/2006/relationships/hyperlink" Target="https://doi.org/10.1371/journal.pcbi.1005730"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9.jpg"/><Relationship Id="rId4" Type="http://schemas.openxmlformats.org/officeDocument/2006/relationships/image" Target="../media/image2.png"/><Relationship Id="rId5" Type="http://schemas.openxmlformats.org/officeDocument/2006/relationships/image" Target="../media/image17.jpg"/><Relationship Id="rId6" Type="http://schemas.openxmlformats.org/officeDocument/2006/relationships/image" Target="../media/image13.png"/><Relationship Id="rId7"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9.png"/><Relationship Id="rId4" Type="http://schemas.openxmlformats.org/officeDocument/2006/relationships/image" Target="../media/image4.png"/><Relationship Id="rId5"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5.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8.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4.jpg"/><Relationship Id="rId4" Type="http://schemas.openxmlformats.org/officeDocument/2006/relationships/image" Target="../media/image11.jpg"/><Relationship Id="rId5" Type="http://schemas.openxmlformats.org/officeDocument/2006/relationships/image" Target="../media/image2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7.png"/><Relationship Id="rId4" Type="http://schemas.openxmlformats.org/officeDocument/2006/relationships/image" Target="../media/image15.png"/><Relationship Id="rId5"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58.jpg"/><Relationship Id="rId4" Type="http://schemas.openxmlformats.org/officeDocument/2006/relationships/image" Target="../media/image23.png"/><Relationship Id="rId5" Type="http://schemas.openxmlformats.org/officeDocument/2006/relationships/image" Target="../media/image31.png"/><Relationship Id="rId6" Type="http://schemas.openxmlformats.org/officeDocument/2006/relationships/hyperlink" Target="https://doi.org/10.1145/3406596"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2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8.png"/><Relationship Id="rId4" Type="http://schemas.openxmlformats.org/officeDocument/2006/relationships/image" Target="../media/image40.png"/><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25.png"/></Relationships>
</file>

<file path=ppt/slides/_rels/slide43.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32.png"/><Relationship Id="rId13" Type="http://schemas.openxmlformats.org/officeDocument/2006/relationships/image" Target="../media/image39.png"/><Relationship Id="rId12" Type="http://schemas.openxmlformats.org/officeDocument/2006/relationships/image" Target="../media/image46.png"/><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37.png"/><Relationship Id="rId4" Type="http://schemas.openxmlformats.org/officeDocument/2006/relationships/image" Target="../media/image38.png"/><Relationship Id="rId9" Type="http://schemas.openxmlformats.org/officeDocument/2006/relationships/image" Target="../media/image34.png"/><Relationship Id="rId15" Type="http://schemas.openxmlformats.org/officeDocument/2006/relationships/image" Target="../media/image47.png"/><Relationship Id="rId14" Type="http://schemas.openxmlformats.org/officeDocument/2006/relationships/image" Target="../media/image51.png"/><Relationship Id="rId16" Type="http://schemas.openxmlformats.org/officeDocument/2006/relationships/image" Target="../media/image54.png"/><Relationship Id="rId5" Type="http://schemas.openxmlformats.org/officeDocument/2006/relationships/image" Target="../media/image33.png"/><Relationship Id="rId6" Type="http://schemas.openxmlformats.org/officeDocument/2006/relationships/image" Target="../media/image41.png"/><Relationship Id="rId7" Type="http://schemas.openxmlformats.org/officeDocument/2006/relationships/image" Target="../media/image36.png"/><Relationship Id="rId8"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www.ncbi.nlm.nih.gov/pmc/articles/PMC6347010/" TargetMode="External"/><Relationship Id="rId4" Type="http://schemas.openxmlformats.org/officeDocument/2006/relationships/hyperlink" Target="https://dx.doi.org/10.5009%2Fgnl18361"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61.png"/><Relationship Id="rId4" Type="http://schemas.openxmlformats.org/officeDocument/2006/relationships/image" Target="../media/image52.png"/><Relationship Id="rId5"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52.png"/><Relationship Id="rId4" Type="http://schemas.openxmlformats.org/officeDocument/2006/relationships/image" Target="../media/image50.png"/><Relationship Id="rId5"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45.png"/><Relationship Id="rId4" Type="http://schemas.openxmlformats.org/officeDocument/2006/relationships/image" Target="../media/image59.png"/><Relationship Id="rId5"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56.png"/><Relationship Id="rId4" Type="http://schemas.openxmlformats.org/officeDocument/2006/relationships/image" Target="../media/image59.png"/><Relationship Id="rId5" Type="http://schemas.openxmlformats.org/officeDocument/2006/relationships/image" Target="../media/image67.png"/><Relationship Id="rId6"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72.png"/><Relationship Id="rId4" Type="http://schemas.openxmlformats.org/officeDocument/2006/relationships/hyperlink" Target="http://www.satscan.org/"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5.png"/><Relationship Id="rId6" Type="http://schemas.openxmlformats.org/officeDocument/2006/relationships/image" Target="../media/image6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60.png"/><Relationship Id="rId6" Type="http://schemas.openxmlformats.org/officeDocument/2006/relationships/image" Target="../media/image6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ncbi.nlm.nih.gov/pmc/articles/PMC6347010/" TargetMode="External"/><Relationship Id="rId4" Type="http://schemas.openxmlformats.org/officeDocument/2006/relationships/hyperlink" Target="https://dx.doi.org/10.5009%2Fgnl18361" TargetMode="External"/><Relationship Id="rId5"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7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5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7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6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60.png"/><Relationship Id="rId6" Type="http://schemas.openxmlformats.org/officeDocument/2006/relationships/image" Target="../media/image6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9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89.png"/><Relationship Id="rId4" Type="http://schemas.openxmlformats.org/officeDocument/2006/relationships/image" Target="../media/image77.png"/><Relationship Id="rId5" Type="http://schemas.openxmlformats.org/officeDocument/2006/relationships/image" Target="../media/image79.png"/><Relationship Id="rId6" Type="http://schemas.openxmlformats.org/officeDocument/2006/relationships/image" Target="../media/image7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7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84.png"/><Relationship Id="rId4" Type="http://schemas.openxmlformats.org/officeDocument/2006/relationships/image" Target="../media/image76.png"/><Relationship Id="rId5" Type="http://schemas.openxmlformats.org/officeDocument/2006/relationships/image" Target="../media/image80.png"/><Relationship Id="rId6" Type="http://schemas.openxmlformats.org/officeDocument/2006/relationships/image" Target="../media/image9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87.png"/><Relationship Id="rId4" Type="http://schemas.openxmlformats.org/officeDocument/2006/relationships/image" Target="../media/image83.png"/><Relationship Id="rId5" Type="http://schemas.openxmlformats.org/officeDocument/2006/relationships/image" Target="../media/image9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 Id="rId3" Type="http://schemas.openxmlformats.org/officeDocument/2006/relationships/image" Target="../media/image93.png"/><Relationship Id="rId4" Type="http://schemas.openxmlformats.org/officeDocument/2006/relationships/image" Target="../media/image90.png"/><Relationship Id="rId5" Type="http://schemas.openxmlformats.org/officeDocument/2006/relationships/image" Target="../media/image8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8.xml"/><Relationship Id="rId3" Type="http://schemas.openxmlformats.org/officeDocument/2006/relationships/image" Target="../media/image82.png"/><Relationship Id="rId4" Type="http://schemas.openxmlformats.org/officeDocument/2006/relationships/image" Target="../media/image8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doi.org/10.1371/journal.pcbi.1005730" TargetMode="External"/><Relationship Id="rId4" Type="http://schemas.openxmlformats.org/officeDocument/2006/relationships/hyperlink" Target="https://doi.org/10.1371/journal.pcbi.1005730" TargetMode="External"/><Relationship Id="rId5" Type="http://schemas.openxmlformats.org/officeDocument/2006/relationships/hyperlink" Target="http://www.spatial.cs.umn.edu/Courses/Spring20/8715/reviews.docx" TargetMode="External"/><Relationship Id="rId6" Type="http://schemas.openxmlformats.org/officeDocument/2006/relationships/hyperlink" Target="http://cacm.acm.org/magazines/2016/1/195727-spatial-computing/pdf"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5.xml"/><Relationship Id="rId3" Type="http://schemas.openxmlformats.org/officeDocument/2006/relationships/image" Target="../media/image8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6.xml"/><Relationship Id="rId3" Type="http://schemas.openxmlformats.org/officeDocument/2006/relationships/image" Target="../media/image8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5.xml"/><Relationship Id="rId3" Type="http://schemas.openxmlformats.org/officeDocument/2006/relationships/image" Target="../media/image9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7"/>
          <p:cNvSpPr txBox="1"/>
          <p:nvPr>
            <p:ph type="ctrTitle"/>
          </p:nvPr>
        </p:nvSpPr>
        <p:spPr>
          <a:xfrm>
            <a:off x="685800" y="2286000"/>
            <a:ext cx="77724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800"/>
              <a:t>Spatial Networks: </a:t>
            </a:r>
            <a:br>
              <a:rPr lang="en-US"/>
            </a:br>
            <a:r>
              <a:rPr lang="en-US" sz="2400"/>
              <a:t>State of the Art and New Developments</a:t>
            </a:r>
            <a:endParaRPr/>
          </a:p>
        </p:txBody>
      </p:sp>
      <p:sp>
        <p:nvSpPr>
          <p:cNvPr id="114" name="Google Shape;114;p2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1800"/>
              <a:buFont typeface="Arial"/>
              <a:buNone/>
            </a:pPr>
            <a:r>
              <a:rPr lang="en-US" sz="1800"/>
              <a:t>Csci – 8715 Spatial Data Science Research</a:t>
            </a:r>
            <a:endParaRPr sz="1800"/>
          </a:p>
          <a:p>
            <a:pPr indent="0" lvl="0" marL="0" rtl="0" algn="ctr">
              <a:spcBef>
                <a:spcPts val="360"/>
              </a:spcBef>
              <a:spcAft>
                <a:spcPts val="0"/>
              </a:spcAft>
              <a:buSzPts val="1800"/>
              <a:buFont typeface="Arial"/>
              <a:buNone/>
            </a:pPr>
            <a:r>
              <a:t/>
            </a:r>
            <a:endParaRPr sz="1800"/>
          </a:p>
          <a:p>
            <a:pPr indent="0" lvl="0" marL="0" rtl="0" algn="ctr">
              <a:spcBef>
                <a:spcPts val="360"/>
              </a:spcBef>
              <a:spcAft>
                <a:spcPts val="0"/>
              </a:spcAft>
              <a:buSzPts val="1800"/>
              <a:buFont typeface="Arial"/>
              <a:buNone/>
            </a:pPr>
            <a:r>
              <a:t/>
            </a:r>
            <a:endParaRPr sz="1800"/>
          </a:p>
          <a:p>
            <a:pPr indent="0" lvl="0" marL="0" rtl="0" algn="ctr">
              <a:spcBef>
                <a:spcPts val="360"/>
              </a:spcBef>
              <a:spcAft>
                <a:spcPts val="0"/>
              </a:spcAft>
              <a:buSzPts val="1800"/>
              <a:buFont typeface="Arial"/>
              <a:buNone/>
            </a:pPr>
            <a:r>
              <a:t/>
            </a:r>
            <a:endParaRPr sz="1800"/>
          </a:p>
          <a:p>
            <a:pPr indent="0" lvl="0" marL="0" rtl="0" algn="ctr">
              <a:spcBef>
                <a:spcPts val="360"/>
              </a:spcBef>
              <a:spcAft>
                <a:spcPts val="0"/>
              </a:spcAft>
              <a:buSzPts val="1800"/>
              <a:buFont typeface="Arial"/>
              <a:buNone/>
            </a:pPr>
            <a:r>
              <a:rPr lang="en-US" sz="1800"/>
              <a:t>Acknowledgement: Yan Li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6"/>
          <p:cNvSpPr txBox="1"/>
          <p:nvPr>
            <p:ph type="title"/>
          </p:nvPr>
        </p:nvSpPr>
        <p:spPr>
          <a:xfrm>
            <a:off x="546652" y="150942"/>
            <a:ext cx="7772400" cy="49510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 Taxonomy of Review Comments</a:t>
            </a:r>
            <a:endParaRPr/>
          </a:p>
        </p:txBody>
      </p:sp>
      <p:sp>
        <p:nvSpPr>
          <p:cNvPr id="172" name="Google Shape;172;p36"/>
          <p:cNvSpPr txBox="1"/>
          <p:nvPr>
            <p:ph idx="1" type="body"/>
          </p:nvPr>
        </p:nvSpPr>
        <p:spPr>
          <a:xfrm>
            <a:off x="457200" y="725558"/>
            <a:ext cx="8229600" cy="4999382"/>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1800"/>
              <a:buFont typeface="Arial"/>
              <a:buChar char="•"/>
            </a:pPr>
            <a:r>
              <a:rPr lang="en-US" sz="1800"/>
              <a:t>Taxonomy</a:t>
            </a:r>
            <a:endParaRPr/>
          </a:p>
          <a:p>
            <a:pPr indent="-285750" lvl="1" marL="742950" rtl="0" algn="l">
              <a:spcBef>
                <a:spcPts val="400"/>
              </a:spcBef>
              <a:spcAft>
                <a:spcPts val="0"/>
              </a:spcAft>
              <a:buSzPts val="2000"/>
              <a:buFont typeface="Arial"/>
              <a:buChar char="–"/>
            </a:pPr>
            <a:r>
              <a:rPr lang="en-US"/>
              <a:t>Minor Comments</a:t>
            </a:r>
            <a:endParaRPr/>
          </a:p>
          <a:p>
            <a:pPr indent="-285750" lvl="1" marL="742950" rtl="0" algn="l">
              <a:spcBef>
                <a:spcPts val="400"/>
              </a:spcBef>
              <a:spcAft>
                <a:spcPts val="0"/>
              </a:spcAft>
              <a:buSzPts val="2000"/>
              <a:buFont typeface="Arial"/>
              <a:buChar char="–"/>
            </a:pPr>
            <a:r>
              <a:rPr lang="en-US"/>
              <a:t>Major Comments</a:t>
            </a:r>
            <a:endParaRPr/>
          </a:p>
          <a:p>
            <a:pPr indent="-158750" lvl="1" marL="742950" rtl="0" algn="l">
              <a:spcBef>
                <a:spcPts val="400"/>
              </a:spcBef>
              <a:spcAft>
                <a:spcPts val="0"/>
              </a:spcAft>
              <a:buSzPts val="2000"/>
              <a:buFont typeface="Arial"/>
              <a:buNone/>
            </a:pPr>
            <a:r>
              <a:t/>
            </a:r>
            <a:endParaRPr/>
          </a:p>
          <a:p>
            <a:pPr indent="-342900" lvl="0" marL="342900" rtl="0" algn="l">
              <a:spcBef>
                <a:spcPts val="480"/>
              </a:spcBef>
              <a:spcAft>
                <a:spcPts val="0"/>
              </a:spcAft>
              <a:buSzPts val="2400"/>
              <a:buFont typeface="Arial"/>
              <a:buChar char="•"/>
            </a:pPr>
            <a:r>
              <a:rPr lang="en-US"/>
              <a:t>Minor Comments Examples</a:t>
            </a:r>
            <a:endParaRPr/>
          </a:p>
          <a:p>
            <a:pPr indent="-285750" lvl="1" marL="742950" rtl="0" algn="l">
              <a:spcBef>
                <a:spcPts val="360"/>
              </a:spcBef>
              <a:spcAft>
                <a:spcPts val="0"/>
              </a:spcAft>
              <a:buSzPts val="1600"/>
              <a:buFont typeface="Arial"/>
              <a:buChar char="–"/>
            </a:pPr>
            <a:r>
              <a:rPr lang="en-US" sz="1600"/>
              <a:t>Complements, e.g. "Great job." "Excellent work."</a:t>
            </a:r>
            <a:r>
              <a:rPr lang="en-US" sz="1800"/>
              <a:t> </a:t>
            </a:r>
            <a:endParaRPr/>
          </a:p>
          <a:p>
            <a:pPr indent="-285750" lvl="1" marL="742950" rtl="0" algn="l">
              <a:spcBef>
                <a:spcPts val="320"/>
              </a:spcBef>
              <a:spcAft>
                <a:spcPts val="0"/>
              </a:spcAft>
              <a:buSzPts val="1600"/>
              <a:buFont typeface="Arial"/>
              <a:buChar char="–"/>
            </a:pPr>
            <a:r>
              <a:rPr lang="en-US" sz="1600"/>
              <a:t>Low Effort Actionable constructive comments </a:t>
            </a:r>
            <a:endParaRPr/>
          </a:p>
          <a:p>
            <a:pPr indent="-228600" lvl="2" marL="1143000" rtl="0" algn="l">
              <a:spcBef>
                <a:spcPts val="280"/>
              </a:spcBef>
              <a:spcAft>
                <a:spcPts val="0"/>
              </a:spcAft>
              <a:buSzPts val="1400"/>
              <a:buFont typeface="Arial"/>
              <a:buChar char="•"/>
            </a:pPr>
            <a:r>
              <a:rPr lang="en-US" sz="1400"/>
              <a:t>Ex. Grammatical errors, minor inconsistencies</a:t>
            </a:r>
            <a:endParaRPr/>
          </a:p>
          <a:p>
            <a:pPr indent="-228600" lvl="2" marL="1143000" rtl="0" algn="l">
              <a:spcBef>
                <a:spcPts val="280"/>
              </a:spcBef>
              <a:spcAft>
                <a:spcPts val="0"/>
              </a:spcAft>
              <a:buSzPts val="1400"/>
              <a:buFont typeface="Arial"/>
              <a:buChar char="•"/>
            </a:pPr>
            <a:r>
              <a:rPr lang="en-US" sz="1400"/>
              <a:t>Ex. Literature survey is missing following papers …</a:t>
            </a:r>
            <a:endParaRPr/>
          </a:p>
          <a:p>
            <a:pPr indent="-228600" lvl="2" marL="1143000" rtl="0" algn="l">
              <a:spcBef>
                <a:spcPts val="280"/>
              </a:spcBef>
              <a:spcAft>
                <a:spcPts val="0"/>
              </a:spcAft>
              <a:buSzPts val="1400"/>
              <a:buFont typeface="Arial"/>
              <a:buChar char="•"/>
            </a:pPr>
            <a:r>
              <a:rPr lang="en-US" sz="1400"/>
              <a:t>Action: Take Care of these without debating</a:t>
            </a:r>
            <a:endParaRPr/>
          </a:p>
          <a:p>
            <a:pPr indent="-139700" lvl="2" marL="1143000" rtl="0" algn="l">
              <a:spcBef>
                <a:spcPts val="280"/>
              </a:spcBef>
              <a:spcAft>
                <a:spcPts val="0"/>
              </a:spcAft>
              <a:buSzPts val="1400"/>
              <a:buFont typeface="Arial"/>
              <a:buNone/>
            </a:pPr>
            <a:r>
              <a:t/>
            </a:r>
            <a:endParaRPr sz="1400"/>
          </a:p>
          <a:p>
            <a:pPr indent="-342900" lvl="0" marL="342900" rtl="0" algn="l">
              <a:spcBef>
                <a:spcPts val="480"/>
              </a:spcBef>
              <a:spcAft>
                <a:spcPts val="0"/>
              </a:spcAft>
              <a:buSzPts val="2400"/>
              <a:buFont typeface="Arial"/>
              <a:buChar char="•"/>
            </a:pPr>
            <a:r>
              <a:rPr lang="en-US"/>
              <a:t>Major Comments</a:t>
            </a:r>
            <a:endParaRPr/>
          </a:p>
          <a:p>
            <a:pPr indent="-285750" lvl="1" marL="742950" rtl="0" algn="l">
              <a:spcBef>
                <a:spcPts val="310"/>
              </a:spcBef>
              <a:spcAft>
                <a:spcPts val="0"/>
              </a:spcAft>
              <a:buSzPts val="1550"/>
              <a:buFont typeface="Arial"/>
              <a:buChar char="–"/>
            </a:pPr>
            <a:r>
              <a:rPr lang="en-US" sz="1550"/>
              <a:t>Decide if it is critical success factor or a show-stopper</a:t>
            </a:r>
            <a:endParaRPr/>
          </a:p>
          <a:p>
            <a:pPr indent="-228600" lvl="2" marL="1143000" rtl="0" algn="l">
              <a:spcBef>
                <a:spcPts val="280"/>
              </a:spcBef>
              <a:spcAft>
                <a:spcPts val="0"/>
              </a:spcAft>
              <a:buSzPts val="1400"/>
              <a:buFont typeface="Arial"/>
              <a:buChar char="•"/>
            </a:pPr>
            <a:r>
              <a:rPr lang="en-US" sz="1400"/>
              <a:t>If so, invest time and effort to address it</a:t>
            </a:r>
            <a:endParaRPr/>
          </a:p>
          <a:p>
            <a:pPr indent="-285750" lvl="1" marL="742950" rtl="0" algn="l">
              <a:spcBef>
                <a:spcPts val="310"/>
              </a:spcBef>
              <a:spcAft>
                <a:spcPts val="0"/>
              </a:spcAft>
              <a:buSzPts val="1550"/>
              <a:buFont typeface="Arial"/>
              <a:buChar char="–"/>
            </a:pPr>
            <a:r>
              <a:rPr lang="en-US" sz="1550"/>
              <a:t>Else delegate to Future Work, declare it out of scope</a:t>
            </a:r>
            <a:endParaRPr/>
          </a:p>
          <a:p>
            <a:pPr indent="-225425" lvl="0" marL="342900" rtl="0" algn="l">
              <a:spcBef>
                <a:spcPts val="370"/>
              </a:spcBef>
              <a:spcAft>
                <a:spcPts val="0"/>
              </a:spcAft>
              <a:buSzPts val="1850"/>
              <a:buFont typeface="Arial"/>
              <a:buNone/>
            </a:pPr>
            <a:r>
              <a:t/>
            </a:r>
            <a:endParaRPr sz="1850"/>
          </a:p>
          <a:p>
            <a:pPr indent="-174625" lvl="1" marL="742950" rtl="0" algn="l">
              <a:spcBef>
                <a:spcPts val="350"/>
              </a:spcBef>
              <a:spcAft>
                <a:spcPts val="0"/>
              </a:spcAft>
              <a:buSzPts val="1750"/>
              <a:buFont typeface="Arial"/>
              <a:buNone/>
            </a:pPr>
            <a:r>
              <a:t/>
            </a:r>
            <a:endParaRPr sz="1750"/>
          </a:p>
          <a:p>
            <a:pPr indent="-342900" lvl="0" marL="342900" rtl="0" algn="l">
              <a:spcBef>
                <a:spcPts val="360"/>
              </a:spcBef>
              <a:spcAft>
                <a:spcPts val="0"/>
              </a:spcAft>
              <a:buSzPts val="1800"/>
              <a:buFont typeface="Arial"/>
              <a:buNone/>
            </a:pPr>
            <a:r>
              <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7"/>
          <p:cNvSpPr txBox="1"/>
          <p:nvPr>
            <p:ph type="title"/>
          </p:nvPr>
        </p:nvSpPr>
        <p:spPr>
          <a:xfrm>
            <a:off x="546652" y="150942"/>
            <a:ext cx="7772400" cy="49510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Major Comments</a:t>
            </a:r>
            <a:endParaRPr/>
          </a:p>
        </p:txBody>
      </p:sp>
      <p:sp>
        <p:nvSpPr>
          <p:cNvPr id="178" name="Google Shape;178;p37"/>
          <p:cNvSpPr txBox="1"/>
          <p:nvPr>
            <p:ph idx="1" type="body"/>
          </p:nvPr>
        </p:nvSpPr>
        <p:spPr>
          <a:xfrm>
            <a:off x="457200" y="725558"/>
            <a:ext cx="8229600" cy="4999382"/>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1900"/>
              <a:buFont typeface="Arial"/>
              <a:buChar char="•"/>
            </a:pPr>
            <a:r>
              <a:rPr lang="en-US" sz="1900"/>
              <a:t>Major effort actionable comments</a:t>
            </a:r>
            <a:endParaRPr/>
          </a:p>
          <a:p>
            <a:pPr indent="-285750" lvl="1" marL="742950" rtl="0" algn="l">
              <a:spcBef>
                <a:spcPts val="320"/>
              </a:spcBef>
              <a:spcAft>
                <a:spcPts val="0"/>
              </a:spcAft>
              <a:buSzPts val="1600"/>
              <a:buFont typeface="Arial"/>
              <a:buChar char="–"/>
            </a:pPr>
            <a:r>
              <a:rPr lang="en-US" sz="1600"/>
              <a:t>Evidence inadequate to support contribution claims</a:t>
            </a:r>
            <a:endParaRPr/>
          </a:p>
          <a:p>
            <a:pPr indent="-285750" lvl="1" marL="742950" rtl="0" algn="l">
              <a:spcBef>
                <a:spcPts val="320"/>
              </a:spcBef>
              <a:spcAft>
                <a:spcPts val="0"/>
              </a:spcAft>
              <a:buSzPts val="1600"/>
              <a:buFont typeface="Arial"/>
              <a:buChar char="–"/>
            </a:pPr>
            <a:r>
              <a:rPr lang="en-US" sz="1600"/>
              <a:t>Options: Expand evidence or use narrower claims</a:t>
            </a:r>
            <a:endParaRPr/>
          </a:p>
          <a:p>
            <a:pPr indent="-225425" lvl="0" marL="342900" rtl="0" algn="l">
              <a:spcBef>
                <a:spcPts val="370"/>
              </a:spcBef>
              <a:spcAft>
                <a:spcPts val="0"/>
              </a:spcAft>
              <a:buSzPts val="1850"/>
              <a:buFont typeface="Arial"/>
              <a:buNone/>
            </a:pPr>
            <a:r>
              <a:t/>
            </a:r>
            <a:endParaRPr sz="1850"/>
          </a:p>
          <a:p>
            <a:pPr indent="-342900" lvl="0" marL="342900" rtl="0" algn="l">
              <a:spcBef>
                <a:spcPts val="370"/>
              </a:spcBef>
              <a:spcAft>
                <a:spcPts val="0"/>
              </a:spcAft>
              <a:buSzPts val="1850"/>
              <a:buFont typeface="Arial"/>
              <a:buChar char="•"/>
            </a:pPr>
            <a:r>
              <a:rPr lang="en-US" sz="1850"/>
              <a:t>Expanding Evidence</a:t>
            </a:r>
            <a:endParaRPr/>
          </a:p>
          <a:p>
            <a:pPr indent="-285750" lvl="1" marL="742950" rtl="0" algn="l">
              <a:spcBef>
                <a:spcPts val="310"/>
              </a:spcBef>
              <a:spcAft>
                <a:spcPts val="0"/>
              </a:spcAft>
              <a:buSzPts val="1550"/>
              <a:buFont typeface="Arial"/>
              <a:buChar char="–"/>
            </a:pPr>
            <a:r>
              <a:rPr lang="en-US" sz="1550"/>
              <a:t>Expand validation with additional experiments, </a:t>
            </a:r>
            <a:endParaRPr/>
          </a:p>
          <a:p>
            <a:pPr indent="-228600" lvl="2" marL="1143000" rtl="0" algn="l">
              <a:spcBef>
                <a:spcPts val="280"/>
              </a:spcBef>
              <a:spcAft>
                <a:spcPts val="0"/>
              </a:spcAft>
              <a:buSzPts val="1400"/>
              <a:buFont typeface="Arial"/>
              <a:buChar char="•"/>
            </a:pPr>
            <a:r>
              <a:rPr lang="en-US" sz="1400"/>
              <a:t>Use bigger dataset for scalability claims</a:t>
            </a:r>
            <a:endParaRPr/>
          </a:p>
          <a:p>
            <a:pPr indent="-228600" lvl="2" marL="1143000" rtl="0" algn="l">
              <a:spcBef>
                <a:spcPts val="280"/>
              </a:spcBef>
              <a:spcAft>
                <a:spcPts val="0"/>
              </a:spcAft>
              <a:buSzPts val="1400"/>
              <a:buFont typeface="Arial"/>
              <a:buChar char="•"/>
            </a:pPr>
            <a:r>
              <a:rPr lang="en-US" sz="1400"/>
              <a:t>Use sampling theory aware datasets for generalizability claims</a:t>
            </a:r>
            <a:endParaRPr/>
          </a:p>
          <a:p>
            <a:pPr indent="-228600" lvl="2" marL="1143000" rtl="0" algn="l">
              <a:spcBef>
                <a:spcPts val="280"/>
              </a:spcBef>
              <a:spcAft>
                <a:spcPts val="0"/>
              </a:spcAft>
              <a:buSzPts val="1400"/>
              <a:buFont typeface="Arial"/>
              <a:buChar char="•"/>
            </a:pPr>
            <a:r>
              <a:rPr lang="en-US" sz="1400"/>
              <a:t>Sensitivity analysis with synthetic datasets allowing parameter variation</a:t>
            </a:r>
            <a:endParaRPr/>
          </a:p>
          <a:p>
            <a:pPr indent="-285750" lvl="1" marL="742950" rtl="0" algn="l">
              <a:spcBef>
                <a:spcPts val="310"/>
              </a:spcBef>
              <a:spcAft>
                <a:spcPts val="0"/>
              </a:spcAft>
              <a:buSzPts val="1550"/>
              <a:buFont typeface="Arial"/>
              <a:buChar char="–"/>
            </a:pPr>
            <a:r>
              <a:rPr lang="en-US" sz="1550"/>
              <a:t>Ex. Analyze problem hardness</a:t>
            </a:r>
            <a:endParaRPr/>
          </a:p>
          <a:p>
            <a:pPr indent="-228600" lvl="2" marL="1143000" rtl="0" algn="l">
              <a:spcBef>
                <a:spcPts val="280"/>
              </a:spcBef>
              <a:spcAft>
                <a:spcPts val="0"/>
              </a:spcAft>
              <a:buSzPts val="1400"/>
              <a:buFont typeface="Arial"/>
              <a:buChar char="•"/>
            </a:pPr>
            <a:r>
              <a:rPr lang="en-US" sz="1400"/>
              <a:t>Prove that the problem is NP-hard</a:t>
            </a:r>
            <a:endParaRPr/>
          </a:p>
          <a:p>
            <a:pPr indent="-285750" lvl="1" marL="742950" rtl="0" algn="l">
              <a:spcBef>
                <a:spcPts val="310"/>
              </a:spcBef>
              <a:spcAft>
                <a:spcPts val="0"/>
              </a:spcAft>
              <a:buSzPts val="1550"/>
              <a:buFont typeface="Arial"/>
              <a:buChar char="–"/>
            </a:pPr>
            <a:r>
              <a:rPr lang="en-US" sz="1550"/>
              <a:t>Ex. Characterize solution quality</a:t>
            </a:r>
            <a:endParaRPr/>
          </a:p>
          <a:p>
            <a:pPr indent="-228600" lvl="2" marL="1143000" rtl="0" algn="l">
              <a:spcBef>
                <a:spcPts val="280"/>
              </a:spcBef>
              <a:spcAft>
                <a:spcPts val="0"/>
              </a:spcAft>
              <a:buSzPts val="1400"/>
              <a:buFont typeface="Arial"/>
              <a:buChar char="•"/>
            </a:pPr>
            <a:r>
              <a:rPr lang="en-US" sz="1400"/>
              <a:t>Relative to optimal, accuracy, statistical significance</a:t>
            </a:r>
            <a:endParaRPr/>
          </a:p>
          <a:p>
            <a:pPr indent="-228600" lvl="2" marL="1143000" rtl="0" algn="l">
              <a:spcBef>
                <a:spcPts val="280"/>
              </a:spcBef>
              <a:spcAft>
                <a:spcPts val="0"/>
              </a:spcAft>
              <a:buSzPts val="1400"/>
              <a:buFont typeface="Arial"/>
              <a:buChar char="•"/>
            </a:pPr>
            <a:r>
              <a:rPr lang="en-US" sz="1400"/>
              <a:t>Provide approximation algorithms</a:t>
            </a:r>
            <a:endParaRPr/>
          </a:p>
          <a:p>
            <a:pPr indent="-342900" lvl="0" marL="342900" rtl="0" algn="l">
              <a:spcBef>
                <a:spcPts val="360"/>
              </a:spcBef>
              <a:spcAft>
                <a:spcPts val="0"/>
              </a:spcAft>
              <a:buSzPts val="1800"/>
              <a:buFont typeface="Arial"/>
              <a:buNone/>
            </a:pPr>
            <a:r>
              <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8"/>
          <p:cNvSpPr txBox="1"/>
          <p:nvPr>
            <p:ph idx="1" type="body"/>
          </p:nvPr>
        </p:nvSpPr>
        <p:spPr>
          <a:xfrm>
            <a:off x="85344" y="925158"/>
            <a:ext cx="8832745" cy="4453665"/>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SzPts val="2300"/>
              <a:buFont typeface="Arial"/>
              <a:buChar char="•"/>
            </a:pPr>
            <a:r>
              <a:rPr lang="en-US" sz="2300"/>
              <a:t>Learning Objective</a:t>
            </a:r>
            <a:endParaRPr/>
          </a:p>
          <a:p>
            <a:pPr indent="-285750" lvl="1" marL="742950" rtl="0" algn="l">
              <a:lnSpc>
                <a:spcPct val="80000"/>
              </a:lnSpc>
              <a:spcBef>
                <a:spcPts val="350"/>
              </a:spcBef>
              <a:spcAft>
                <a:spcPts val="0"/>
              </a:spcAft>
              <a:buSzPts val="1750"/>
              <a:buFont typeface="Arial"/>
              <a:buChar char="–"/>
            </a:pPr>
            <a:r>
              <a:rPr lang="en-US" sz="1750"/>
              <a:t>Motivating Exercise</a:t>
            </a:r>
            <a:endParaRPr/>
          </a:p>
          <a:p>
            <a:pPr indent="-285750" lvl="1" marL="742950" rtl="0" algn="l">
              <a:lnSpc>
                <a:spcPct val="80000"/>
              </a:lnSpc>
              <a:spcBef>
                <a:spcPts val="350"/>
              </a:spcBef>
              <a:spcAft>
                <a:spcPts val="0"/>
              </a:spcAft>
              <a:buSzPts val="1750"/>
              <a:buFont typeface="Arial"/>
              <a:buChar char="–"/>
            </a:pPr>
            <a:r>
              <a:rPr lang="en-US" sz="1750"/>
              <a:t>Editor’s view of non-responsive Revisions</a:t>
            </a:r>
            <a:endParaRPr/>
          </a:p>
          <a:p>
            <a:pPr indent="0" lvl="1" marL="385753" rtl="0" algn="l">
              <a:lnSpc>
                <a:spcPct val="80000"/>
              </a:lnSpc>
              <a:spcBef>
                <a:spcPts val="390"/>
              </a:spcBef>
              <a:spcAft>
                <a:spcPts val="0"/>
              </a:spcAft>
              <a:buSzPts val="1950"/>
              <a:buFont typeface="Arial"/>
              <a:buNone/>
            </a:pPr>
            <a:r>
              <a:t/>
            </a:r>
            <a:endParaRPr sz="1950"/>
          </a:p>
          <a:p>
            <a:pPr indent="-342900" lvl="0" marL="342900" rtl="0" algn="l">
              <a:lnSpc>
                <a:spcPct val="80000"/>
              </a:lnSpc>
              <a:spcBef>
                <a:spcPts val="420"/>
              </a:spcBef>
              <a:spcAft>
                <a:spcPts val="0"/>
              </a:spcAft>
              <a:buSzPts val="2100"/>
              <a:buFont typeface="Arial"/>
              <a:buChar char="•"/>
            </a:pPr>
            <a:r>
              <a:rPr lang="en-US" sz="2100"/>
              <a:t>Best Practices </a:t>
            </a:r>
            <a:endParaRPr/>
          </a:p>
          <a:p>
            <a:pPr indent="-209550" lvl="0" marL="342900" rtl="0" algn="l">
              <a:lnSpc>
                <a:spcPct val="80000"/>
              </a:lnSpc>
              <a:spcBef>
                <a:spcPts val="420"/>
              </a:spcBef>
              <a:spcAft>
                <a:spcPts val="0"/>
              </a:spcAft>
              <a:buSzPts val="2100"/>
              <a:buFont typeface="Arial"/>
              <a:buNone/>
            </a:pPr>
            <a:r>
              <a:t/>
            </a:r>
            <a:endParaRPr sz="2100"/>
          </a:p>
          <a:p>
            <a:pPr indent="-342900" lvl="0" marL="342900" rtl="0" algn="l">
              <a:lnSpc>
                <a:spcPct val="80000"/>
              </a:lnSpc>
              <a:spcBef>
                <a:spcPts val="420"/>
              </a:spcBef>
              <a:spcAft>
                <a:spcPts val="0"/>
              </a:spcAft>
              <a:buSzPts val="2100"/>
              <a:buFont typeface="Arial"/>
              <a:buChar char="•"/>
            </a:pPr>
            <a:r>
              <a:rPr lang="en-US" sz="2100"/>
              <a:t>A Taxonomy of Review Comments</a:t>
            </a:r>
            <a:endParaRPr/>
          </a:p>
          <a:p>
            <a:pPr indent="0" lvl="1" marL="457200" rtl="0" algn="l">
              <a:lnSpc>
                <a:spcPct val="80000"/>
              </a:lnSpc>
              <a:spcBef>
                <a:spcPts val="390"/>
              </a:spcBef>
              <a:spcAft>
                <a:spcPts val="0"/>
              </a:spcAft>
              <a:buSzPts val="1950"/>
              <a:buFont typeface="Arial"/>
              <a:buNone/>
            </a:pPr>
            <a:r>
              <a:t/>
            </a:r>
            <a:endParaRPr sz="1950"/>
          </a:p>
          <a:p>
            <a:pPr indent="-342900" lvl="0" marL="342900" rtl="0" algn="l">
              <a:lnSpc>
                <a:spcPct val="80000"/>
              </a:lnSpc>
              <a:spcBef>
                <a:spcPts val="460"/>
              </a:spcBef>
              <a:spcAft>
                <a:spcPts val="0"/>
              </a:spcAft>
              <a:buSzPts val="2300"/>
              <a:buFont typeface="Arial"/>
              <a:buChar char="•"/>
            </a:pPr>
            <a:r>
              <a:rPr lang="en-US" sz="2300">
                <a:solidFill>
                  <a:srgbClr val="FF0000"/>
                </a:solidFill>
              </a:rPr>
              <a:t>Examples</a:t>
            </a:r>
            <a:endParaRPr/>
          </a:p>
          <a:p>
            <a:pPr indent="-285750" lvl="1" marL="742950" rtl="0" algn="l">
              <a:lnSpc>
                <a:spcPct val="80000"/>
              </a:lnSpc>
              <a:spcBef>
                <a:spcPts val="360"/>
              </a:spcBef>
              <a:spcAft>
                <a:spcPts val="0"/>
              </a:spcAft>
              <a:buSzPts val="1800"/>
              <a:buFont typeface="Arial"/>
              <a:buChar char="–"/>
            </a:pPr>
            <a:r>
              <a:rPr lang="en-US" sz="1800">
                <a:solidFill>
                  <a:srgbClr val="FF0000"/>
                </a:solidFill>
              </a:rPr>
              <a:t>Spatial Dimensions of Algorithmic Transparency</a:t>
            </a:r>
            <a:endParaRPr sz="1900">
              <a:solidFill>
                <a:srgbClr val="FF0000"/>
              </a:solidFill>
            </a:endParaRPr>
          </a:p>
          <a:p>
            <a:pPr indent="-285750" lvl="1" marL="742950" rtl="0" algn="l">
              <a:lnSpc>
                <a:spcPct val="80000"/>
              </a:lnSpc>
              <a:spcBef>
                <a:spcPts val="360"/>
              </a:spcBef>
              <a:spcAft>
                <a:spcPts val="0"/>
              </a:spcAft>
              <a:buSzPts val="1800"/>
              <a:buFont typeface="Arial"/>
              <a:buChar char="–"/>
            </a:pPr>
            <a:r>
              <a:rPr lang="en-US" sz="1800">
                <a:solidFill>
                  <a:srgbClr val="FF0000"/>
                </a:solidFill>
              </a:rPr>
              <a:t>Spatial computing, Communications of the ACM, Jan. 2016.</a:t>
            </a:r>
            <a:endParaRPr/>
          </a:p>
          <a:p>
            <a:pPr indent="-285750" lvl="1" marL="742950" rtl="0" algn="l">
              <a:lnSpc>
                <a:spcPct val="80000"/>
              </a:lnSpc>
              <a:spcBef>
                <a:spcPts val="360"/>
              </a:spcBef>
              <a:spcAft>
                <a:spcPts val="0"/>
              </a:spcAft>
              <a:buSzPts val="1800"/>
              <a:buFont typeface="Arial"/>
              <a:buChar char="–"/>
            </a:pPr>
            <a:r>
              <a:rPr lang="en-US" sz="1800">
                <a:solidFill>
                  <a:srgbClr val="FF0000"/>
                </a:solidFill>
              </a:rPr>
              <a:t>NSF Proposal </a:t>
            </a:r>
            <a:endParaRPr>
              <a:solidFill>
                <a:srgbClr val="FF0000"/>
              </a:solidFill>
            </a:endParaRPr>
          </a:p>
          <a:p>
            <a:pPr indent="-266700" lvl="0" marL="342900" rtl="0" algn="l">
              <a:lnSpc>
                <a:spcPct val="80000"/>
              </a:lnSpc>
              <a:spcBef>
                <a:spcPts val="240"/>
              </a:spcBef>
              <a:spcAft>
                <a:spcPts val="0"/>
              </a:spcAft>
              <a:buSzPts val="1200"/>
              <a:buFont typeface="Arial"/>
              <a:buNone/>
            </a:pPr>
            <a:r>
              <a:t/>
            </a:r>
            <a:endParaRPr sz="1200"/>
          </a:p>
        </p:txBody>
      </p:sp>
      <p:sp>
        <p:nvSpPr>
          <p:cNvPr id="184" name="Google Shape;184;p38"/>
          <p:cNvSpPr txBox="1"/>
          <p:nvPr/>
        </p:nvSpPr>
        <p:spPr>
          <a:xfrm>
            <a:off x="223612" y="277091"/>
            <a:ext cx="8920388" cy="50306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rgbClr val="7A0019"/>
                </a:solidFill>
                <a:latin typeface="Arial"/>
                <a:ea typeface="Arial"/>
                <a:cs typeface="Arial"/>
                <a:sym typeface="Arial"/>
              </a:rPr>
              <a:t>Outline for LO1: </a:t>
            </a:r>
            <a:r>
              <a:rPr b="0" i="0" lang="en-US" sz="2400" u="none" cap="none" strike="noStrike">
                <a:solidFill>
                  <a:schemeClr val="dk1"/>
                </a:solidFill>
                <a:latin typeface="Helvetica Neue"/>
                <a:ea typeface="Helvetica Neue"/>
                <a:cs typeface="Helvetica Neue"/>
                <a:sym typeface="Helvetica Neue"/>
              </a:rPr>
              <a:t>Research Skill: Responsive Revision</a:t>
            </a:r>
            <a:endParaRPr b="1" i="0" sz="2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0" i="0" sz="2400" u="none" cap="none" strike="noStrike">
              <a:solidFill>
                <a:srgbClr val="7A0019"/>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9"/>
          <p:cNvSpPr txBox="1"/>
          <p:nvPr>
            <p:ph idx="1" type="body"/>
          </p:nvPr>
        </p:nvSpPr>
        <p:spPr>
          <a:xfrm>
            <a:off x="685800" y="4978400"/>
            <a:ext cx="7772400" cy="75469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Font typeface="Arial"/>
              <a:buNone/>
            </a:pPr>
            <a:r>
              <a:rPr lang="en-US" sz="1400"/>
              <a:t>Example: Jayant Gupta, Alexander Long, Corey Kewei Xu, Tian Tang, and Shashi Shekhar. "Spatial Dimensions of Algorithmic Transparency: A Summary." In </a:t>
            </a:r>
            <a:r>
              <a:rPr i="1" lang="en-US" sz="1400"/>
              <a:t>17th International Symposium on Spatial and Temporal Databases</a:t>
            </a:r>
            <a:r>
              <a:rPr lang="en-US" sz="1400"/>
              <a:t>, pp. 116-125. 2021.</a:t>
            </a:r>
            <a:endParaRPr/>
          </a:p>
        </p:txBody>
      </p:sp>
      <p:sp>
        <p:nvSpPr>
          <p:cNvPr id="190" name="Google Shape;190;p39"/>
          <p:cNvSpPr txBox="1"/>
          <p:nvPr>
            <p:ph idx="12" type="sldNum"/>
          </p:nvPr>
        </p:nvSpPr>
        <p:spPr>
          <a:xfrm>
            <a:off x="185578" y="6356351"/>
            <a:ext cx="338405"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050" u="none" cap="none" strike="noStrike">
                <a:solidFill>
                  <a:schemeClr val="lt1"/>
                </a:solidFill>
                <a:latin typeface="Arial"/>
                <a:ea typeface="Arial"/>
                <a:cs typeface="Arial"/>
                <a:sym typeface="Arial"/>
              </a:rPr>
              <a:t>‹#›</a:t>
            </a:fld>
            <a:endParaRPr b="0" i="0" sz="1050" u="none" cap="none" strike="noStrike">
              <a:solidFill>
                <a:schemeClr val="lt1"/>
              </a:solidFill>
              <a:latin typeface="Arial"/>
              <a:ea typeface="Arial"/>
              <a:cs typeface="Arial"/>
              <a:sym typeface="Arial"/>
            </a:endParaRPr>
          </a:p>
        </p:txBody>
      </p:sp>
      <p:sp>
        <p:nvSpPr>
          <p:cNvPr id="191" name="Google Shape;191;p39"/>
          <p:cNvSpPr/>
          <p:nvPr/>
        </p:nvSpPr>
        <p:spPr>
          <a:xfrm>
            <a:off x="1361440" y="2313355"/>
            <a:ext cx="614680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C00000"/>
                </a:solidFill>
                <a:latin typeface="Arial"/>
                <a:ea typeface="Arial"/>
                <a:cs typeface="Arial"/>
                <a:sym typeface="Arial"/>
              </a:rPr>
              <a:t>Example: Spatial Dimensions of Algorithmic Transparency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40"/>
          <p:cNvSpPr txBox="1"/>
          <p:nvPr>
            <p:ph type="title"/>
          </p:nvPr>
        </p:nvSpPr>
        <p:spPr>
          <a:xfrm>
            <a:off x="685800" y="77271"/>
            <a:ext cx="7772400" cy="44037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Responsive Revision</a:t>
            </a:r>
            <a:endParaRPr/>
          </a:p>
        </p:txBody>
      </p:sp>
      <p:sp>
        <p:nvSpPr>
          <p:cNvPr id="198" name="Google Shape;198;p40"/>
          <p:cNvSpPr txBox="1"/>
          <p:nvPr>
            <p:ph idx="12" type="sldNum"/>
          </p:nvPr>
        </p:nvSpPr>
        <p:spPr>
          <a:xfrm>
            <a:off x="185578" y="6356351"/>
            <a:ext cx="338405"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050" u="none" cap="none" strike="noStrike">
                <a:solidFill>
                  <a:schemeClr val="lt1"/>
                </a:solidFill>
                <a:latin typeface="Arial"/>
                <a:ea typeface="Arial"/>
                <a:cs typeface="Arial"/>
                <a:sym typeface="Arial"/>
              </a:rPr>
              <a:t>‹#›</a:t>
            </a:fld>
            <a:endParaRPr b="0" i="0" sz="1050" u="none" cap="none" strike="noStrike">
              <a:solidFill>
                <a:schemeClr val="lt1"/>
              </a:solidFill>
              <a:latin typeface="Arial"/>
              <a:ea typeface="Arial"/>
              <a:cs typeface="Arial"/>
              <a:sym typeface="Arial"/>
            </a:endParaRPr>
          </a:p>
        </p:txBody>
      </p:sp>
      <p:graphicFrame>
        <p:nvGraphicFramePr>
          <p:cNvPr id="199" name="Google Shape;199;p40"/>
          <p:cNvGraphicFramePr/>
          <p:nvPr/>
        </p:nvGraphicFramePr>
        <p:xfrm>
          <a:off x="44450" y="922264"/>
          <a:ext cx="3000000" cy="3000000"/>
        </p:xfrm>
        <a:graphic>
          <a:graphicData uri="http://schemas.openxmlformats.org/drawingml/2006/table">
            <a:tbl>
              <a:tblPr firstCol="1" firstRow="1">
                <a:noFill/>
                <a:tableStyleId>{F4A49982-6921-4529-8B0E-DA978BB051D8}</a:tableStyleId>
              </a:tblPr>
              <a:tblGrid>
                <a:gridCol w="177475"/>
                <a:gridCol w="1524450"/>
                <a:gridCol w="2306600"/>
                <a:gridCol w="2042150"/>
                <a:gridCol w="2824475"/>
              </a:tblGrid>
              <a:tr h="466725">
                <a:tc>
                  <a:txBody>
                    <a:bodyPr/>
                    <a:lstStyle/>
                    <a:p>
                      <a:pPr indent="0" lvl="0" marL="0" marR="0" rtl="0" algn="l">
                        <a:spcBef>
                          <a:spcPts val="0"/>
                        </a:spcBef>
                        <a:spcAft>
                          <a:spcPts val="0"/>
                        </a:spcAft>
                        <a:buNone/>
                      </a:pPr>
                      <a:r>
                        <a:t/>
                      </a:r>
                      <a:endParaRPr b="0" i="0" sz="1600" u="none" cap="none" strike="noStrike">
                        <a:solidFill>
                          <a:srgbClr val="000000"/>
                        </a:solidFill>
                        <a:latin typeface="Times New Roman"/>
                        <a:ea typeface="Times New Roman"/>
                        <a:cs typeface="Times New Roman"/>
                        <a:sym typeface="Times New Roman"/>
                      </a:endParaRPr>
                    </a:p>
                  </a:txBody>
                  <a:tcPr marT="6975" marB="0" marR="6975" marL="6975" anchor="b"/>
                </a:tc>
                <a:tc>
                  <a:txBody>
                    <a:bodyPr/>
                    <a:lstStyle/>
                    <a:p>
                      <a:pPr indent="0" lvl="0" marL="0" marR="0" rtl="0" algn="l">
                        <a:spcBef>
                          <a:spcPts val="0"/>
                        </a:spcBef>
                        <a:spcAft>
                          <a:spcPts val="0"/>
                        </a:spcAft>
                        <a:buNone/>
                      </a:pPr>
                      <a:r>
                        <a:rPr b="1" lang="en-US" sz="1600" u="none" cap="none" strike="noStrike">
                          <a:solidFill>
                            <a:schemeClr val="lt1"/>
                          </a:solidFill>
                          <a:latin typeface="Arial"/>
                          <a:ea typeface="Arial"/>
                          <a:cs typeface="Arial"/>
                          <a:sym typeface="Arial"/>
                        </a:rPr>
                        <a:t>Comment</a:t>
                      </a:r>
                      <a:endParaRPr b="1" sz="1600" u="none" cap="none" strike="noStrike">
                        <a:solidFill>
                          <a:schemeClr val="lt1"/>
                        </a:solidFill>
                        <a:latin typeface="Arial"/>
                        <a:ea typeface="Arial"/>
                        <a:cs typeface="Arial"/>
                        <a:sym typeface="Arial"/>
                      </a:endParaRPr>
                    </a:p>
                  </a:txBody>
                  <a:tcPr marT="6975" marB="0" marR="6975" marL="6975" anchor="b"/>
                </a:tc>
                <a:tc>
                  <a:txBody>
                    <a:bodyPr/>
                    <a:lstStyle/>
                    <a:p>
                      <a:pPr indent="0" lvl="0" marL="0" marR="0" rtl="0" algn="l">
                        <a:spcBef>
                          <a:spcPts val="0"/>
                        </a:spcBef>
                        <a:spcAft>
                          <a:spcPts val="0"/>
                        </a:spcAft>
                        <a:buNone/>
                      </a:pPr>
                      <a:r>
                        <a:rPr b="1" lang="en-US" sz="1600" u="none" cap="none" strike="noStrike">
                          <a:solidFill>
                            <a:schemeClr val="lt1"/>
                          </a:solidFill>
                          <a:latin typeface="Arial"/>
                          <a:ea typeface="Arial"/>
                          <a:cs typeface="Arial"/>
                          <a:sym typeface="Arial"/>
                        </a:rPr>
                        <a:t>Interpretation</a:t>
                      </a:r>
                      <a:endParaRPr b="1" sz="1600" u="none" cap="none" strike="noStrike">
                        <a:solidFill>
                          <a:schemeClr val="lt1"/>
                        </a:solidFill>
                        <a:latin typeface="Arial"/>
                        <a:ea typeface="Arial"/>
                        <a:cs typeface="Arial"/>
                        <a:sym typeface="Arial"/>
                      </a:endParaRPr>
                    </a:p>
                  </a:txBody>
                  <a:tcPr marT="6975" marB="0" marR="6975" marL="6975" anchor="b"/>
                </a:tc>
                <a:tc>
                  <a:txBody>
                    <a:bodyPr/>
                    <a:lstStyle/>
                    <a:p>
                      <a:pPr indent="0" lvl="0" marL="0" marR="0" rtl="0" algn="l">
                        <a:spcBef>
                          <a:spcPts val="0"/>
                        </a:spcBef>
                        <a:spcAft>
                          <a:spcPts val="0"/>
                        </a:spcAft>
                        <a:buNone/>
                      </a:pPr>
                      <a:r>
                        <a:rPr b="1" lang="en-US" sz="1600" u="none" cap="none" strike="noStrike">
                          <a:solidFill>
                            <a:schemeClr val="lt1"/>
                          </a:solidFill>
                          <a:latin typeface="Arial"/>
                          <a:ea typeface="Arial"/>
                          <a:cs typeface="Arial"/>
                          <a:sym typeface="Arial"/>
                        </a:rPr>
                        <a:t>Action</a:t>
                      </a:r>
                      <a:endParaRPr/>
                    </a:p>
                  </a:txBody>
                  <a:tcPr marT="6975" marB="0" marR="6975" marL="6975" anchor="b"/>
                </a:tc>
                <a:tc>
                  <a:txBody>
                    <a:bodyPr/>
                    <a:lstStyle/>
                    <a:p>
                      <a:pPr indent="0" lvl="0" marL="0" marR="0" rtl="0" algn="l">
                        <a:spcBef>
                          <a:spcPts val="0"/>
                        </a:spcBef>
                        <a:spcAft>
                          <a:spcPts val="0"/>
                        </a:spcAft>
                        <a:buNone/>
                      </a:pPr>
                      <a:r>
                        <a:rPr b="1" lang="en-US" sz="1600" u="none" cap="none" strike="noStrike">
                          <a:solidFill>
                            <a:schemeClr val="lt1"/>
                          </a:solidFill>
                          <a:latin typeface="Arial"/>
                          <a:ea typeface="Arial"/>
                          <a:cs typeface="Arial"/>
                          <a:sym typeface="Arial"/>
                        </a:rPr>
                        <a:t>Text</a:t>
                      </a:r>
                      <a:endParaRPr/>
                    </a:p>
                  </a:txBody>
                  <a:tcPr marT="6975" marB="0" marR="6975" marL="6975" anchor="b"/>
                </a:tc>
              </a:tr>
              <a:tr h="1777900">
                <a:tc>
                  <a:txBody>
                    <a:bodyPr/>
                    <a:lstStyle/>
                    <a:p>
                      <a:pPr indent="0" lvl="0" marL="0" marR="0" rtl="0" algn="l">
                        <a:spcBef>
                          <a:spcPts val="0"/>
                        </a:spcBef>
                        <a:spcAft>
                          <a:spcPts val="0"/>
                        </a:spcAft>
                        <a:buNone/>
                      </a:pPr>
                      <a:r>
                        <a:rPr lang="en-US" sz="1600" u="none" cap="none" strike="noStrike"/>
                        <a:t>2</a:t>
                      </a:r>
                      <a:endParaRPr b="0" i="0" sz="1600" u="none" cap="none" strike="noStrike">
                        <a:solidFill>
                          <a:srgbClr val="000000"/>
                        </a:solidFill>
                        <a:latin typeface="Times New Roman"/>
                        <a:ea typeface="Times New Roman"/>
                        <a:cs typeface="Times New Roman"/>
                        <a:sym typeface="Times New Roman"/>
                      </a:endParaRPr>
                    </a:p>
                  </a:txBody>
                  <a:tcPr marT="6975" marB="0" marR="6975" marL="6975" anchor="b"/>
                </a:tc>
                <a:tc>
                  <a:txBody>
                    <a:bodyPr/>
                    <a:lstStyle/>
                    <a:p>
                      <a:pPr indent="0" lvl="0" marL="0" marR="0" rtl="0" algn="l">
                        <a:spcBef>
                          <a:spcPts val="0"/>
                        </a:spcBef>
                        <a:spcAft>
                          <a:spcPts val="0"/>
                        </a:spcAft>
                        <a:buNone/>
                      </a:pPr>
                      <a:r>
                        <a:rPr b="0" i="0" lang="en-US" sz="1600" u="none" cap="none" strike="noStrike">
                          <a:solidFill>
                            <a:srgbClr val="000000"/>
                          </a:solidFill>
                          <a:latin typeface="Times New Roman"/>
                          <a:ea typeface="Times New Roman"/>
                          <a:cs typeface="Times New Roman"/>
                          <a:sym typeface="Times New Roman"/>
                        </a:rPr>
                        <a:t>The paper focuses on inequality and segregation. The way that extends to other measures in a similar study is not clear and not discussed.idnsiofns</a:t>
                      </a:r>
                      <a:endParaRPr/>
                    </a:p>
                  </a:txBody>
                  <a:tcPr marT="6975" marB="0" marR="6975" marL="6975"/>
                </a:tc>
                <a:tc>
                  <a:txBody>
                    <a:bodyPr/>
                    <a:lstStyle/>
                    <a:p>
                      <a:pPr indent="-342900" lvl="0" marL="342900" marR="0" rtl="0" algn="l">
                        <a:spcBef>
                          <a:spcPts val="0"/>
                        </a:spcBef>
                        <a:spcAft>
                          <a:spcPts val="0"/>
                        </a:spcAft>
                        <a:buClr>
                          <a:srgbClr val="000000"/>
                        </a:buClr>
                        <a:buSzPts val="1600"/>
                        <a:buFont typeface="Arial"/>
                        <a:buAutoNum type="arabicPeriod"/>
                      </a:pPr>
                      <a:r>
                        <a:rPr b="0" i="0" lang="en-US" sz="1600" u="none" cap="none" strike="noStrike">
                          <a:solidFill>
                            <a:srgbClr val="000000"/>
                          </a:solidFill>
                          <a:latin typeface="Times New Roman"/>
                          <a:ea typeface="Times New Roman"/>
                          <a:cs typeface="Times New Roman"/>
                          <a:sym typeface="Times New Roman"/>
                        </a:rPr>
                        <a:t>How does the proposed approach generalize to other measures ? </a:t>
                      </a:r>
                      <a:endParaRPr/>
                    </a:p>
                    <a:p>
                      <a:pPr indent="-342900" lvl="0" marL="342900" marR="0" rtl="0" algn="l">
                        <a:spcBef>
                          <a:spcPts val="0"/>
                        </a:spcBef>
                        <a:spcAft>
                          <a:spcPts val="0"/>
                        </a:spcAft>
                        <a:buClr>
                          <a:srgbClr val="000000"/>
                        </a:buClr>
                        <a:buSzPts val="1600"/>
                        <a:buFont typeface="Arial"/>
                        <a:buAutoNum type="arabicPeriod"/>
                      </a:pPr>
                      <a:r>
                        <a:rPr b="0" i="0" lang="en-US" sz="1600" u="none" cap="none" strike="noStrike">
                          <a:solidFill>
                            <a:srgbClr val="000000"/>
                          </a:solidFill>
                          <a:latin typeface="Times New Roman"/>
                          <a:ea typeface="Times New Roman"/>
                          <a:cs typeface="Times New Roman"/>
                          <a:sym typeface="Times New Roman"/>
                        </a:rPr>
                        <a:t>Does the approach (i.e., the dimension of transparency) only affects the measures of inequality and segregation or do they generalize to other types of measures as well.</a:t>
                      </a:r>
                      <a:endParaRPr/>
                    </a:p>
                  </a:txBody>
                  <a:tcPr marT="6975" marB="0" marR="6975" marL="6975"/>
                </a:tc>
                <a:tc>
                  <a:txBody>
                    <a:bodyPr/>
                    <a:lstStyle/>
                    <a:p>
                      <a:pPr indent="0" lvl="0" marL="0" marR="0" rtl="0" algn="l">
                        <a:spcBef>
                          <a:spcPts val="0"/>
                        </a:spcBef>
                        <a:spcAft>
                          <a:spcPts val="0"/>
                        </a:spcAft>
                        <a:buClr>
                          <a:srgbClr val="000000"/>
                        </a:buClr>
                        <a:buSzPts val="1600"/>
                        <a:buFont typeface="Arial"/>
                        <a:buNone/>
                      </a:pPr>
                      <a:r>
                        <a:rPr b="0" i="0" lang="en-US" sz="1600" u="none" cap="none" strike="noStrike">
                          <a:solidFill>
                            <a:srgbClr val="000000"/>
                          </a:solidFill>
                          <a:latin typeface="Times New Roman"/>
                          <a:ea typeface="Times New Roman"/>
                          <a:cs typeface="Times New Roman"/>
                          <a:sym typeface="Times New Roman"/>
                        </a:rPr>
                        <a:t>Acknowledge in scope and future work. Revisit for Journal extension.</a:t>
                      </a:r>
                      <a:endParaRPr/>
                    </a:p>
                  </a:txBody>
                  <a:tcPr marT="6975" marB="0" marR="6975" marL="6975"/>
                </a:tc>
                <a:tc>
                  <a:txBody>
                    <a:bodyPr/>
                    <a:lstStyle/>
                    <a:p>
                      <a:pPr indent="0" lvl="0" marL="0" marR="0" rtl="0" algn="l">
                        <a:spcBef>
                          <a:spcPts val="0"/>
                        </a:spcBef>
                        <a:spcAft>
                          <a:spcPts val="0"/>
                        </a:spcAft>
                        <a:buClr>
                          <a:srgbClr val="000000"/>
                        </a:buClr>
                        <a:buSzPts val="1600"/>
                        <a:buFont typeface="Arial"/>
                        <a:buNone/>
                      </a:pPr>
                      <a:r>
                        <a:rPr b="0" i="0" lang="en-US" sz="1600" u="none" cap="none" strike="noStrike">
                          <a:solidFill>
                            <a:srgbClr val="000000"/>
                          </a:solidFill>
                          <a:latin typeface="Times New Roman"/>
                          <a:ea typeface="Times New Roman"/>
                          <a:cs typeface="Times New Roman"/>
                          <a:sym typeface="Times New Roman"/>
                        </a:rPr>
                        <a:t>We limit our mathematical analysis to two types of inequality measures and one type of segregation measure: an entropy- based inequality measure (Gini index), a ratio-based inequality measure (IQSR), and a ratio-based segregation measure (Index of Dissimilarity). Mathematical analysis of other types or variants of inequality measure and segregation measure is outside the scope of this work.</a:t>
                      </a:r>
                      <a:endParaRPr/>
                    </a:p>
                  </a:txBody>
                  <a:tcPr marT="6975" marB="0" marR="6975" marL="6975"/>
                </a:tc>
              </a:tr>
            </a:tbl>
          </a:graphicData>
        </a:graphic>
      </p:graphicFrame>
      <p:sp>
        <p:nvSpPr>
          <p:cNvPr id="200" name="Google Shape;200;p40"/>
          <p:cNvSpPr/>
          <p:nvPr/>
        </p:nvSpPr>
        <p:spPr>
          <a:xfrm>
            <a:off x="185578" y="552932"/>
            <a:ext cx="186461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Arial"/>
                <a:ea typeface="Arial"/>
                <a:cs typeface="Arial"/>
                <a:sym typeface="Arial"/>
              </a:rPr>
              <a:t>Easy to interpret</a:t>
            </a:r>
            <a:endParaRPr/>
          </a:p>
        </p:txBody>
      </p:sp>
      <p:sp>
        <p:nvSpPr>
          <p:cNvPr id="201" name="Google Shape;201;p40"/>
          <p:cNvSpPr/>
          <p:nvPr/>
        </p:nvSpPr>
        <p:spPr>
          <a:xfrm>
            <a:off x="1738859" y="922264"/>
            <a:ext cx="2308485" cy="364362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202" name="Google Shape;202;p40"/>
          <p:cNvSpPr/>
          <p:nvPr/>
        </p:nvSpPr>
        <p:spPr>
          <a:xfrm>
            <a:off x="4047344" y="922264"/>
            <a:ext cx="2053653" cy="364362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203" name="Google Shape;203;p40"/>
          <p:cNvSpPr/>
          <p:nvPr/>
        </p:nvSpPr>
        <p:spPr>
          <a:xfrm>
            <a:off x="6100997" y="922264"/>
            <a:ext cx="2818597" cy="364362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0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0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0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41"/>
          <p:cNvSpPr txBox="1"/>
          <p:nvPr>
            <p:ph type="title"/>
          </p:nvPr>
        </p:nvSpPr>
        <p:spPr>
          <a:xfrm>
            <a:off x="685800" y="77271"/>
            <a:ext cx="7772400" cy="44037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Responsive Revision</a:t>
            </a:r>
            <a:endParaRPr/>
          </a:p>
        </p:txBody>
      </p:sp>
      <p:sp>
        <p:nvSpPr>
          <p:cNvPr id="210" name="Google Shape;210;p41"/>
          <p:cNvSpPr txBox="1"/>
          <p:nvPr>
            <p:ph idx="12" type="sldNum"/>
          </p:nvPr>
        </p:nvSpPr>
        <p:spPr>
          <a:xfrm>
            <a:off x="185578" y="6356351"/>
            <a:ext cx="338405"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050">
                <a:solidFill>
                  <a:schemeClr val="lt1"/>
                </a:solidFill>
                <a:latin typeface="Arial"/>
                <a:ea typeface="Arial"/>
                <a:cs typeface="Arial"/>
                <a:sym typeface="Arial"/>
              </a:rPr>
              <a:t>‹#›</a:t>
            </a:fld>
            <a:endParaRPr sz="1050">
              <a:solidFill>
                <a:schemeClr val="lt1"/>
              </a:solidFill>
              <a:latin typeface="Arial"/>
              <a:ea typeface="Arial"/>
              <a:cs typeface="Arial"/>
              <a:sym typeface="Arial"/>
            </a:endParaRPr>
          </a:p>
        </p:txBody>
      </p:sp>
      <p:graphicFrame>
        <p:nvGraphicFramePr>
          <p:cNvPr id="211" name="Google Shape;211;p41"/>
          <p:cNvGraphicFramePr/>
          <p:nvPr/>
        </p:nvGraphicFramePr>
        <p:xfrm>
          <a:off x="44450" y="922264"/>
          <a:ext cx="3000000" cy="3000000"/>
        </p:xfrm>
        <a:graphic>
          <a:graphicData uri="http://schemas.openxmlformats.org/drawingml/2006/table">
            <a:tbl>
              <a:tblPr firstCol="1" firstRow="1">
                <a:noFill/>
                <a:tableStyleId>{F4A49982-6921-4529-8B0E-DA978BB051D8}</a:tableStyleId>
              </a:tblPr>
              <a:tblGrid>
                <a:gridCol w="177475"/>
                <a:gridCol w="3120725"/>
                <a:gridCol w="1574800"/>
                <a:gridCol w="1717050"/>
                <a:gridCol w="2428250"/>
              </a:tblGrid>
              <a:tr h="466725">
                <a:tc>
                  <a:txBody>
                    <a:bodyPr/>
                    <a:lstStyle/>
                    <a:p>
                      <a:pPr indent="0" lvl="0" marL="0" marR="0" rtl="0" algn="l">
                        <a:spcBef>
                          <a:spcPts val="0"/>
                        </a:spcBef>
                        <a:spcAft>
                          <a:spcPts val="0"/>
                        </a:spcAft>
                        <a:buNone/>
                      </a:pPr>
                      <a:r>
                        <a:t/>
                      </a:r>
                      <a:endParaRPr b="0" i="0" sz="1600" u="none" cap="none" strike="noStrike">
                        <a:solidFill>
                          <a:srgbClr val="000000"/>
                        </a:solidFill>
                        <a:latin typeface="Times New Roman"/>
                        <a:ea typeface="Times New Roman"/>
                        <a:cs typeface="Times New Roman"/>
                        <a:sym typeface="Times New Roman"/>
                      </a:endParaRPr>
                    </a:p>
                  </a:txBody>
                  <a:tcPr marT="6975" marB="0" marR="6975" marL="6975" anchor="b"/>
                </a:tc>
                <a:tc>
                  <a:txBody>
                    <a:bodyPr/>
                    <a:lstStyle/>
                    <a:p>
                      <a:pPr indent="0" lvl="0" marL="0" marR="0" rtl="0" algn="l">
                        <a:spcBef>
                          <a:spcPts val="0"/>
                        </a:spcBef>
                        <a:spcAft>
                          <a:spcPts val="0"/>
                        </a:spcAft>
                        <a:buNone/>
                      </a:pPr>
                      <a:r>
                        <a:rPr b="1" lang="en-US" sz="1600" u="none" cap="none" strike="noStrike">
                          <a:solidFill>
                            <a:schemeClr val="lt1"/>
                          </a:solidFill>
                          <a:latin typeface="Arial"/>
                          <a:ea typeface="Arial"/>
                          <a:cs typeface="Arial"/>
                          <a:sym typeface="Arial"/>
                        </a:rPr>
                        <a:t>Comment</a:t>
                      </a:r>
                      <a:endParaRPr b="1" sz="1600" u="none" cap="none" strike="noStrike">
                        <a:solidFill>
                          <a:schemeClr val="lt1"/>
                        </a:solidFill>
                        <a:latin typeface="Arial"/>
                        <a:ea typeface="Arial"/>
                        <a:cs typeface="Arial"/>
                        <a:sym typeface="Arial"/>
                      </a:endParaRPr>
                    </a:p>
                  </a:txBody>
                  <a:tcPr marT="6975" marB="0" marR="6975" marL="6975" anchor="b"/>
                </a:tc>
                <a:tc>
                  <a:txBody>
                    <a:bodyPr/>
                    <a:lstStyle/>
                    <a:p>
                      <a:pPr indent="0" lvl="0" marL="0" marR="0" rtl="0" algn="l">
                        <a:spcBef>
                          <a:spcPts val="0"/>
                        </a:spcBef>
                        <a:spcAft>
                          <a:spcPts val="0"/>
                        </a:spcAft>
                        <a:buNone/>
                      </a:pPr>
                      <a:r>
                        <a:rPr b="1" lang="en-US" sz="1600" u="none" cap="none" strike="noStrike">
                          <a:solidFill>
                            <a:schemeClr val="lt1"/>
                          </a:solidFill>
                          <a:latin typeface="Arial"/>
                          <a:ea typeface="Arial"/>
                          <a:cs typeface="Arial"/>
                          <a:sym typeface="Arial"/>
                        </a:rPr>
                        <a:t>Interpretation</a:t>
                      </a:r>
                      <a:endParaRPr b="1" sz="1600" u="none" cap="none" strike="noStrike">
                        <a:solidFill>
                          <a:schemeClr val="lt1"/>
                        </a:solidFill>
                        <a:latin typeface="Arial"/>
                        <a:ea typeface="Arial"/>
                        <a:cs typeface="Arial"/>
                        <a:sym typeface="Arial"/>
                      </a:endParaRPr>
                    </a:p>
                  </a:txBody>
                  <a:tcPr marT="6975" marB="0" marR="6975" marL="6975" anchor="b"/>
                </a:tc>
                <a:tc>
                  <a:txBody>
                    <a:bodyPr/>
                    <a:lstStyle/>
                    <a:p>
                      <a:pPr indent="0" lvl="0" marL="0" marR="0" rtl="0" algn="l">
                        <a:spcBef>
                          <a:spcPts val="0"/>
                        </a:spcBef>
                        <a:spcAft>
                          <a:spcPts val="0"/>
                        </a:spcAft>
                        <a:buNone/>
                      </a:pPr>
                      <a:r>
                        <a:rPr b="1" lang="en-US" sz="1600" u="none" cap="none" strike="noStrike">
                          <a:solidFill>
                            <a:schemeClr val="lt1"/>
                          </a:solidFill>
                          <a:latin typeface="Arial"/>
                          <a:ea typeface="Arial"/>
                          <a:cs typeface="Arial"/>
                          <a:sym typeface="Arial"/>
                        </a:rPr>
                        <a:t>Action</a:t>
                      </a:r>
                      <a:endParaRPr/>
                    </a:p>
                  </a:txBody>
                  <a:tcPr marT="6975" marB="0" marR="6975" marL="6975" anchor="b"/>
                </a:tc>
                <a:tc>
                  <a:txBody>
                    <a:bodyPr/>
                    <a:lstStyle/>
                    <a:p>
                      <a:pPr indent="0" lvl="0" marL="0" marR="0" rtl="0" algn="l">
                        <a:spcBef>
                          <a:spcPts val="0"/>
                        </a:spcBef>
                        <a:spcAft>
                          <a:spcPts val="0"/>
                        </a:spcAft>
                        <a:buNone/>
                      </a:pPr>
                      <a:r>
                        <a:rPr b="1" lang="en-US" sz="1600" u="none" cap="none" strike="noStrike">
                          <a:solidFill>
                            <a:schemeClr val="lt1"/>
                          </a:solidFill>
                          <a:latin typeface="Arial"/>
                          <a:ea typeface="Arial"/>
                          <a:cs typeface="Arial"/>
                          <a:sym typeface="Arial"/>
                        </a:rPr>
                        <a:t>Text</a:t>
                      </a:r>
                      <a:endParaRPr/>
                    </a:p>
                  </a:txBody>
                  <a:tcPr marT="6975" marB="0" marR="6975" marL="6975" anchor="b"/>
                </a:tc>
              </a:tr>
              <a:tr h="1777900">
                <a:tc>
                  <a:txBody>
                    <a:bodyPr/>
                    <a:lstStyle/>
                    <a:p>
                      <a:pPr indent="0" lvl="0" marL="0" marR="0" rtl="0" algn="l">
                        <a:spcBef>
                          <a:spcPts val="0"/>
                        </a:spcBef>
                        <a:spcAft>
                          <a:spcPts val="0"/>
                        </a:spcAft>
                        <a:buNone/>
                      </a:pPr>
                      <a:r>
                        <a:rPr lang="en-US" sz="1600" u="none" cap="none" strike="noStrike"/>
                        <a:t>2</a:t>
                      </a:r>
                      <a:endParaRPr b="0" i="0" sz="1600" u="none" cap="none" strike="noStrike">
                        <a:solidFill>
                          <a:srgbClr val="000000"/>
                        </a:solidFill>
                        <a:latin typeface="Times New Roman"/>
                        <a:ea typeface="Times New Roman"/>
                        <a:cs typeface="Times New Roman"/>
                        <a:sym typeface="Times New Roman"/>
                      </a:endParaRPr>
                    </a:p>
                  </a:txBody>
                  <a:tcPr marT="6975" marB="0" marR="6975" marL="6975" anchor="b"/>
                </a:tc>
                <a:tc>
                  <a:txBody>
                    <a:bodyPr/>
                    <a:lstStyle/>
                    <a:p>
                      <a:pPr indent="0" lvl="0" marL="0" marR="0" rtl="0" algn="l">
                        <a:spcBef>
                          <a:spcPts val="0"/>
                        </a:spcBef>
                        <a:spcAft>
                          <a:spcPts val="0"/>
                        </a:spcAft>
                        <a:buNone/>
                      </a:pPr>
                      <a:r>
                        <a:rPr b="0" i="0" lang="en-US" sz="1600" u="none" cap="none" strike="noStrike">
                          <a:solidFill>
                            <a:srgbClr val="000000"/>
                          </a:solidFill>
                          <a:latin typeface="Times New Roman"/>
                          <a:ea typeface="Times New Roman"/>
                          <a:cs typeface="Times New Roman"/>
                          <a:sym typeface="Times New Roman"/>
                        </a:rPr>
                        <a:t>With an eye to practical decision support based on census data, would it not be meaningful to perform a "smarter" more suitable kind of partitioning first? Like for example, perform some form of clustering and then form partitions based on the clusters formed? This could lead to partitions of an adaptive granularity that may offer more insightful analyses. What I mean is that I am not certain the approach assumed here is advisable, because it treats the partitioning methodology as a black-box. To me, it appears that the best analyses would be possible by first defining appropriate case-specific partitions. </a:t>
                      </a:r>
                      <a:endParaRPr/>
                    </a:p>
                  </a:txBody>
                  <a:tcPr marT="6975" marB="0" marR="6975" marL="6975"/>
                </a:tc>
                <a:tc>
                  <a:txBody>
                    <a:bodyPr/>
                    <a:lstStyle/>
                    <a:p>
                      <a:pPr indent="0" lvl="0" marL="0" marR="0" rtl="0" algn="l">
                        <a:spcBef>
                          <a:spcPts val="0"/>
                        </a:spcBef>
                        <a:spcAft>
                          <a:spcPts val="0"/>
                        </a:spcAft>
                        <a:buClr>
                          <a:srgbClr val="000000"/>
                        </a:buClr>
                        <a:buSzPts val="1600"/>
                        <a:buFont typeface="Arial"/>
                        <a:buNone/>
                      </a:pPr>
                      <a:r>
                        <a:rPr b="0" i="0" lang="en-US" sz="1600" u="none" cap="none" strike="noStrike">
                          <a:solidFill>
                            <a:srgbClr val="000000"/>
                          </a:solidFill>
                          <a:latin typeface="Times New Roman"/>
                          <a:ea typeface="Times New Roman"/>
                          <a:cs typeface="Times New Roman"/>
                          <a:sym typeface="Times New Roman"/>
                        </a:rPr>
                        <a:t>Reviewer is unaware of 100 year long (extensive) literature MAUP dilemma.</a:t>
                      </a:r>
                      <a:endParaRPr/>
                    </a:p>
                  </a:txBody>
                  <a:tcPr marT="6975" marB="0" marR="6975" marL="6975"/>
                </a:tc>
                <a:tc>
                  <a:txBody>
                    <a:bodyPr/>
                    <a:lstStyle/>
                    <a:p>
                      <a:pPr indent="-233363" lvl="0" marL="233363" marR="0" rtl="0" algn="l">
                        <a:spcBef>
                          <a:spcPts val="0"/>
                        </a:spcBef>
                        <a:spcAft>
                          <a:spcPts val="0"/>
                        </a:spcAft>
                        <a:buClr>
                          <a:srgbClr val="000000"/>
                        </a:buClr>
                        <a:buSzPts val="1600"/>
                        <a:buFont typeface="Arial"/>
                        <a:buAutoNum type="arabicPeriod"/>
                      </a:pPr>
                      <a:r>
                        <a:rPr b="0" i="0" lang="en-US" sz="1600" u="none" cap="none" strike="noStrike">
                          <a:solidFill>
                            <a:srgbClr val="000000"/>
                          </a:solidFill>
                          <a:latin typeface="Times New Roman"/>
                          <a:ea typeface="Times New Roman"/>
                          <a:cs typeface="Times New Roman"/>
                          <a:sym typeface="Times New Roman"/>
                        </a:rPr>
                        <a:t>Add Section: Implications of MAUP</a:t>
                      </a:r>
                      <a:endParaRPr/>
                    </a:p>
                    <a:p>
                      <a:pPr indent="-233363" lvl="0" marL="233363" marR="0" rtl="0" algn="l">
                        <a:spcBef>
                          <a:spcPts val="0"/>
                        </a:spcBef>
                        <a:spcAft>
                          <a:spcPts val="0"/>
                        </a:spcAft>
                        <a:buClr>
                          <a:srgbClr val="000000"/>
                        </a:buClr>
                        <a:buSzPts val="1600"/>
                        <a:buFont typeface="Arial"/>
                        <a:buAutoNum type="arabicPeriod"/>
                      </a:pPr>
                      <a:r>
                        <a:rPr b="0" i="0" lang="en-US" sz="1600" u="none" cap="none" strike="noStrike">
                          <a:solidFill>
                            <a:srgbClr val="000000"/>
                          </a:solidFill>
                          <a:latin typeface="Times New Roman"/>
                          <a:ea typeface="Times New Roman"/>
                          <a:cs typeface="Times New Roman"/>
                          <a:sym typeface="Times New Roman"/>
                        </a:rPr>
                        <a:t>Output is unstable, sensitive to partitioning.</a:t>
                      </a:r>
                      <a:endParaRPr/>
                    </a:p>
                    <a:p>
                      <a:pPr indent="-233363" lvl="0" marL="233363" marR="0" rtl="0" algn="l">
                        <a:spcBef>
                          <a:spcPts val="0"/>
                        </a:spcBef>
                        <a:spcAft>
                          <a:spcPts val="0"/>
                        </a:spcAft>
                        <a:buClr>
                          <a:srgbClr val="000000"/>
                        </a:buClr>
                        <a:buSzPts val="1600"/>
                        <a:buFont typeface="Arial"/>
                        <a:buAutoNum type="arabicPeriod"/>
                      </a:pPr>
                      <a:r>
                        <a:rPr b="0" i="0" lang="en-US" sz="1600" u="none" cap="none" strike="noStrike">
                          <a:solidFill>
                            <a:srgbClr val="000000"/>
                          </a:solidFill>
                          <a:latin typeface="Times New Roman"/>
                          <a:ea typeface="Times New Roman"/>
                          <a:cs typeface="Times New Roman"/>
                          <a:sym typeface="Times New Roman"/>
                        </a:rPr>
                        <a:t>MAUP dismisses the idea of creating new partitions.</a:t>
                      </a:r>
                      <a:endParaRPr/>
                    </a:p>
                  </a:txBody>
                  <a:tcPr marT="6975" marB="0" marR="6975" marL="6975"/>
                </a:tc>
                <a:tc>
                  <a:txBody>
                    <a:bodyPr/>
                    <a:lstStyle/>
                    <a:p>
                      <a:pPr indent="0" lvl="0" marL="0" marR="0" rtl="0" algn="l">
                        <a:spcBef>
                          <a:spcPts val="0"/>
                        </a:spcBef>
                        <a:spcAft>
                          <a:spcPts val="0"/>
                        </a:spcAft>
                        <a:buClr>
                          <a:srgbClr val="000000"/>
                        </a:buClr>
                        <a:buSzPts val="1600"/>
                        <a:buFont typeface="Arial"/>
                        <a:buNone/>
                      </a:pPr>
                      <a:r>
                        <a:rPr b="0" i="0" lang="en-US" sz="1600" u="none" cap="none" strike="noStrike">
                          <a:solidFill>
                            <a:srgbClr val="000000"/>
                          </a:solidFill>
                          <a:latin typeface="Times New Roman"/>
                          <a:ea typeface="Times New Roman"/>
                          <a:cs typeface="Times New Roman"/>
                          <a:sym typeface="Times New Roman"/>
                        </a:rPr>
                        <a:t>There may be situations where the base data is given and the space partitions can be changed, we can consider some form of data clustering and then form the partitions. However, in many cases (e.g., census) the partitioning is given and cannot be altered.</a:t>
                      </a:r>
                      <a:endParaRPr/>
                    </a:p>
                  </a:txBody>
                  <a:tcPr marT="6975" marB="0" marR="6975" marL="6975"/>
                </a:tc>
              </a:tr>
            </a:tbl>
          </a:graphicData>
        </a:graphic>
      </p:graphicFrame>
      <p:sp>
        <p:nvSpPr>
          <p:cNvPr id="212" name="Google Shape;212;p41"/>
          <p:cNvSpPr/>
          <p:nvPr/>
        </p:nvSpPr>
        <p:spPr>
          <a:xfrm>
            <a:off x="185578" y="552932"/>
            <a:ext cx="185178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Hard to interpret</a:t>
            </a:r>
            <a:endParaRPr/>
          </a:p>
        </p:txBody>
      </p:sp>
      <p:sp>
        <p:nvSpPr>
          <p:cNvPr id="213" name="Google Shape;213;p41"/>
          <p:cNvSpPr/>
          <p:nvPr/>
        </p:nvSpPr>
        <p:spPr>
          <a:xfrm>
            <a:off x="3327816" y="922261"/>
            <a:ext cx="1618938" cy="4862819"/>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214" name="Google Shape;214;p41"/>
          <p:cNvSpPr/>
          <p:nvPr/>
        </p:nvSpPr>
        <p:spPr>
          <a:xfrm>
            <a:off x="4946755" y="922264"/>
            <a:ext cx="1678898" cy="486282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215" name="Google Shape;215;p41"/>
          <p:cNvSpPr/>
          <p:nvPr/>
        </p:nvSpPr>
        <p:spPr>
          <a:xfrm>
            <a:off x="6625652" y="922263"/>
            <a:ext cx="2437068" cy="486282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1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1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1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42"/>
          <p:cNvSpPr txBox="1"/>
          <p:nvPr>
            <p:ph type="title"/>
          </p:nvPr>
        </p:nvSpPr>
        <p:spPr>
          <a:xfrm>
            <a:off x="685800" y="77271"/>
            <a:ext cx="7772400" cy="44037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Responsive Revision</a:t>
            </a:r>
            <a:endParaRPr/>
          </a:p>
        </p:txBody>
      </p:sp>
      <p:sp>
        <p:nvSpPr>
          <p:cNvPr id="222" name="Google Shape;222;p42"/>
          <p:cNvSpPr txBox="1"/>
          <p:nvPr>
            <p:ph idx="12" type="sldNum"/>
          </p:nvPr>
        </p:nvSpPr>
        <p:spPr>
          <a:xfrm>
            <a:off x="185578" y="6356351"/>
            <a:ext cx="338405"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050">
                <a:solidFill>
                  <a:schemeClr val="lt1"/>
                </a:solidFill>
                <a:latin typeface="Arial"/>
                <a:ea typeface="Arial"/>
                <a:cs typeface="Arial"/>
                <a:sym typeface="Arial"/>
              </a:rPr>
              <a:t>‹#›</a:t>
            </a:fld>
            <a:endParaRPr sz="1050">
              <a:solidFill>
                <a:schemeClr val="lt1"/>
              </a:solidFill>
              <a:latin typeface="Arial"/>
              <a:ea typeface="Arial"/>
              <a:cs typeface="Arial"/>
              <a:sym typeface="Arial"/>
            </a:endParaRPr>
          </a:p>
        </p:txBody>
      </p:sp>
      <p:graphicFrame>
        <p:nvGraphicFramePr>
          <p:cNvPr id="223" name="Google Shape;223;p42"/>
          <p:cNvGraphicFramePr/>
          <p:nvPr/>
        </p:nvGraphicFramePr>
        <p:xfrm>
          <a:off x="44450" y="922264"/>
          <a:ext cx="3000000" cy="3000000"/>
        </p:xfrm>
        <a:graphic>
          <a:graphicData uri="http://schemas.openxmlformats.org/drawingml/2006/table">
            <a:tbl>
              <a:tblPr firstCol="1" firstRow="1">
                <a:noFill/>
                <a:tableStyleId>{F4A49982-6921-4529-8B0E-DA978BB051D8}</a:tableStyleId>
              </a:tblPr>
              <a:tblGrid>
                <a:gridCol w="177475"/>
                <a:gridCol w="3120725"/>
                <a:gridCol w="1940550"/>
                <a:gridCol w="1351275"/>
                <a:gridCol w="2428250"/>
              </a:tblGrid>
              <a:tr h="466725">
                <a:tc>
                  <a:txBody>
                    <a:bodyPr/>
                    <a:lstStyle/>
                    <a:p>
                      <a:pPr indent="0" lvl="0" marL="0" marR="0" rtl="0" algn="l">
                        <a:spcBef>
                          <a:spcPts val="0"/>
                        </a:spcBef>
                        <a:spcAft>
                          <a:spcPts val="0"/>
                        </a:spcAft>
                        <a:buNone/>
                      </a:pPr>
                      <a:r>
                        <a:t/>
                      </a:r>
                      <a:endParaRPr b="0" i="0" sz="1600" u="none" cap="none" strike="noStrike">
                        <a:solidFill>
                          <a:srgbClr val="000000"/>
                        </a:solidFill>
                        <a:latin typeface="Times New Roman"/>
                        <a:ea typeface="Times New Roman"/>
                        <a:cs typeface="Times New Roman"/>
                        <a:sym typeface="Times New Roman"/>
                      </a:endParaRPr>
                    </a:p>
                  </a:txBody>
                  <a:tcPr marT="6975" marB="0" marR="6975" marL="6975" anchor="b"/>
                </a:tc>
                <a:tc>
                  <a:txBody>
                    <a:bodyPr/>
                    <a:lstStyle/>
                    <a:p>
                      <a:pPr indent="0" lvl="0" marL="0" marR="0" rtl="0" algn="l">
                        <a:spcBef>
                          <a:spcPts val="0"/>
                        </a:spcBef>
                        <a:spcAft>
                          <a:spcPts val="0"/>
                        </a:spcAft>
                        <a:buNone/>
                      </a:pPr>
                      <a:r>
                        <a:rPr b="1" lang="en-US" sz="1600" u="none" cap="none" strike="noStrike">
                          <a:solidFill>
                            <a:schemeClr val="lt1"/>
                          </a:solidFill>
                          <a:latin typeface="Arial"/>
                          <a:ea typeface="Arial"/>
                          <a:cs typeface="Arial"/>
                          <a:sym typeface="Arial"/>
                        </a:rPr>
                        <a:t>Comment</a:t>
                      </a:r>
                      <a:endParaRPr b="1" sz="1600" u="none" cap="none" strike="noStrike">
                        <a:solidFill>
                          <a:schemeClr val="lt1"/>
                        </a:solidFill>
                        <a:latin typeface="Arial"/>
                        <a:ea typeface="Arial"/>
                        <a:cs typeface="Arial"/>
                        <a:sym typeface="Arial"/>
                      </a:endParaRPr>
                    </a:p>
                  </a:txBody>
                  <a:tcPr marT="6975" marB="0" marR="6975" marL="6975" anchor="b"/>
                </a:tc>
                <a:tc>
                  <a:txBody>
                    <a:bodyPr/>
                    <a:lstStyle/>
                    <a:p>
                      <a:pPr indent="0" lvl="0" marL="0" marR="0" rtl="0" algn="l">
                        <a:spcBef>
                          <a:spcPts val="0"/>
                        </a:spcBef>
                        <a:spcAft>
                          <a:spcPts val="0"/>
                        </a:spcAft>
                        <a:buNone/>
                      </a:pPr>
                      <a:r>
                        <a:rPr b="1" lang="en-US" sz="1600" u="none" cap="none" strike="noStrike">
                          <a:solidFill>
                            <a:schemeClr val="lt1"/>
                          </a:solidFill>
                          <a:latin typeface="Arial"/>
                          <a:ea typeface="Arial"/>
                          <a:cs typeface="Arial"/>
                          <a:sym typeface="Arial"/>
                        </a:rPr>
                        <a:t>Interpretation</a:t>
                      </a:r>
                      <a:endParaRPr b="1" sz="1600" u="none" cap="none" strike="noStrike">
                        <a:solidFill>
                          <a:schemeClr val="lt1"/>
                        </a:solidFill>
                        <a:latin typeface="Arial"/>
                        <a:ea typeface="Arial"/>
                        <a:cs typeface="Arial"/>
                        <a:sym typeface="Arial"/>
                      </a:endParaRPr>
                    </a:p>
                  </a:txBody>
                  <a:tcPr marT="6975" marB="0" marR="6975" marL="6975" anchor="b"/>
                </a:tc>
                <a:tc>
                  <a:txBody>
                    <a:bodyPr/>
                    <a:lstStyle/>
                    <a:p>
                      <a:pPr indent="0" lvl="0" marL="0" marR="0" rtl="0" algn="l">
                        <a:spcBef>
                          <a:spcPts val="0"/>
                        </a:spcBef>
                        <a:spcAft>
                          <a:spcPts val="0"/>
                        </a:spcAft>
                        <a:buNone/>
                      </a:pPr>
                      <a:r>
                        <a:rPr b="1" lang="en-US" sz="1600" u="none" cap="none" strike="noStrike">
                          <a:solidFill>
                            <a:schemeClr val="lt1"/>
                          </a:solidFill>
                          <a:latin typeface="Arial"/>
                          <a:ea typeface="Arial"/>
                          <a:cs typeface="Arial"/>
                          <a:sym typeface="Arial"/>
                        </a:rPr>
                        <a:t>Action</a:t>
                      </a:r>
                      <a:endParaRPr/>
                    </a:p>
                  </a:txBody>
                  <a:tcPr marT="6975" marB="0" marR="6975" marL="6975" anchor="b"/>
                </a:tc>
                <a:tc>
                  <a:txBody>
                    <a:bodyPr/>
                    <a:lstStyle/>
                    <a:p>
                      <a:pPr indent="0" lvl="0" marL="0" marR="0" rtl="0" algn="l">
                        <a:spcBef>
                          <a:spcPts val="0"/>
                        </a:spcBef>
                        <a:spcAft>
                          <a:spcPts val="0"/>
                        </a:spcAft>
                        <a:buNone/>
                      </a:pPr>
                      <a:r>
                        <a:rPr b="1" lang="en-US" sz="1600" u="none" cap="none" strike="noStrike">
                          <a:solidFill>
                            <a:schemeClr val="lt1"/>
                          </a:solidFill>
                          <a:latin typeface="Arial"/>
                          <a:ea typeface="Arial"/>
                          <a:cs typeface="Arial"/>
                          <a:sym typeface="Arial"/>
                        </a:rPr>
                        <a:t>Text</a:t>
                      </a:r>
                      <a:endParaRPr/>
                    </a:p>
                  </a:txBody>
                  <a:tcPr marT="6975" marB="0" marR="6975" marL="6975" anchor="b"/>
                </a:tc>
              </a:tr>
              <a:tr h="1777900">
                <a:tc>
                  <a:txBody>
                    <a:bodyPr/>
                    <a:lstStyle/>
                    <a:p>
                      <a:pPr indent="0" lvl="0" marL="0" marR="0" rtl="0" algn="l">
                        <a:spcBef>
                          <a:spcPts val="0"/>
                        </a:spcBef>
                        <a:spcAft>
                          <a:spcPts val="0"/>
                        </a:spcAft>
                        <a:buNone/>
                      </a:pPr>
                      <a:r>
                        <a:rPr lang="en-US" sz="1600" u="none" cap="none" strike="noStrike"/>
                        <a:t>2</a:t>
                      </a:r>
                      <a:endParaRPr b="0" i="0" sz="1600" u="none" cap="none" strike="noStrike">
                        <a:solidFill>
                          <a:srgbClr val="000000"/>
                        </a:solidFill>
                        <a:latin typeface="Times New Roman"/>
                        <a:ea typeface="Times New Roman"/>
                        <a:cs typeface="Times New Roman"/>
                        <a:sym typeface="Times New Roman"/>
                      </a:endParaRPr>
                    </a:p>
                  </a:txBody>
                  <a:tcPr marT="6975" marB="0" marR="6975" marL="6975" anchor="b"/>
                </a:tc>
                <a:tc>
                  <a:txBody>
                    <a:bodyPr/>
                    <a:lstStyle/>
                    <a:p>
                      <a:pPr indent="0" lvl="0" marL="0" marR="0" rtl="0" algn="l">
                        <a:spcBef>
                          <a:spcPts val="0"/>
                        </a:spcBef>
                        <a:spcAft>
                          <a:spcPts val="0"/>
                        </a:spcAft>
                        <a:buNone/>
                      </a:pPr>
                      <a:r>
                        <a:rPr b="0" i="0" lang="en-US" sz="1600" u="none" cap="none" strike="noStrike">
                          <a:solidFill>
                            <a:srgbClr val="000000"/>
                          </a:solidFill>
                          <a:latin typeface="Times New Roman"/>
                          <a:ea typeface="Times New Roman"/>
                          <a:cs typeface="Times New Roman"/>
                          <a:sym typeface="Times New Roman"/>
                        </a:rPr>
                        <a:t>I have mixed feelings regarding this paper. On the one hand, it provides a new perspective on an area that we do not pay enough attention to (transparency of spatial analysis). It is eye opening, and I learned from it about the importance of the spatial partition when conducting spatial analysis. On the other hand, this paper does not feel like a Computer Science paper -- there are no algorithms (except for a brief mention of an algorithm in Section 6.3, without details), no data structures, no comparison of techniques. The results in this paper merit publication and I enjoyed reading it, but I am not sure if it is suitable for SSTD when considering its focus and the type of contributions it makes.</a:t>
                      </a:r>
                      <a:endParaRPr/>
                    </a:p>
                  </a:txBody>
                  <a:tcPr marT="6975" marB="0" marR="6975" marL="6975"/>
                </a:tc>
                <a:tc>
                  <a:txBody>
                    <a:bodyPr/>
                    <a:lstStyle/>
                    <a:p>
                      <a:pPr indent="0" lvl="0" marL="0" marR="0" rtl="0" algn="l">
                        <a:spcBef>
                          <a:spcPts val="0"/>
                        </a:spcBef>
                        <a:spcAft>
                          <a:spcPts val="0"/>
                        </a:spcAft>
                        <a:buClr>
                          <a:srgbClr val="000000"/>
                        </a:buClr>
                        <a:buSzPts val="1600"/>
                        <a:buFont typeface="Arial"/>
                        <a:buNone/>
                      </a:pPr>
                      <a:r>
                        <a:rPr b="0" i="0" lang="en-US" sz="1600" u="none" cap="none" strike="noStrike">
                          <a:solidFill>
                            <a:srgbClr val="000000"/>
                          </a:solidFill>
                          <a:latin typeface="Times New Roman"/>
                          <a:ea typeface="Times New Roman"/>
                          <a:cs typeface="Times New Roman"/>
                          <a:sym typeface="Times New Roman"/>
                        </a:rPr>
                        <a:t>Paper is not relevant to the conference due to low computer science contributions.</a:t>
                      </a:r>
                      <a:endParaRPr/>
                    </a:p>
                  </a:txBody>
                  <a:tcPr marT="6975" marB="0" marR="6975" marL="6975"/>
                </a:tc>
                <a:tc>
                  <a:txBody>
                    <a:bodyPr/>
                    <a:lstStyle/>
                    <a:p>
                      <a:pPr indent="0" lvl="0" marL="0" marR="0" rtl="0" algn="l">
                        <a:spcBef>
                          <a:spcPts val="0"/>
                        </a:spcBef>
                        <a:spcAft>
                          <a:spcPts val="0"/>
                        </a:spcAft>
                        <a:buClr>
                          <a:srgbClr val="000000"/>
                        </a:buClr>
                        <a:buSzPts val="1600"/>
                        <a:buFont typeface="Arial"/>
                        <a:buNone/>
                      </a:pPr>
                      <a:r>
                        <a:rPr b="0" i="0" lang="en-US" sz="1600" u="none" cap="none" strike="noStrike">
                          <a:solidFill>
                            <a:srgbClr val="000000"/>
                          </a:solidFill>
                          <a:latin typeface="Times New Roman"/>
                          <a:ea typeface="Times New Roman"/>
                          <a:cs typeface="Times New Roman"/>
                          <a:sym typeface="Times New Roman"/>
                        </a:rPr>
                        <a:t>Relevance to the conference: Why this topic is important? </a:t>
                      </a:r>
                      <a:endParaRPr/>
                    </a:p>
                  </a:txBody>
                  <a:tcPr marT="6975" marB="0" marR="6975" marL="6975"/>
                </a:tc>
                <a:tc>
                  <a:txBody>
                    <a:bodyPr/>
                    <a:lstStyle/>
                    <a:p>
                      <a:pPr indent="0" lvl="0" marL="0" marR="0" rtl="0" algn="l">
                        <a:spcBef>
                          <a:spcPts val="0"/>
                        </a:spcBef>
                        <a:spcAft>
                          <a:spcPts val="0"/>
                        </a:spcAft>
                        <a:buClr>
                          <a:srgbClr val="000000"/>
                        </a:buClr>
                        <a:buSzPts val="1600"/>
                        <a:buFont typeface="Arial"/>
                        <a:buNone/>
                      </a:pPr>
                      <a:r>
                        <a:rPr b="0" i="0" lang="en-US" sz="1600" u="none" cap="none" strike="noStrike">
                          <a:solidFill>
                            <a:srgbClr val="000000"/>
                          </a:solidFill>
                          <a:latin typeface="Times New Roman"/>
                          <a:ea typeface="Times New Roman"/>
                          <a:cs typeface="Times New Roman"/>
                          <a:sym typeface="Times New Roman"/>
                        </a:rPr>
                        <a:t>Relevance to SSTD: The work in this paper aligns with the call for contributions, particularly to the topic of Fairness, Accountability, and Transparency. The paper provides a perspective on the transparency of spatial analysis showing its implications for the policymakers. The case studies on fine-scale census and census like dataset show how space partitioning can affect the understanding of the societal inequality and segregation. </a:t>
                      </a:r>
                      <a:endParaRPr/>
                    </a:p>
                  </a:txBody>
                  <a:tcPr marT="6975" marB="0" marR="6975" marL="6975"/>
                </a:tc>
              </a:tr>
            </a:tbl>
          </a:graphicData>
        </a:graphic>
      </p:graphicFrame>
      <p:sp>
        <p:nvSpPr>
          <p:cNvPr id="224" name="Google Shape;224;p42"/>
          <p:cNvSpPr/>
          <p:nvPr/>
        </p:nvSpPr>
        <p:spPr>
          <a:xfrm>
            <a:off x="185578" y="552932"/>
            <a:ext cx="205697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Harder to interpret</a:t>
            </a:r>
            <a:endParaRPr/>
          </a:p>
        </p:txBody>
      </p:sp>
      <p:sp>
        <p:nvSpPr>
          <p:cNvPr id="225" name="Google Shape;225;p42"/>
          <p:cNvSpPr/>
          <p:nvPr/>
        </p:nvSpPr>
        <p:spPr>
          <a:xfrm>
            <a:off x="3337560" y="922261"/>
            <a:ext cx="1947670" cy="559434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226" name="Google Shape;226;p42"/>
          <p:cNvSpPr/>
          <p:nvPr/>
        </p:nvSpPr>
        <p:spPr>
          <a:xfrm>
            <a:off x="5285231" y="922263"/>
            <a:ext cx="1340421" cy="559434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227" name="Google Shape;227;p42"/>
          <p:cNvSpPr/>
          <p:nvPr/>
        </p:nvSpPr>
        <p:spPr>
          <a:xfrm>
            <a:off x="6625652" y="922261"/>
            <a:ext cx="2437067" cy="55943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2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2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2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3"/>
          <p:cNvSpPr txBox="1"/>
          <p:nvPr>
            <p:ph type="ctrTitle"/>
          </p:nvPr>
        </p:nvSpPr>
        <p:spPr>
          <a:xfrm>
            <a:off x="685800" y="2286000"/>
            <a:ext cx="77724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Example: Spatial Computing</a:t>
            </a:r>
            <a:endParaRPr/>
          </a:p>
        </p:txBody>
      </p:sp>
      <p:sp>
        <p:nvSpPr>
          <p:cNvPr id="233" name="Google Shape;233;p43"/>
          <p:cNvSpPr txBox="1"/>
          <p:nvPr>
            <p:ph idx="1" type="subTitle"/>
          </p:nvPr>
        </p:nvSpPr>
        <p:spPr>
          <a:xfrm>
            <a:off x="685800" y="3784600"/>
            <a:ext cx="7772400" cy="1752600"/>
          </a:xfrm>
          <a:prstGeom prst="rect">
            <a:avLst/>
          </a:prstGeom>
          <a:noFill/>
          <a:ln>
            <a:noFill/>
          </a:ln>
        </p:spPr>
        <p:txBody>
          <a:bodyPr anchorCtr="0" anchor="t" bIns="45700" lIns="91425" spcFirstLastPara="1" rIns="91425" wrap="square" tIns="45700">
            <a:noAutofit/>
          </a:bodyPr>
          <a:lstStyle/>
          <a:p>
            <a:pPr indent="0" lvl="1" marL="61913" rtl="0" algn="l">
              <a:spcBef>
                <a:spcPts val="0"/>
              </a:spcBef>
              <a:spcAft>
                <a:spcPts val="0"/>
              </a:spcAft>
              <a:buSzPts val="1600"/>
              <a:buFont typeface="Arial"/>
              <a:buNone/>
            </a:pPr>
            <a:r>
              <a:rPr lang="en-US" sz="1600"/>
              <a:t>Shekhar, Shashi, Steven K. Feiner, and Walid G. Aref. "Spatial computing." </a:t>
            </a:r>
            <a:endParaRPr/>
          </a:p>
          <a:p>
            <a:pPr indent="0" lvl="1" marL="61913" rtl="0" algn="l">
              <a:spcBef>
                <a:spcPts val="320"/>
              </a:spcBef>
              <a:spcAft>
                <a:spcPts val="0"/>
              </a:spcAft>
              <a:buSzPts val="1600"/>
              <a:buFont typeface="Arial"/>
              <a:buNone/>
            </a:pPr>
            <a:r>
              <a:rPr i="1" lang="en-US" sz="1600"/>
              <a:t>Communications of the ACM</a:t>
            </a:r>
            <a:r>
              <a:rPr lang="en-US" sz="1600"/>
              <a:t> 59, no. 1 (2015): 72-81.</a:t>
            </a:r>
            <a:endParaRPr/>
          </a:p>
        </p:txBody>
      </p:sp>
      <p:sp>
        <p:nvSpPr>
          <p:cNvPr id="234" name="Google Shape;234;p43"/>
          <p:cNvSpPr txBox="1"/>
          <p:nvPr>
            <p:ph idx="12" type="sldNum"/>
          </p:nvPr>
        </p:nvSpPr>
        <p:spPr>
          <a:xfrm>
            <a:off x="131637" y="6356351"/>
            <a:ext cx="346112"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050">
                <a:solidFill>
                  <a:schemeClr val="lt1"/>
                </a:solidFill>
                <a:latin typeface="Arial"/>
                <a:ea typeface="Arial"/>
                <a:cs typeface="Arial"/>
                <a:sym typeface="Arial"/>
              </a:rPr>
              <a:t>‹#›</a:t>
            </a:fld>
            <a:endParaRPr sz="1050">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4"/>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Responsive Revision</a:t>
            </a:r>
            <a:endParaRPr/>
          </a:p>
        </p:txBody>
      </p:sp>
      <p:sp>
        <p:nvSpPr>
          <p:cNvPr id="240" name="Google Shape;240;p44"/>
          <p:cNvSpPr txBox="1"/>
          <p:nvPr>
            <p:ph idx="1" type="body"/>
          </p:nvPr>
        </p:nvSpPr>
        <p:spPr>
          <a:xfrm>
            <a:off x="685800" y="990600"/>
            <a:ext cx="7772400" cy="4724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400"/>
              <a:buFont typeface="Arial"/>
              <a:buChar char="•"/>
            </a:pPr>
            <a:r>
              <a:rPr lang="en-US"/>
              <a:t>Positive reviews</a:t>
            </a:r>
            <a:endParaRPr/>
          </a:p>
        </p:txBody>
      </p:sp>
      <p:sp>
        <p:nvSpPr>
          <p:cNvPr id="241" name="Google Shape;241;p44"/>
          <p:cNvSpPr txBox="1"/>
          <p:nvPr>
            <p:ph idx="12" type="sldNum"/>
          </p:nvPr>
        </p:nvSpPr>
        <p:spPr>
          <a:xfrm>
            <a:off x="185578" y="6356351"/>
            <a:ext cx="338405"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050">
                <a:solidFill>
                  <a:schemeClr val="lt1"/>
                </a:solidFill>
                <a:latin typeface="Arial"/>
                <a:ea typeface="Arial"/>
                <a:cs typeface="Arial"/>
                <a:sym typeface="Arial"/>
              </a:rPr>
              <a:t>‹#›</a:t>
            </a:fld>
            <a:endParaRPr sz="1050">
              <a:solidFill>
                <a:schemeClr val="lt1"/>
              </a:solidFill>
              <a:latin typeface="Arial"/>
              <a:ea typeface="Arial"/>
              <a:cs typeface="Arial"/>
              <a:sym typeface="Arial"/>
            </a:endParaRPr>
          </a:p>
        </p:txBody>
      </p:sp>
      <p:graphicFrame>
        <p:nvGraphicFramePr>
          <p:cNvPr id="242" name="Google Shape;242;p44"/>
          <p:cNvGraphicFramePr/>
          <p:nvPr/>
        </p:nvGraphicFramePr>
        <p:xfrm>
          <a:off x="474482" y="2245413"/>
          <a:ext cx="3000000" cy="3000000"/>
        </p:xfrm>
        <a:graphic>
          <a:graphicData uri="http://schemas.openxmlformats.org/drawingml/2006/table">
            <a:tbl>
              <a:tblPr bandRow="1" firstRow="1">
                <a:noFill/>
                <a:tableStyleId>{F4A49982-6921-4529-8B0E-DA978BB051D8}</a:tableStyleId>
              </a:tblPr>
              <a:tblGrid>
                <a:gridCol w="5638300"/>
                <a:gridCol w="2861525"/>
              </a:tblGrid>
              <a:tr h="370850">
                <a:tc>
                  <a:txBody>
                    <a:bodyPr/>
                    <a:lstStyle/>
                    <a:p>
                      <a:pPr indent="0" lvl="0" marL="0" marR="0" rtl="0" algn="l">
                        <a:spcBef>
                          <a:spcPts val="0"/>
                        </a:spcBef>
                        <a:spcAft>
                          <a:spcPts val="0"/>
                        </a:spcAft>
                        <a:buNone/>
                      </a:pPr>
                      <a:r>
                        <a:rPr lang="en-US" sz="1800" u="none" cap="none" strike="noStrike"/>
                        <a:t>Review</a:t>
                      </a:r>
                      <a:endParaRPr/>
                    </a:p>
                  </a:txBody>
                  <a:tcPr marT="45725" marB="45725" marR="91450" marL="91450"/>
                </a:tc>
                <a:tc>
                  <a:txBody>
                    <a:bodyPr/>
                    <a:lstStyle/>
                    <a:p>
                      <a:pPr indent="0" lvl="0" marL="0" marR="0" rtl="0" algn="l">
                        <a:spcBef>
                          <a:spcPts val="0"/>
                        </a:spcBef>
                        <a:spcAft>
                          <a:spcPts val="0"/>
                        </a:spcAft>
                        <a:buNone/>
                      </a:pPr>
                      <a:r>
                        <a:rPr lang="en-US" sz="1800"/>
                        <a:t>Response </a:t>
                      </a:r>
                      <a:endParaRPr/>
                    </a:p>
                  </a:txBody>
                  <a:tcPr marT="45725" marB="45725" marR="91450" marL="91450"/>
                </a:tc>
              </a:tr>
              <a:tr h="370850">
                <a:tc>
                  <a:txBody>
                    <a:bodyPr/>
                    <a:lstStyle/>
                    <a:p>
                      <a:pPr indent="0" lvl="0" marL="0" marR="0" rtl="0" algn="l">
                        <a:spcBef>
                          <a:spcPts val="0"/>
                        </a:spcBef>
                        <a:spcAft>
                          <a:spcPts val="0"/>
                        </a:spcAft>
                        <a:buNone/>
                      </a:pPr>
                      <a:r>
                        <a:rPr lang="en-US" sz="1800"/>
                        <a:t>I am satisfied with the diligence of the authors under the limitations of a contributed paper. This paper makes a contribution to the broad field of computer science which may not be so aware of the advances in all the disciplines of spatial sciences/spatial computing.</a:t>
                      </a:r>
                      <a:endParaRPr/>
                    </a:p>
                  </a:txBody>
                  <a:tcPr marT="45725" marB="45725" marR="91450" marL="91450"/>
                </a:tc>
                <a:tc>
                  <a:txBody>
                    <a:bodyPr/>
                    <a:lstStyle/>
                    <a:p>
                      <a:pPr indent="0" lvl="0" marL="0" marR="0" rtl="0" algn="l">
                        <a:spcBef>
                          <a:spcPts val="0"/>
                        </a:spcBef>
                        <a:spcAft>
                          <a:spcPts val="0"/>
                        </a:spcAft>
                        <a:buNone/>
                      </a:pPr>
                      <a:r>
                        <a:rPr lang="en-US" sz="1800"/>
                        <a:t>Thank you for such insightful comments to help improve the manuscript. </a:t>
                      </a:r>
                      <a:endParaRPr/>
                    </a:p>
                  </a:txBody>
                  <a:tcPr marT="45725" marB="45725" marR="91450" marL="91450"/>
                </a:tc>
              </a:tr>
              <a:tr h="370850">
                <a:tc>
                  <a:txBody>
                    <a:bodyPr/>
                    <a:lstStyle/>
                    <a:p>
                      <a:pPr indent="0" lvl="0" marL="0" marR="0" rtl="0" algn="l">
                        <a:spcBef>
                          <a:spcPts val="0"/>
                        </a:spcBef>
                        <a:spcAft>
                          <a:spcPts val="0"/>
                        </a:spcAft>
                        <a:buNone/>
                      </a:pPr>
                      <a:r>
                        <a:rPr lang="en-US" sz="1800"/>
                        <a:t>I like the changes and additions to the paper. I think this will be an excellent article for CACM. </a:t>
                      </a:r>
                      <a:endParaRPr/>
                    </a:p>
                  </a:txBody>
                  <a:tcPr marT="45725" marB="45725" marR="91450" marL="91450"/>
                </a:tc>
                <a:tc>
                  <a:txBody>
                    <a:bodyPr/>
                    <a:lstStyle/>
                    <a:p>
                      <a:pPr indent="0" lvl="0" marL="0" marR="0" rtl="0" algn="l">
                        <a:spcBef>
                          <a:spcPts val="0"/>
                        </a:spcBef>
                        <a:spcAft>
                          <a:spcPts val="0"/>
                        </a:spcAft>
                        <a:buNone/>
                      </a:pPr>
                      <a:r>
                        <a:rPr lang="en-US" sz="1800"/>
                        <a:t>Thank you for such insightful comments to help improve the manuscript. </a:t>
                      </a:r>
                      <a:endParaRPr/>
                    </a:p>
                  </a:txBody>
                  <a:tcPr marT="45725" marB="45725" marR="91450" marL="91450"/>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5"/>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Responsive Revision</a:t>
            </a:r>
            <a:endParaRPr/>
          </a:p>
        </p:txBody>
      </p:sp>
      <p:sp>
        <p:nvSpPr>
          <p:cNvPr id="248" name="Google Shape;248;p45"/>
          <p:cNvSpPr txBox="1"/>
          <p:nvPr>
            <p:ph idx="1" type="body"/>
          </p:nvPr>
        </p:nvSpPr>
        <p:spPr>
          <a:xfrm>
            <a:off x="685800" y="990600"/>
            <a:ext cx="7772400" cy="4724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400"/>
              <a:buFont typeface="Arial"/>
              <a:buChar char="•"/>
            </a:pPr>
            <a:r>
              <a:rPr lang="en-US"/>
              <a:t>Negative reviews</a:t>
            </a:r>
            <a:endParaRPr/>
          </a:p>
        </p:txBody>
      </p:sp>
      <p:sp>
        <p:nvSpPr>
          <p:cNvPr id="249" name="Google Shape;249;p45"/>
          <p:cNvSpPr txBox="1"/>
          <p:nvPr>
            <p:ph idx="12" type="sldNum"/>
          </p:nvPr>
        </p:nvSpPr>
        <p:spPr>
          <a:xfrm>
            <a:off x="185578" y="6356351"/>
            <a:ext cx="338405"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050">
                <a:solidFill>
                  <a:schemeClr val="lt1"/>
                </a:solidFill>
                <a:latin typeface="Arial"/>
                <a:ea typeface="Arial"/>
                <a:cs typeface="Arial"/>
                <a:sym typeface="Arial"/>
              </a:rPr>
              <a:t>‹#›</a:t>
            </a:fld>
            <a:endParaRPr sz="1050">
              <a:solidFill>
                <a:schemeClr val="lt1"/>
              </a:solidFill>
              <a:latin typeface="Arial"/>
              <a:ea typeface="Arial"/>
              <a:cs typeface="Arial"/>
              <a:sym typeface="Arial"/>
            </a:endParaRPr>
          </a:p>
        </p:txBody>
      </p:sp>
      <p:graphicFrame>
        <p:nvGraphicFramePr>
          <p:cNvPr id="250" name="Google Shape;250;p45"/>
          <p:cNvGraphicFramePr/>
          <p:nvPr/>
        </p:nvGraphicFramePr>
        <p:xfrm>
          <a:off x="474482" y="1572260"/>
          <a:ext cx="3000000" cy="3000000"/>
        </p:xfrm>
        <a:graphic>
          <a:graphicData uri="http://schemas.openxmlformats.org/drawingml/2006/table">
            <a:tbl>
              <a:tblPr bandRow="1" firstRow="1">
                <a:noFill/>
                <a:tableStyleId>{F4A49982-6921-4529-8B0E-DA978BB051D8}</a:tableStyleId>
              </a:tblPr>
              <a:tblGrid>
                <a:gridCol w="4531150"/>
                <a:gridCol w="3968675"/>
              </a:tblGrid>
              <a:tr h="370850">
                <a:tc>
                  <a:txBody>
                    <a:bodyPr/>
                    <a:lstStyle/>
                    <a:p>
                      <a:pPr indent="0" lvl="0" marL="0" marR="0" rtl="0" algn="l">
                        <a:spcBef>
                          <a:spcPts val="0"/>
                        </a:spcBef>
                        <a:spcAft>
                          <a:spcPts val="0"/>
                        </a:spcAft>
                        <a:buNone/>
                      </a:pPr>
                      <a:r>
                        <a:rPr lang="en-US" sz="1800"/>
                        <a:t>Review</a:t>
                      </a:r>
                      <a:endParaRPr/>
                    </a:p>
                  </a:txBody>
                  <a:tcPr marT="45725" marB="45725" marR="91450" marL="91450"/>
                </a:tc>
                <a:tc>
                  <a:txBody>
                    <a:bodyPr/>
                    <a:lstStyle/>
                    <a:p>
                      <a:pPr indent="0" lvl="0" marL="0" marR="0" rtl="0" algn="l">
                        <a:spcBef>
                          <a:spcPts val="0"/>
                        </a:spcBef>
                        <a:spcAft>
                          <a:spcPts val="0"/>
                        </a:spcAft>
                        <a:buNone/>
                      </a:pPr>
                      <a:r>
                        <a:rPr lang="en-US" sz="1800"/>
                        <a:t>Response </a:t>
                      </a:r>
                      <a:endParaRPr/>
                    </a:p>
                  </a:txBody>
                  <a:tcPr marT="45725" marB="45725" marR="91450" marL="91450"/>
                </a:tc>
              </a:tr>
              <a:tr h="370850">
                <a:tc>
                  <a:txBody>
                    <a:bodyPr/>
                    <a:lstStyle/>
                    <a:p>
                      <a:pPr indent="0" lvl="0" marL="0" marR="0" rtl="0" algn="l">
                        <a:spcBef>
                          <a:spcPts val="0"/>
                        </a:spcBef>
                        <a:spcAft>
                          <a:spcPts val="0"/>
                        </a:spcAft>
                        <a:buNone/>
                      </a:pPr>
                      <a:r>
                        <a:rPr lang="en-US" sz="1800"/>
                        <a:t>The article entitled “Spatial Computing: Accomplishments, Opportunities, and Research Needs” is based upon the assumption that “spatial computing” (a recent and little used term) exists and that it has somehow become composed of all computing activities that have some relation to anything to do with all activities with any spatial context. In my mind, this is about as reasonable an approach as defining “money computing” as containing all computing activities that have some relation to money. </a:t>
                      </a:r>
                      <a:endParaRPr/>
                    </a:p>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t>The article makes no clear attempt to explain why “spatial computing” should exist (it is a new term) or why it [spatial computing] now claims ownership of so many other activities (some of which have been with us for nearly half a century). All that is provided here is a single sentence in the opening text and a single unhelpful footnote, following which the authors throw up a handful of random examples of how computing in a spatial context can be highly useful (indeed, this fact was pretty well known by quite a substantial number of people at least three decades ago).</a:t>
                      </a:r>
                      <a:endParaRPr/>
                    </a:p>
                  </a:txBody>
                  <a:tcPr marT="45725" marB="45725" marR="91450" marL="91450"/>
                </a:tc>
                <a:tc>
                  <a:txBody>
                    <a:bodyPr/>
                    <a:lstStyle/>
                    <a:p>
                      <a:pPr indent="0" lvl="0" marL="0" marR="0" rtl="0" algn="l">
                        <a:spcBef>
                          <a:spcPts val="0"/>
                        </a:spcBef>
                        <a:spcAft>
                          <a:spcPts val="0"/>
                        </a:spcAft>
                        <a:buNone/>
                      </a:pPr>
                      <a:r>
                        <a:rPr lang="en-US" sz="1800"/>
                        <a:t>Thank you so much for suggesting the need to clarify the term spatial computing. </a:t>
                      </a:r>
                      <a:endParaRPr/>
                    </a:p>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t>We have revised the footnote on the first page as follows: </a:t>
                      </a:r>
                      <a:endParaRPr/>
                    </a:p>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t>“Computing Community Consortium (CCC) workshop participants used the term “Spatial Computing” as …”</a:t>
                      </a:r>
                      <a:endParaRPr/>
                    </a:p>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t>In addition we included a scope paragraph at the end of the introduction section. The new text is reproduced below: </a:t>
                      </a:r>
                      <a:endParaRPr/>
                    </a:p>
                    <a:p>
                      <a:pPr indent="0" lvl="0" marL="0" marR="0" rtl="0" algn="l">
                        <a:spcBef>
                          <a:spcPts val="0"/>
                        </a:spcBef>
                        <a:spcAft>
                          <a:spcPts val="0"/>
                        </a:spcAft>
                        <a:buNone/>
                      </a:pPr>
                      <a:r>
                        <a:t/>
                      </a:r>
                      <a:endParaRPr sz="1800"/>
                    </a:p>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t>“Work in spatial computing has been extensive over the past decades, particularly in the geographic context. It is hard to convey the breadth and depth of this large interdisciplinary body of work…”</a:t>
                      </a:r>
                      <a:endParaRPr/>
                    </a:p>
                  </a:txBody>
                  <a:tcPr marT="45725" marB="45725" marR="91450" marL="91450"/>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8"/>
          <p:cNvSpPr txBox="1"/>
          <p:nvPr>
            <p:ph idx="12" type="sldNum"/>
          </p:nvPr>
        </p:nvSpPr>
        <p:spPr>
          <a:xfrm>
            <a:off x="185578" y="6356351"/>
            <a:ext cx="338405"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050" u="none" cap="none" strike="noStrike">
                <a:solidFill>
                  <a:schemeClr val="lt1"/>
                </a:solidFill>
                <a:latin typeface="Arial"/>
                <a:ea typeface="Arial"/>
                <a:cs typeface="Arial"/>
                <a:sym typeface="Arial"/>
              </a:rPr>
              <a:t>‹#›</a:t>
            </a:fld>
            <a:endParaRPr b="0" i="0" sz="1050" u="none" cap="none" strike="noStrike">
              <a:solidFill>
                <a:schemeClr val="lt1"/>
              </a:solidFill>
              <a:latin typeface="Arial"/>
              <a:ea typeface="Arial"/>
              <a:cs typeface="Arial"/>
              <a:sym typeface="Arial"/>
            </a:endParaRPr>
          </a:p>
        </p:txBody>
      </p:sp>
      <p:sp>
        <p:nvSpPr>
          <p:cNvPr id="121" name="Google Shape;121;p28"/>
          <p:cNvSpPr txBox="1"/>
          <p:nvPr>
            <p:ph type="title"/>
          </p:nvPr>
        </p:nvSpPr>
        <p:spPr>
          <a:xfrm>
            <a:off x="685800" y="280150"/>
            <a:ext cx="7772400" cy="78015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Helvetica Neue"/>
                <a:ea typeface="Helvetica Neue"/>
                <a:cs typeface="Helvetica Neue"/>
                <a:sym typeface="Helvetica Neue"/>
              </a:rPr>
              <a:t>Learning Objectives</a:t>
            </a:r>
            <a:endParaRPr/>
          </a:p>
        </p:txBody>
      </p:sp>
      <p:sp>
        <p:nvSpPr>
          <p:cNvPr id="122" name="Google Shape;122;p28"/>
          <p:cNvSpPr txBox="1"/>
          <p:nvPr>
            <p:ph idx="1" type="body"/>
          </p:nvPr>
        </p:nvSpPr>
        <p:spPr>
          <a:xfrm>
            <a:off x="72614" y="1315138"/>
            <a:ext cx="9071386" cy="422772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400"/>
              <a:buFont typeface="Helvetica Neue"/>
              <a:buChar char="•"/>
            </a:pPr>
            <a:r>
              <a:rPr lang="en-US" sz="2400">
                <a:latin typeface="Helvetica Neue"/>
                <a:ea typeface="Helvetica Neue"/>
                <a:cs typeface="Helvetica Neue"/>
                <a:sym typeface="Helvetica Neue"/>
              </a:rPr>
              <a:t>After this segment, students will be able to</a:t>
            </a:r>
            <a:endParaRPr/>
          </a:p>
          <a:p>
            <a:pPr indent="-285750" lvl="1" marL="742950" rtl="0" algn="l">
              <a:spcBef>
                <a:spcPts val="400"/>
              </a:spcBef>
              <a:spcAft>
                <a:spcPts val="0"/>
              </a:spcAft>
              <a:buSzPts val="2000"/>
              <a:buFont typeface="Arial"/>
              <a:buChar char="•"/>
            </a:pPr>
            <a:r>
              <a:rPr lang="en-US" sz="2000">
                <a:solidFill>
                  <a:srgbClr val="FF0000"/>
                </a:solidFill>
                <a:latin typeface="Helvetica Neue"/>
                <a:ea typeface="Helvetica Neue"/>
                <a:cs typeface="Helvetica Neue"/>
                <a:sym typeface="Helvetica Neue"/>
              </a:rPr>
              <a:t>LO1: Research Skill: Responsive Revision</a:t>
            </a:r>
            <a:endParaRPr/>
          </a:p>
          <a:p>
            <a:pPr indent="-285750" lvl="1" marL="742950" rtl="0" algn="l">
              <a:spcBef>
                <a:spcPts val="400"/>
              </a:spcBef>
              <a:spcAft>
                <a:spcPts val="0"/>
              </a:spcAft>
              <a:buSzPts val="2000"/>
              <a:buFont typeface="Arial"/>
              <a:buChar char="•"/>
            </a:pPr>
            <a:r>
              <a:rPr lang="en-US" sz="2000">
                <a:latin typeface="Helvetica Neue"/>
                <a:ea typeface="Helvetica Neue"/>
                <a:cs typeface="Helvetica Neue"/>
                <a:sym typeface="Helvetica Neue"/>
              </a:rPr>
              <a:t>LO2: Describe Spatial Networks</a:t>
            </a:r>
            <a:endParaRPr/>
          </a:p>
          <a:p>
            <a:pPr indent="-285750" lvl="1" marL="742950" rtl="0" algn="l">
              <a:spcBef>
                <a:spcPts val="400"/>
              </a:spcBef>
              <a:spcAft>
                <a:spcPts val="0"/>
              </a:spcAft>
              <a:buSzPts val="2000"/>
              <a:buFont typeface="Arial"/>
              <a:buChar char="•"/>
            </a:pPr>
            <a:r>
              <a:rPr lang="en-US" sz="2000">
                <a:latin typeface="Arial"/>
                <a:ea typeface="Arial"/>
                <a:cs typeface="Arial"/>
                <a:sym typeface="Arial"/>
              </a:rPr>
              <a:t>LO3: List main contributions and organize literature of following papers:</a:t>
            </a:r>
            <a:endParaRPr/>
          </a:p>
          <a:p>
            <a:pPr indent="-228600" lvl="2" marL="1143000" rtl="0" algn="l">
              <a:spcBef>
                <a:spcPts val="240"/>
              </a:spcBef>
              <a:spcAft>
                <a:spcPts val="0"/>
              </a:spcAft>
              <a:buSzPts val="1200"/>
              <a:buFont typeface="Arial"/>
              <a:buChar char="•"/>
            </a:pPr>
            <a:r>
              <a:rPr b="0" i="0" lang="en-US" sz="1200">
                <a:solidFill>
                  <a:srgbClr val="222222"/>
                </a:solidFill>
                <a:latin typeface="Arial"/>
                <a:ea typeface="Arial"/>
                <a:cs typeface="Arial"/>
                <a:sym typeface="Arial"/>
              </a:rPr>
              <a:t>Tang, Xun, Emre Eftelioglu, Dev Oliver, and Shashi Shekhar. "Significant linear hotspot discovery." IEEE Transactions on Big Data 3, no. 2 (2017): 140-153.</a:t>
            </a:r>
            <a:endParaRPr/>
          </a:p>
          <a:p>
            <a:pPr indent="-228600" lvl="2" marL="1143000" rtl="0" algn="l">
              <a:spcBef>
                <a:spcPts val="240"/>
              </a:spcBef>
              <a:spcAft>
                <a:spcPts val="0"/>
              </a:spcAft>
              <a:buSzPts val="1200"/>
              <a:buFont typeface="Arial"/>
              <a:buChar char="•"/>
            </a:pPr>
            <a:r>
              <a:rPr lang="en-US" sz="1200">
                <a:solidFill>
                  <a:srgbClr val="202124"/>
                </a:solidFill>
                <a:latin typeface="Arial"/>
                <a:ea typeface="Arial"/>
                <a:cs typeface="Arial"/>
                <a:sym typeface="Arial"/>
              </a:rPr>
              <a:t>George, Betsy, Sangho Kim, and Shashi Shekhar. "Spatio-temporal network databases and routing algorithms: A summary of results." In Advances in Spatial and Temporal Databases: 10th International Symposium, SSTD 2007, Boston, MA, USA, July 16-18, 2007. Proceedings 10, pp. 460-477. Springer Berlin Heidelberg, 2007.</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6"/>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Responsive Revision</a:t>
            </a:r>
            <a:endParaRPr/>
          </a:p>
        </p:txBody>
      </p:sp>
      <p:sp>
        <p:nvSpPr>
          <p:cNvPr id="256" name="Google Shape;256;p46"/>
          <p:cNvSpPr txBox="1"/>
          <p:nvPr>
            <p:ph idx="1" type="body"/>
          </p:nvPr>
        </p:nvSpPr>
        <p:spPr>
          <a:xfrm>
            <a:off x="685800" y="990600"/>
            <a:ext cx="7772400" cy="4724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400"/>
              <a:buFont typeface="Arial"/>
              <a:buChar char="•"/>
            </a:pPr>
            <a:r>
              <a:rPr lang="en-US"/>
              <a:t>Negative reviews</a:t>
            </a:r>
            <a:endParaRPr/>
          </a:p>
        </p:txBody>
      </p:sp>
      <p:sp>
        <p:nvSpPr>
          <p:cNvPr id="257" name="Google Shape;257;p46"/>
          <p:cNvSpPr txBox="1"/>
          <p:nvPr>
            <p:ph idx="12" type="sldNum"/>
          </p:nvPr>
        </p:nvSpPr>
        <p:spPr>
          <a:xfrm>
            <a:off x="185578" y="6356351"/>
            <a:ext cx="338405"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050">
                <a:solidFill>
                  <a:schemeClr val="lt1"/>
                </a:solidFill>
                <a:latin typeface="Arial"/>
                <a:ea typeface="Arial"/>
                <a:cs typeface="Arial"/>
                <a:sym typeface="Arial"/>
              </a:rPr>
              <a:t>‹#›</a:t>
            </a:fld>
            <a:endParaRPr sz="1050">
              <a:solidFill>
                <a:schemeClr val="lt1"/>
              </a:solidFill>
              <a:latin typeface="Arial"/>
              <a:ea typeface="Arial"/>
              <a:cs typeface="Arial"/>
              <a:sym typeface="Arial"/>
            </a:endParaRPr>
          </a:p>
        </p:txBody>
      </p:sp>
      <p:graphicFrame>
        <p:nvGraphicFramePr>
          <p:cNvPr id="258" name="Google Shape;258;p46"/>
          <p:cNvGraphicFramePr/>
          <p:nvPr/>
        </p:nvGraphicFramePr>
        <p:xfrm>
          <a:off x="474482" y="1572260"/>
          <a:ext cx="3000000" cy="3000000"/>
        </p:xfrm>
        <a:graphic>
          <a:graphicData uri="http://schemas.openxmlformats.org/drawingml/2006/table">
            <a:tbl>
              <a:tblPr bandRow="1" firstRow="1">
                <a:noFill/>
                <a:tableStyleId>{F4A49982-6921-4529-8B0E-DA978BB051D8}</a:tableStyleId>
              </a:tblPr>
              <a:tblGrid>
                <a:gridCol w="2806050"/>
                <a:gridCol w="5693800"/>
              </a:tblGrid>
              <a:tr h="370850">
                <a:tc>
                  <a:txBody>
                    <a:bodyPr/>
                    <a:lstStyle/>
                    <a:p>
                      <a:pPr indent="0" lvl="0" marL="0" marR="0" rtl="0" algn="l">
                        <a:spcBef>
                          <a:spcPts val="0"/>
                        </a:spcBef>
                        <a:spcAft>
                          <a:spcPts val="0"/>
                        </a:spcAft>
                        <a:buNone/>
                      </a:pPr>
                      <a:r>
                        <a:rPr lang="en-US" sz="1800"/>
                        <a:t>Review</a:t>
                      </a:r>
                      <a:endParaRPr/>
                    </a:p>
                  </a:txBody>
                  <a:tcPr marT="45725" marB="45725" marR="91450" marL="91450"/>
                </a:tc>
                <a:tc>
                  <a:txBody>
                    <a:bodyPr/>
                    <a:lstStyle/>
                    <a:p>
                      <a:pPr indent="0" lvl="0" marL="0" marR="0" rtl="0" algn="l">
                        <a:spcBef>
                          <a:spcPts val="0"/>
                        </a:spcBef>
                        <a:spcAft>
                          <a:spcPts val="0"/>
                        </a:spcAft>
                        <a:buNone/>
                      </a:pPr>
                      <a:r>
                        <a:rPr lang="en-US" sz="1800"/>
                        <a:t>Response </a:t>
                      </a:r>
                      <a:endParaRPr/>
                    </a:p>
                  </a:txBody>
                  <a:tcPr marT="45725" marB="45725" marR="91450" marL="91450"/>
                </a:tc>
              </a:tr>
              <a:tr h="370850">
                <a:tc>
                  <a:txBody>
                    <a:bodyPr/>
                    <a:lstStyle/>
                    <a:p>
                      <a:pPr indent="0" lvl="0" marL="0" marR="0" rtl="0" algn="l">
                        <a:spcBef>
                          <a:spcPts val="0"/>
                        </a:spcBef>
                        <a:spcAft>
                          <a:spcPts val="0"/>
                        </a:spcAft>
                        <a:buNone/>
                      </a:pPr>
                      <a:r>
                        <a:rPr lang="en-US" sz="1800"/>
                        <a:t>The second section of the paper addresses “Transformative Accomplishments” (ah, that lovely catch word - transformative) and sets forth four examples (GIS, SDBMS, spatial statistics and GPS). Clearly, GIS and GPS can easily be labeled “Transformative” but SDBMS structures of increasing sophistication have been a major, internal component of every GIS developed in the last half century, and it would be….</a:t>
                      </a:r>
                      <a:endParaRPr/>
                    </a:p>
                  </a:txBody>
                  <a:tcPr marT="45725" marB="45725" marR="91450" marL="91450"/>
                </a:tc>
                <a:tc>
                  <a:txBody>
                    <a:bodyPr/>
                    <a:lstStyle/>
                    <a:p>
                      <a:pPr indent="0" lvl="0" marL="0" marR="0" rtl="0" algn="l">
                        <a:spcBef>
                          <a:spcPts val="0"/>
                        </a:spcBef>
                        <a:spcAft>
                          <a:spcPts val="0"/>
                        </a:spcAft>
                        <a:buNone/>
                      </a:pPr>
                      <a:r>
                        <a:rPr lang="en-US" sz="1800"/>
                        <a:t>Thank you for pointing out that GIS include a database management system. Having co-authored a book on spatial database [41], we completely agree and have acknowledged it in the second last sentence of GIS paragraph: “GIS can also join tables based on geometry to support spatial querying and statistical analysis …” </a:t>
                      </a:r>
                      <a:endParaRPr/>
                    </a:p>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t>[41] Shashi Shekhar and Sanjay Chawla. Spatial Databases: A Tour. Prentice Hall, (ISBN 013-017480-7), 2003. </a:t>
                      </a:r>
                      <a:endParaRPr/>
                    </a:p>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t>CCC workshop participants felt that SDBMS have transformed mainstream relational DBMS, a topic of great interest to CACM readers, by introducing R-tree indexing methods and OGIS simple feature types. SDBMS have also grown from their roots in GIS to support spatial queries in non-geographic spaces such as sky catalogues. Thus, we felt CACM readers would be interested in a discussion of SDBMS separately. </a:t>
                      </a:r>
                      <a:endParaRPr/>
                    </a:p>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t>We have also included a sample query from a nongeographic domain, e.g., sky catalogue, in the first sentence of SDBMS paragraph on page 3 of the new version: </a:t>
                      </a:r>
                      <a:endParaRPr/>
                    </a:p>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t>“Within the Sloan Digital Sky Survey, find galaxy pairs which are within 30 arc-seconds of each other.” </a:t>
                      </a:r>
                      <a:endParaRPr/>
                    </a:p>
                  </a:txBody>
                  <a:tcPr marT="45725" marB="45725" marR="91450" marL="91450"/>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7"/>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Responsive Revision</a:t>
            </a:r>
            <a:endParaRPr/>
          </a:p>
        </p:txBody>
      </p:sp>
      <p:sp>
        <p:nvSpPr>
          <p:cNvPr id="264" name="Google Shape;264;p47"/>
          <p:cNvSpPr txBox="1"/>
          <p:nvPr>
            <p:ph idx="1" type="body"/>
          </p:nvPr>
        </p:nvSpPr>
        <p:spPr>
          <a:xfrm>
            <a:off x="685800" y="990600"/>
            <a:ext cx="7772400" cy="4724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400"/>
              <a:buFont typeface="Arial"/>
              <a:buChar char="•"/>
            </a:pPr>
            <a:r>
              <a:rPr lang="en-US"/>
              <a:t>The following material is prepared based on a paper currently under review.</a:t>
            </a:r>
            <a:endParaRPr/>
          </a:p>
        </p:txBody>
      </p:sp>
      <p:sp>
        <p:nvSpPr>
          <p:cNvPr id="265" name="Google Shape;265;p47"/>
          <p:cNvSpPr txBox="1"/>
          <p:nvPr>
            <p:ph idx="12" type="sldNum"/>
          </p:nvPr>
        </p:nvSpPr>
        <p:spPr>
          <a:xfrm>
            <a:off x="185578" y="6356351"/>
            <a:ext cx="338405"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050">
                <a:solidFill>
                  <a:schemeClr val="lt1"/>
                </a:solidFill>
                <a:latin typeface="Arial"/>
                <a:ea typeface="Arial"/>
                <a:cs typeface="Arial"/>
                <a:sym typeface="Arial"/>
              </a:rPr>
              <a:t>‹#›</a:t>
            </a:fld>
            <a:endParaRPr sz="1050">
              <a:solidFill>
                <a:schemeClr val="lt1"/>
              </a:solidFill>
              <a:latin typeface="Arial"/>
              <a:ea typeface="Arial"/>
              <a:cs typeface="Arial"/>
              <a:sym typeface="Arial"/>
            </a:endParaRPr>
          </a:p>
        </p:txBody>
      </p:sp>
      <p:graphicFrame>
        <p:nvGraphicFramePr>
          <p:cNvPr id="266" name="Google Shape;266;p47"/>
          <p:cNvGraphicFramePr/>
          <p:nvPr/>
        </p:nvGraphicFramePr>
        <p:xfrm>
          <a:off x="1638474" y="2114127"/>
          <a:ext cx="3000000" cy="3000000"/>
        </p:xfrm>
        <a:graphic>
          <a:graphicData uri="http://schemas.openxmlformats.org/drawingml/2006/table">
            <a:tbl>
              <a:tblPr bandRow="1" firstRow="1">
                <a:noFill/>
                <a:tableStyleId>{F4A49982-6921-4529-8B0E-DA978BB051D8}</a:tableStyleId>
              </a:tblPr>
              <a:tblGrid>
                <a:gridCol w="3127650"/>
                <a:gridCol w="2739400"/>
              </a:tblGrid>
              <a:tr h="370850">
                <a:tc>
                  <a:txBody>
                    <a:bodyPr/>
                    <a:lstStyle/>
                    <a:p>
                      <a:pPr indent="0" lvl="0" marL="0" marR="0" rtl="0" algn="l">
                        <a:spcBef>
                          <a:spcPts val="0"/>
                        </a:spcBef>
                        <a:spcAft>
                          <a:spcPts val="0"/>
                        </a:spcAft>
                        <a:buNone/>
                      </a:pPr>
                      <a:r>
                        <a:rPr lang="en-US" sz="1800"/>
                        <a:t>Review</a:t>
                      </a:r>
                      <a:endParaRPr/>
                    </a:p>
                  </a:txBody>
                  <a:tcPr marT="45725" marB="45725" marR="91450" marL="91450"/>
                </a:tc>
                <a:tc>
                  <a:txBody>
                    <a:bodyPr/>
                    <a:lstStyle/>
                    <a:p>
                      <a:pPr indent="0" lvl="0" marL="0" marR="0" rtl="0" algn="l">
                        <a:spcBef>
                          <a:spcPts val="0"/>
                        </a:spcBef>
                        <a:spcAft>
                          <a:spcPts val="0"/>
                        </a:spcAft>
                        <a:buNone/>
                      </a:pPr>
                      <a:r>
                        <a:rPr lang="en-US" sz="1800"/>
                        <a:t>Interpretation </a:t>
                      </a:r>
                      <a:endParaRPr/>
                    </a:p>
                  </a:txBody>
                  <a:tcPr marT="45725" marB="45725" marR="91450" marL="91450"/>
                </a:tc>
              </a:tr>
              <a:tr h="370850">
                <a:tc>
                  <a:txBody>
                    <a:bodyPr/>
                    <a:lstStyle/>
                    <a:p>
                      <a:pPr indent="0" lvl="0" marL="0" marR="0" rtl="0" algn="l">
                        <a:spcBef>
                          <a:spcPts val="0"/>
                        </a:spcBef>
                        <a:spcAft>
                          <a:spcPts val="0"/>
                        </a:spcAft>
                        <a:buNone/>
                      </a:pPr>
                      <a:r>
                        <a:rPr lang="en-US" sz="1800"/>
                        <a:t>Divide the introduction section into subsections.</a:t>
                      </a:r>
                      <a:endParaRPr/>
                    </a:p>
                  </a:txBody>
                  <a:tcPr marT="45725" marB="45725" marR="91450" marL="91450"/>
                </a:tc>
                <a:tc>
                  <a:txBody>
                    <a:bodyPr/>
                    <a:lstStyle/>
                    <a:p>
                      <a:pPr indent="0" lvl="0" marL="0" marR="0" rtl="0" algn="l">
                        <a:spcBef>
                          <a:spcPts val="0"/>
                        </a:spcBef>
                        <a:spcAft>
                          <a:spcPts val="0"/>
                        </a:spcAft>
                        <a:buNone/>
                      </a:pPr>
                      <a:r>
                        <a:rPr lang="en-US" sz="1800"/>
                        <a:t>1. Take it literally.</a:t>
                      </a:r>
                      <a:endParaRPr/>
                    </a:p>
                    <a:p>
                      <a:pPr indent="0" lvl="0" marL="0" marR="0" rtl="0" algn="l">
                        <a:spcBef>
                          <a:spcPts val="0"/>
                        </a:spcBef>
                        <a:spcAft>
                          <a:spcPts val="0"/>
                        </a:spcAft>
                        <a:buNone/>
                      </a:pPr>
                      <a:r>
                        <a:rPr lang="en-US" sz="1800"/>
                        <a:t>2. ?</a:t>
                      </a:r>
                      <a:endParaRPr sz="1800"/>
                    </a:p>
                  </a:txBody>
                  <a:tcPr marT="45725" marB="45725" marR="91450" marL="91450"/>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8"/>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Responsive Revision</a:t>
            </a:r>
            <a:endParaRPr/>
          </a:p>
        </p:txBody>
      </p:sp>
      <p:sp>
        <p:nvSpPr>
          <p:cNvPr id="272" name="Google Shape;272;p48"/>
          <p:cNvSpPr txBox="1"/>
          <p:nvPr>
            <p:ph idx="1" type="body"/>
          </p:nvPr>
        </p:nvSpPr>
        <p:spPr>
          <a:xfrm>
            <a:off x="685800" y="990600"/>
            <a:ext cx="7772400" cy="4724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400"/>
              <a:buFont typeface="Arial"/>
              <a:buChar char="•"/>
            </a:pPr>
            <a:r>
              <a:rPr lang="en-US"/>
              <a:t>The following material is prepared based on a granted NSF proposal.</a:t>
            </a:r>
            <a:endParaRPr/>
          </a:p>
          <a:p>
            <a:pPr indent="-285750" lvl="1" marL="742950" rtl="0" algn="l">
              <a:spcBef>
                <a:spcPts val="320"/>
              </a:spcBef>
              <a:spcAft>
                <a:spcPts val="0"/>
              </a:spcAft>
              <a:buSzPts val="1600"/>
              <a:buFont typeface="Arial"/>
              <a:buChar char="–"/>
            </a:pPr>
            <a:r>
              <a:rPr lang="en-US" sz="1600" u="sng">
                <a:solidFill>
                  <a:schemeClr val="hlink"/>
                </a:solidFill>
                <a:hlinkClick r:id="rId3"/>
              </a:rPr>
              <a:t>Spatial Temporal Informatics for Transportation Science (NSF 1901099)</a:t>
            </a:r>
            <a:endParaRPr/>
          </a:p>
        </p:txBody>
      </p:sp>
      <p:sp>
        <p:nvSpPr>
          <p:cNvPr id="273" name="Google Shape;273;p48"/>
          <p:cNvSpPr txBox="1"/>
          <p:nvPr>
            <p:ph idx="12" type="sldNum"/>
          </p:nvPr>
        </p:nvSpPr>
        <p:spPr>
          <a:xfrm>
            <a:off x="185578" y="6356351"/>
            <a:ext cx="338405"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050">
                <a:solidFill>
                  <a:schemeClr val="lt1"/>
                </a:solidFill>
                <a:latin typeface="Arial"/>
                <a:ea typeface="Arial"/>
                <a:cs typeface="Arial"/>
                <a:sym typeface="Arial"/>
              </a:rPr>
              <a:t>‹#›</a:t>
            </a:fld>
            <a:endParaRPr sz="1050">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9"/>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Responsive Revision</a:t>
            </a:r>
            <a:endParaRPr/>
          </a:p>
        </p:txBody>
      </p:sp>
      <p:graphicFrame>
        <p:nvGraphicFramePr>
          <p:cNvPr id="279" name="Google Shape;279;p49"/>
          <p:cNvGraphicFramePr/>
          <p:nvPr/>
        </p:nvGraphicFramePr>
        <p:xfrm>
          <a:off x="185578" y="1235075"/>
          <a:ext cx="3000000" cy="3000000"/>
        </p:xfrm>
        <a:graphic>
          <a:graphicData uri="http://schemas.openxmlformats.org/drawingml/2006/table">
            <a:tbl>
              <a:tblPr firstCol="1" firstRow="1">
                <a:noFill/>
                <a:tableStyleId>{F4A49982-6921-4529-8B0E-DA978BB051D8}</a:tableStyleId>
              </a:tblPr>
              <a:tblGrid>
                <a:gridCol w="285650"/>
                <a:gridCol w="3021275"/>
              </a:tblGrid>
              <a:tr h="466725">
                <a:tc>
                  <a:txBody>
                    <a:bodyPr/>
                    <a:lstStyle/>
                    <a:p>
                      <a:pPr indent="0" lvl="0" marL="0" marR="0" rtl="0" algn="l">
                        <a:spcBef>
                          <a:spcPts val="0"/>
                        </a:spcBef>
                        <a:spcAft>
                          <a:spcPts val="0"/>
                        </a:spcAft>
                        <a:buNone/>
                      </a:pPr>
                      <a:r>
                        <a:t/>
                      </a:r>
                      <a:endParaRPr b="0" i="0" sz="1600" u="none" strike="noStrike">
                        <a:solidFill>
                          <a:srgbClr val="000000"/>
                        </a:solidFill>
                        <a:latin typeface="Times New Roman"/>
                        <a:ea typeface="Times New Roman"/>
                        <a:cs typeface="Times New Roman"/>
                        <a:sym typeface="Times New Roman"/>
                      </a:endParaRPr>
                    </a:p>
                  </a:txBody>
                  <a:tcPr marT="6975" marB="0" marR="6975" marL="6975" anchor="b"/>
                </a:tc>
                <a:tc>
                  <a:txBody>
                    <a:bodyPr/>
                    <a:lstStyle/>
                    <a:p>
                      <a:pPr indent="0" lvl="0" marL="0" marR="0" rtl="0" algn="l">
                        <a:spcBef>
                          <a:spcPts val="0"/>
                        </a:spcBef>
                        <a:spcAft>
                          <a:spcPts val="0"/>
                        </a:spcAft>
                        <a:buNone/>
                      </a:pPr>
                      <a:r>
                        <a:rPr lang="en-US" sz="1600" u="none" strike="noStrike"/>
                        <a:t>Comment</a:t>
                      </a:r>
                      <a:endParaRPr b="0" i="0" sz="1600" u="none" strike="noStrike">
                        <a:solidFill>
                          <a:srgbClr val="000000"/>
                        </a:solidFill>
                        <a:latin typeface="Times New Roman"/>
                        <a:ea typeface="Times New Roman"/>
                        <a:cs typeface="Times New Roman"/>
                        <a:sym typeface="Times New Roman"/>
                      </a:endParaRPr>
                    </a:p>
                  </a:txBody>
                  <a:tcPr marT="6975" marB="0" marR="6975" marL="6975" anchor="b"/>
                </a:tc>
              </a:tr>
              <a:tr h="1401800">
                <a:tc>
                  <a:txBody>
                    <a:bodyPr/>
                    <a:lstStyle/>
                    <a:p>
                      <a:pPr indent="0" lvl="0" marL="0" marR="0" rtl="0" algn="l">
                        <a:spcBef>
                          <a:spcPts val="0"/>
                        </a:spcBef>
                        <a:spcAft>
                          <a:spcPts val="0"/>
                        </a:spcAft>
                        <a:buNone/>
                      </a:pPr>
                      <a:r>
                        <a:rPr lang="en-US" sz="1600" u="none" strike="noStrike"/>
                        <a:t>1</a:t>
                      </a:r>
                      <a:endParaRPr b="0" i="0" sz="1600" u="none" strike="noStrike">
                        <a:solidFill>
                          <a:srgbClr val="000000"/>
                        </a:solidFill>
                        <a:latin typeface="Times New Roman"/>
                        <a:ea typeface="Times New Roman"/>
                        <a:cs typeface="Times New Roman"/>
                        <a:sym typeface="Times New Roman"/>
                      </a:endParaRPr>
                    </a:p>
                  </a:txBody>
                  <a:tcPr marT="6975" marB="0" marR="6975" marL="6975" anchor="b"/>
                </a:tc>
                <a:tc>
                  <a:txBody>
                    <a:bodyPr/>
                    <a:lstStyle/>
                    <a:p>
                      <a:pPr indent="0" lvl="0" marL="0" marR="0" rtl="0" algn="l">
                        <a:spcBef>
                          <a:spcPts val="0"/>
                        </a:spcBef>
                        <a:spcAft>
                          <a:spcPts val="0"/>
                        </a:spcAft>
                        <a:buNone/>
                      </a:pPr>
                      <a:r>
                        <a:rPr lang="en-US" sz="1600" u="none" strike="noStrike"/>
                        <a:t>It is not clear how to evaluate the usefulness of the identified patterns in terms of advancing transportation science, and how the identified patterns can be incorporated into the emission prediction models.</a:t>
                      </a:r>
                      <a:endParaRPr b="0" i="0" sz="1600" u="none" strike="noStrike">
                        <a:solidFill>
                          <a:srgbClr val="000000"/>
                        </a:solidFill>
                        <a:latin typeface="Times New Roman"/>
                        <a:ea typeface="Times New Roman"/>
                        <a:cs typeface="Times New Roman"/>
                        <a:sym typeface="Times New Roman"/>
                      </a:endParaRPr>
                    </a:p>
                  </a:txBody>
                  <a:tcPr marT="6975" marB="0" marR="6975" marL="6975" anchor="b"/>
                </a:tc>
              </a:tr>
              <a:tr h="1777900">
                <a:tc>
                  <a:txBody>
                    <a:bodyPr/>
                    <a:lstStyle/>
                    <a:p>
                      <a:pPr indent="0" lvl="0" marL="0" marR="0" rtl="0" algn="l">
                        <a:spcBef>
                          <a:spcPts val="0"/>
                        </a:spcBef>
                        <a:spcAft>
                          <a:spcPts val="0"/>
                        </a:spcAft>
                        <a:buNone/>
                      </a:pPr>
                      <a:r>
                        <a:rPr lang="en-US" sz="1600" u="none" strike="noStrike"/>
                        <a:t>2</a:t>
                      </a:r>
                      <a:endParaRPr b="0" i="0" sz="1600" u="none" strike="noStrike">
                        <a:solidFill>
                          <a:srgbClr val="000000"/>
                        </a:solidFill>
                        <a:latin typeface="Times New Roman"/>
                        <a:ea typeface="Times New Roman"/>
                        <a:cs typeface="Times New Roman"/>
                        <a:sym typeface="Times New Roman"/>
                      </a:endParaRPr>
                    </a:p>
                  </a:txBody>
                  <a:tcPr marT="6975" marB="0" marR="6975" marL="6975" anchor="b"/>
                </a:tc>
                <a:tc>
                  <a:txBody>
                    <a:bodyPr/>
                    <a:lstStyle/>
                    <a:p>
                      <a:pPr indent="0" lvl="0" marL="0" marR="0" rtl="0" algn="l">
                        <a:spcBef>
                          <a:spcPts val="0"/>
                        </a:spcBef>
                        <a:spcAft>
                          <a:spcPts val="0"/>
                        </a:spcAft>
                        <a:buNone/>
                      </a:pPr>
                      <a:r>
                        <a:rPr lang="en-US" sz="1600" u="none" strike="noStrike"/>
                        <a:t>There is not much discussion on the scalability of the proposed techniques. </a:t>
                      </a:r>
                      <a:endParaRPr b="0" i="0" sz="1600" u="none" strike="noStrike">
                        <a:solidFill>
                          <a:srgbClr val="000000"/>
                        </a:solidFill>
                        <a:latin typeface="Times New Roman"/>
                        <a:ea typeface="Times New Roman"/>
                        <a:cs typeface="Times New Roman"/>
                        <a:sym typeface="Times New Roman"/>
                      </a:endParaRPr>
                    </a:p>
                  </a:txBody>
                  <a:tcPr marT="6975" marB="0" marR="6975" marL="6975" anchor="b"/>
                </a:tc>
              </a:tr>
            </a:tbl>
          </a:graphicData>
        </a:graphic>
      </p:graphicFrame>
      <p:sp>
        <p:nvSpPr>
          <p:cNvPr id="280" name="Google Shape;280;p49"/>
          <p:cNvSpPr txBox="1"/>
          <p:nvPr>
            <p:ph idx="12" type="sldNum"/>
          </p:nvPr>
        </p:nvSpPr>
        <p:spPr>
          <a:xfrm>
            <a:off x="185578" y="6356351"/>
            <a:ext cx="338405"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050">
                <a:solidFill>
                  <a:schemeClr val="lt1"/>
                </a:solidFill>
                <a:latin typeface="Arial"/>
                <a:ea typeface="Arial"/>
                <a:cs typeface="Arial"/>
                <a:sym typeface="Arial"/>
              </a:rPr>
              <a:t>‹#›</a:t>
            </a:fld>
            <a:endParaRPr sz="1050">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50"/>
          <p:cNvSpPr txBox="1"/>
          <p:nvPr>
            <p:ph type="title"/>
          </p:nvPr>
        </p:nvSpPr>
        <p:spPr>
          <a:xfrm>
            <a:off x="685800" y="-189750"/>
            <a:ext cx="7772400" cy="78015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Responsive Revision</a:t>
            </a:r>
            <a:endParaRPr/>
          </a:p>
        </p:txBody>
      </p:sp>
      <p:graphicFrame>
        <p:nvGraphicFramePr>
          <p:cNvPr id="286" name="Google Shape;286;p50"/>
          <p:cNvGraphicFramePr/>
          <p:nvPr/>
        </p:nvGraphicFramePr>
        <p:xfrm>
          <a:off x="88900" y="492176"/>
          <a:ext cx="3000000" cy="3000000"/>
        </p:xfrm>
        <a:graphic>
          <a:graphicData uri="http://schemas.openxmlformats.org/drawingml/2006/table">
            <a:tbl>
              <a:tblPr firstCol="1" firstRow="1">
                <a:noFill/>
                <a:tableStyleId>{F4A49982-6921-4529-8B0E-DA978BB051D8}</a:tableStyleId>
              </a:tblPr>
              <a:tblGrid>
                <a:gridCol w="408725"/>
                <a:gridCol w="2334475"/>
                <a:gridCol w="6311900"/>
              </a:tblGrid>
              <a:tr h="466725">
                <a:tc>
                  <a:txBody>
                    <a:bodyPr/>
                    <a:lstStyle/>
                    <a:p>
                      <a:pPr indent="0" lvl="0" marL="0" marR="0" rtl="0" algn="l">
                        <a:spcBef>
                          <a:spcPts val="0"/>
                        </a:spcBef>
                        <a:spcAft>
                          <a:spcPts val="0"/>
                        </a:spcAft>
                        <a:buNone/>
                      </a:pPr>
                      <a:r>
                        <a:t/>
                      </a:r>
                      <a:endParaRPr b="0" i="0" sz="1600" u="none" strike="noStrike">
                        <a:solidFill>
                          <a:srgbClr val="000000"/>
                        </a:solidFill>
                        <a:latin typeface="Times New Roman"/>
                        <a:ea typeface="Times New Roman"/>
                        <a:cs typeface="Times New Roman"/>
                        <a:sym typeface="Times New Roman"/>
                      </a:endParaRPr>
                    </a:p>
                  </a:txBody>
                  <a:tcPr marT="6975" marB="0" marR="6975" marL="6975" anchor="b"/>
                </a:tc>
                <a:tc>
                  <a:txBody>
                    <a:bodyPr/>
                    <a:lstStyle/>
                    <a:p>
                      <a:pPr indent="0" lvl="0" marL="0" marR="0" rtl="0" algn="l">
                        <a:spcBef>
                          <a:spcPts val="0"/>
                        </a:spcBef>
                        <a:spcAft>
                          <a:spcPts val="0"/>
                        </a:spcAft>
                        <a:buNone/>
                      </a:pPr>
                      <a:r>
                        <a:rPr b="1" lang="en-US" sz="1600" u="none" strike="noStrike">
                          <a:solidFill>
                            <a:schemeClr val="lt1"/>
                          </a:solidFill>
                          <a:latin typeface="Arial"/>
                          <a:ea typeface="Arial"/>
                          <a:cs typeface="Arial"/>
                          <a:sym typeface="Arial"/>
                        </a:rPr>
                        <a:t>Comment</a:t>
                      </a:r>
                      <a:endParaRPr/>
                    </a:p>
                  </a:txBody>
                  <a:tcPr marT="6975" marB="0" marR="6975" marL="6975" anchor="b"/>
                </a:tc>
                <a:tc>
                  <a:txBody>
                    <a:bodyPr/>
                    <a:lstStyle/>
                    <a:p>
                      <a:pPr indent="0" lvl="0" marL="0" marR="0" rtl="0" algn="l">
                        <a:spcBef>
                          <a:spcPts val="0"/>
                        </a:spcBef>
                        <a:spcAft>
                          <a:spcPts val="0"/>
                        </a:spcAft>
                        <a:buNone/>
                      </a:pPr>
                      <a:r>
                        <a:rPr b="1" lang="en-US" sz="1600" u="none" strike="noStrike">
                          <a:solidFill>
                            <a:schemeClr val="lt1"/>
                          </a:solidFill>
                          <a:latin typeface="Arial"/>
                          <a:ea typeface="Arial"/>
                          <a:cs typeface="Arial"/>
                          <a:sym typeface="Arial"/>
                        </a:rPr>
                        <a:t>Interpretation</a:t>
                      </a:r>
                      <a:endParaRPr/>
                    </a:p>
                  </a:txBody>
                  <a:tcPr marT="6975" marB="0" marR="6975" marL="6975" anchor="b"/>
                </a:tc>
              </a:tr>
              <a:tr h="203200">
                <a:tc>
                  <a:txBody>
                    <a:bodyPr/>
                    <a:lstStyle/>
                    <a:p>
                      <a:pPr indent="0" lvl="0" marL="0" marR="0" rtl="0" algn="l">
                        <a:spcBef>
                          <a:spcPts val="0"/>
                        </a:spcBef>
                        <a:spcAft>
                          <a:spcPts val="0"/>
                        </a:spcAft>
                        <a:buNone/>
                      </a:pPr>
                      <a:r>
                        <a:rPr lang="en-US" sz="1600" u="none" strike="noStrike"/>
                        <a:t>1</a:t>
                      </a:r>
                      <a:endParaRPr b="0" i="0" sz="1600" u="none" strike="noStrike">
                        <a:solidFill>
                          <a:srgbClr val="000000"/>
                        </a:solidFill>
                        <a:latin typeface="Times New Roman"/>
                        <a:ea typeface="Times New Roman"/>
                        <a:cs typeface="Times New Roman"/>
                        <a:sym typeface="Times New Roman"/>
                      </a:endParaRPr>
                    </a:p>
                  </a:txBody>
                  <a:tcPr marT="6975" marB="0" marR="6975" marL="6975" anchor="b"/>
                </a:tc>
                <a:tc>
                  <a:txBody>
                    <a:bodyPr/>
                    <a:lstStyle/>
                    <a:p>
                      <a:pPr indent="0" lvl="0" marL="0" marR="0" rtl="0" algn="l">
                        <a:spcBef>
                          <a:spcPts val="0"/>
                        </a:spcBef>
                        <a:spcAft>
                          <a:spcPts val="0"/>
                        </a:spcAft>
                        <a:buNone/>
                      </a:pPr>
                      <a:r>
                        <a:rPr lang="en-US" sz="1600" u="none" strike="noStrike">
                          <a:latin typeface="Times New Roman"/>
                          <a:ea typeface="Times New Roman"/>
                          <a:cs typeface="Times New Roman"/>
                          <a:sym typeface="Times New Roman"/>
                        </a:rPr>
                        <a:t>It is not clear how to evaluate the usefulness of the identified patterns in terms of advancing transportation science, and how the identified patterns can be incorporated into the emission prediction models.</a:t>
                      </a:r>
                      <a:endParaRPr b="0" i="0" sz="1600" u="none" strike="noStrike">
                        <a:solidFill>
                          <a:srgbClr val="000000"/>
                        </a:solidFill>
                        <a:latin typeface="Times New Roman"/>
                        <a:ea typeface="Times New Roman"/>
                        <a:cs typeface="Times New Roman"/>
                        <a:sym typeface="Times New Roman"/>
                      </a:endParaRPr>
                    </a:p>
                  </a:txBody>
                  <a:tcPr marT="6975" marB="0" marR="6975" marL="6975" anchor="b"/>
                </a:tc>
                <a:tc>
                  <a:txBody>
                    <a:bodyPr/>
                    <a:lstStyle/>
                    <a:p>
                      <a:pPr indent="-342900" lvl="0" marL="342900" marR="0" rtl="0" algn="l">
                        <a:spcBef>
                          <a:spcPts val="0"/>
                        </a:spcBef>
                        <a:spcAft>
                          <a:spcPts val="0"/>
                        </a:spcAft>
                        <a:buClr>
                          <a:srgbClr val="000000"/>
                        </a:buClr>
                        <a:buSzPts val="1600"/>
                        <a:buFont typeface="Arial"/>
                        <a:buAutoNum type="arabicPeriod"/>
                      </a:pPr>
                      <a:r>
                        <a:rPr b="0" i="0" lang="en-US" sz="1600" u="none" strike="noStrike">
                          <a:solidFill>
                            <a:srgbClr val="000000"/>
                          </a:solidFill>
                          <a:latin typeface="Times New Roman"/>
                          <a:ea typeface="Times New Roman"/>
                          <a:cs typeface="Times New Roman"/>
                          <a:sym typeface="Times New Roman"/>
                        </a:rPr>
                        <a:t>Motivation: the application of the identified patterns.</a:t>
                      </a:r>
                      <a:endParaRPr/>
                    </a:p>
                    <a:p>
                      <a:pPr indent="-342900" lvl="0" marL="342900" marR="0" rtl="0" algn="l">
                        <a:spcBef>
                          <a:spcPts val="0"/>
                        </a:spcBef>
                        <a:spcAft>
                          <a:spcPts val="0"/>
                        </a:spcAft>
                        <a:buClr>
                          <a:srgbClr val="000000"/>
                        </a:buClr>
                        <a:buSzPts val="1600"/>
                        <a:buFont typeface="Arial"/>
                        <a:buAutoNum type="arabicPeriod"/>
                      </a:pPr>
                      <a:r>
                        <a:rPr b="0" i="0" lang="en-US" sz="1600" u="none" strike="noStrike">
                          <a:solidFill>
                            <a:srgbClr val="000000"/>
                          </a:solidFill>
                          <a:latin typeface="Times New Roman"/>
                          <a:ea typeface="Times New Roman"/>
                          <a:cs typeface="Times New Roman"/>
                          <a:sym typeface="Times New Roman"/>
                        </a:rPr>
                        <a:t>Evaluation plan: after detecting patterns, how to incorporate them into transportation science, and how to evaluate the improvement.</a:t>
                      </a:r>
                      <a:endParaRPr/>
                    </a:p>
                    <a:p>
                      <a:pPr indent="-342900" lvl="0" marL="342900" marR="0" rtl="0" algn="l">
                        <a:spcBef>
                          <a:spcPts val="0"/>
                        </a:spcBef>
                        <a:spcAft>
                          <a:spcPts val="0"/>
                        </a:spcAft>
                        <a:buClr>
                          <a:srgbClr val="000000"/>
                        </a:buClr>
                        <a:buSzPts val="1600"/>
                        <a:buFont typeface="Arial"/>
                        <a:buAutoNum type="arabicPeriod"/>
                      </a:pPr>
                      <a:r>
                        <a:rPr b="0" i="0" lang="en-US" sz="1600" u="none" strike="noStrike">
                          <a:solidFill>
                            <a:srgbClr val="000000"/>
                          </a:solidFill>
                          <a:latin typeface="Times New Roman"/>
                          <a:ea typeface="Times New Roman"/>
                          <a:cs typeface="Times New Roman"/>
                          <a:sym typeface="Times New Roman"/>
                        </a:rPr>
                        <a:t>section 2.2.1 show revision of EINOx formula to accommodate the patterns in Table 1 to improve the modeling for NOx data in figure 4. </a:t>
                      </a:r>
                      <a:endParaRPr/>
                    </a:p>
                    <a:p>
                      <a:pPr indent="-342900" lvl="0" marL="342900" marR="0" rtl="0" algn="l">
                        <a:spcBef>
                          <a:spcPts val="0"/>
                        </a:spcBef>
                        <a:spcAft>
                          <a:spcPts val="0"/>
                        </a:spcAft>
                        <a:buClr>
                          <a:srgbClr val="000000"/>
                        </a:buClr>
                        <a:buSzPts val="1600"/>
                        <a:buFont typeface="Arial"/>
                        <a:buAutoNum type="arabicPeriod"/>
                      </a:pPr>
                      <a:r>
                        <a:rPr b="0" i="0" lang="en-US" sz="1600" u="none" strike="noStrike">
                          <a:solidFill>
                            <a:srgbClr val="000000"/>
                          </a:solidFill>
                          <a:latin typeface="Times New Roman"/>
                          <a:ea typeface="Times New Roman"/>
                          <a:cs typeface="Times New Roman"/>
                          <a:sym typeface="Times New Roman"/>
                        </a:rPr>
                        <a:t>Table 1 should include patterns which are not known to vehicle research community. (Reem, Northrop) ? Did SSTD or Geoinformatica paper already include such a discussion?</a:t>
                      </a:r>
                      <a:endParaRPr/>
                    </a:p>
                  </a:txBody>
                  <a:tcPr marT="6975" marB="0" marR="6975" marL="6975" anchor="b"/>
                </a:tc>
              </a:tr>
              <a:tr h="1777900">
                <a:tc>
                  <a:txBody>
                    <a:bodyPr/>
                    <a:lstStyle/>
                    <a:p>
                      <a:pPr indent="0" lvl="0" marL="0" marR="0" rtl="0" algn="l">
                        <a:spcBef>
                          <a:spcPts val="0"/>
                        </a:spcBef>
                        <a:spcAft>
                          <a:spcPts val="0"/>
                        </a:spcAft>
                        <a:buNone/>
                      </a:pPr>
                      <a:r>
                        <a:rPr lang="en-US" sz="1600" u="none" strike="noStrike"/>
                        <a:t>2</a:t>
                      </a:r>
                      <a:endParaRPr b="0" i="0" sz="1600" u="none" strike="noStrike">
                        <a:solidFill>
                          <a:srgbClr val="000000"/>
                        </a:solidFill>
                        <a:latin typeface="Times New Roman"/>
                        <a:ea typeface="Times New Roman"/>
                        <a:cs typeface="Times New Roman"/>
                        <a:sym typeface="Times New Roman"/>
                      </a:endParaRPr>
                    </a:p>
                  </a:txBody>
                  <a:tcPr marT="6975" marB="0" marR="6975" marL="6975" anchor="b"/>
                </a:tc>
                <a:tc>
                  <a:txBody>
                    <a:bodyPr/>
                    <a:lstStyle/>
                    <a:p>
                      <a:pPr indent="0" lvl="0" marL="0" marR="0" rtl="0" algn="l">
                        <a:spcBef>
                          <a:spcPts val="0"/>
                        </a:spcBef>
                        <a:spcAft>
                          <a:spcPts val="0"/>
                        </a:spcAft>
                        <a:buNone/>
                      </a:pPr>
                      <a:r>
                        <a:rPr lang="en-US" sz="1600" u="none" strike="noStrike">
                          <a:latin typeface="Times New Roman"/>
                          <a:ea typeface="Times New Roman"/>
                          <a:cs typeface="Times New Roman"/>
                          <a:sym typeface="Times New Roman"/>
                        </a:rPr>
                        <a:t>There is not much discussion on the scalability of the proposed techniques. </a:t>
                      </a:r>
                      <a:endParaRPr b="0" i="0" sz="1600" u="none" strike="noStrike">
                        <a:solidFill>
                          <a:srgbClr val="000000"/>
                        </a:solidFill>
                        <a:latin typeface="Times New Roman"/>
                        <a:ea typeface="Times New Roman"/>
                        <a:cs typeface="Times New Roman"/>
                        <a:sym typeface="Times New Roman"/>
                      </a:endParaRPr>
                    </a:p>
                  </a:txBody>
                  <a:tcPr marT="6975" marB="0" marR="6975" marL="6975" anchor="b"/>
                </a:tc>
                <a:tc>
                  <a:txBody>
                    <a:bodyPr/>
                    <a:lstStyle/>
                    <a:p>
                      <a:pPr indent="-342900" lvl="0" marL="342900" marR="0" rtl="0" algn="l">
                        <a:spcBef>
                          <a:spcPts val="0"/>
                        </a:spcBef>
                        <a:spcAft>
                          <a:spcPts val="0"/>
                        </a:spcAft>
                        <a:buClr>
                          <a:srgbClr val="000000"/>
                        </a:buClr>
                        <a:buSzPts val="1600"/>
                        <a:buFont typeface="Arial"/>
                        <a:buAutoNum type="arabicPeriod"/>
                      </a:pPr>
                      <a:r>
                        <a:rPr b="0" i="0" lang="en-US" sz="1600" u="none" strike="noStrike">
                          <a:solidFill>
                            <a:srgbClr val="000000"/>
                          </a:solidFill>
                          <a:latin typeface="Times New Roman"/>
                          <a:ea typeface="Times New Roman"/>
                          <a:cs typeface="Times New Roman"/>
                          <a:sym typeface="Times New Roman"/>
                        </a:rPr>
                        <a:t>section 3.2 (simple path enumeration needs preliminary results on scalability as well as newer algorithms beyond filter and refine. We explored divide and conquer in the previous version.</a:t>
                      </a:r>
                      <a:endParaRPr/>
                    </a:p>
                    <a:p>
                      <a:pPr indent="-342900" lvl="0" marL="342900" marR="0" rtl="0" algn="l">
                        <a:spcBef>
                          <a:spcPts val="0"/>
                        </a:spcBef>
                        <a:spcAft>
                          <a:spcPts val="0"/>
                        </a:spcAft>
                        <a:buClr>
                          <a:srgbClr val="000000"/>
                        </a:buClr>
                        <a:buSzPts val="1600"/>
                        <a:buFont typeface="Arial"/>
                        <a:buAutoNum type="arabicPeriod"/>
                      </a:pPr>
                      <a:r>
                        <a:rPr b="0" i="0" lang="en-US" sz="1600" u="none" strike="noStrike">
                          <a:solidFill>
                            <a:srgbClr val="000000"/>
                          </a:solidFill>
                          <a:latin typeface="Times New Roman"/>
                          <a:ea typeface="Times New Roman"/>
                          <a:cs typeface="Times New Roman"/>
                          <a:sym typeface="Times New Roman"/>
                        </a:rPr>
                        <a:t>show the problem is APX-Hard to justify use of heuristics.</a:t>
                      </a:r>
                      <a:endParaRPr/>
                    </a:p>
                    <a:p>
                      <a:pPr indent="-342900" lvl="0" marL="342900" marR="0" rtl="0" algn="l">
                        <a:spcBef>
                          <a:spcPts val="0"/>
                        </a:spcBef>
                        <a:spcAft>
                          <a:spcPts val="0"/>
                        </a:spcAft>
                        <a:buClr>
                          <a:srgbClr val="000000"/>
                        </a:buClr>
                        <a:buSzPts val="1600"/>
                        <a:buFont typeface="Arial"/>
                        <a:buAutoNum type="arabicPeriod"/>
                      </a:pPr>
                      <a:r>
                        <a:rPr b="0" i="0" lang="en-US" sz="1600" u="none" strike="noStrike">
                          <a:solidFill>
                            <a:srgbClr val="000000"/>
                          </a:solidFill>
                          <a:latin typeface="Times New Roman"/>
                          <a:ea typeface="Times New Roman"/>
                          <a:cs typeface="Times New Roman"/>
                          <a:sym typeface="Times New Roman"/>
                        </a:rPr>
                        <a:t>leverage Prof. Janardan's suggestion during xun's proposal exam on reducing redundant computation. </a:t>
                      </a:r>
                      <a:endParaRPr/>
                    </a:p>
                    <a:p>
                      <a:pPr indent="-342900" lvl="0" marL="342900" marR="0" rtl="0" algn="l">
                        <a:spcBef>
                          <a:spcPts val="0"/>
                        </a:spcBef>
                        <a:spcAft>
                          <a:spcPts val="0"/>
                        </a:spcAft>
                        <a:buClr>
                          <a:srgbClr val="000000"/>
                        </a:buClr>
                        <a:buSzPts val="1600"/>
                        <a:buFont typeface="Arial"/>
                        <a:buAutoNum type="arabicPeriod"/>
                      </a:pPr>
                      <a:r>
                        <a:rPr b="0" i="0" lang="en-US" sz="1600" u="none" strike="noStrike">
                          <a:solidFill>
                            <a:srgbClr val="000000"/>
                          </a:solidFill>
                          <a:latin typeface="Times New Roman"/>
                          <a:ea typeface="Times New Roman"/>
                          <a:cs typeface="Times New Roman"/>
                          <a:sym typeface="Times New Roman"/>
                        </a:rPr>
                        <a:t>leverage Prof. Karypis' suggestion during xun's proposal exam on enumerating simple path without redundancy. Check if that enumeration is computational scalable.</a:t>
                      </a:r>
                      <a:endParaRPr/>
                    </a:p>
                    <a:p>
                      <a:pPr indent="-342900" lvl="0" marL="342900" marR="0" rtl="0" algn="l">
                        <a:spcBef>
                          <a:spcPts val="0"/>
                        </a:spcBef>
                        <a:spcAft>
                          <a:spcPts val="0"/>
                        </a:spcAft>
                        <a:buClr>
                          <a:srgbClr val="000000"/>
                        </a:buClr>
                        <a:buSzPts val="1600"/>
                        <a:buFont typeface="Arial"/>
                        <a:buAutoNum type="arabicPeriod"/>
                      </a:pPr>
                      <a:r>
                        <a:rPr b="0" i="0" lang="en-US" sz="1600" u="none" strike="noStrike">
                          <a:solidFill>
                            <a:srgbClr val="000000"/>
                          </a:solidFill>
                          <a:latin typeface="Times New Roman"/>
                          <a:ea typeface="Times New Roman"/>
                          <a:cs typeface="Times New Roman"/>
                          <a:sym typeface="Times New Roman"/>
                        </a:rPr>
                        <a:t>use a new name for the algorithm in section 3.2  to distinguish the proposed method against dynamic programming.</a:t>
                      </a:r>
                      <a:endParaRPr/>
                    </a:p>
                  </a:txBody>
                  <a:tcPr marT="6975" marB="0" marR="6975" marL="6975" anchor="b"/>
                </a:tc>
              </a:tr>
            </a:tbl>
          </a:graphicData>
        </a:graphic>
      </p:graphicFrame>
      <p:sp>
        <p:nvSpPr>
          <p:cNvPr id="287" name="Google Shape;287;p50"/>
          <p:cNvSpPr txBox="1"/>
          <p:nvPr>
            <p:ph idx="12" type="sldNum"/>
          </p:nvPr>
        </p:nvSpPr>
        <p:spPr>
          <a:xfrm>
            <a:off x="185578" y="6356351"/>
            <a:ext cx="338405"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050">
                <a:solidFill>
                  <a:schemeClr val="lt1"/>
                </a:solidFill>
                <a:latin typeface="Arial"/>
                <a:ea typeface="Arial"/>
                <a:cs typeface="Arial"/>
                <a:sym typeface="Arial"/>
              </a:rPr>
              <a:t>‹#›</a:t>
            </a:fld>
            <a:endParaRPr sz="1050">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51"/>
          <p:cNvSpPr txBox="1"/>
          <p:nvPr>
            <p:ph type="title"/>
          </p:nvPr>
        </p:nvSpPr>
        <p:spPr>
          <a:xfrm>
            <a:off x="685800" y="-189750"/>
            <a:ext cx="7772400" cy="78015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Responsive Revision</a:t>
            </a:r>
            <a:endParaRPr/>
          </a:p>
        </p:txBody>
      </p:sp>
      <p:graphicFrame>
        <p:nvGraphicFramePr>
          <p:cNvPr id="293" name="Google Shape;293;p51"/>
          <p:cNvGraphicFramePr/>
          <p:nvPr/>
        </p:nvGraphicFramePr>
        <p:xfrm>
          <a:off x="88900" y="492176"/>
          <a:ext cx="3000000" cy="3000000"/>
        </p:xfrm>
        <a:graphic>
          <a:graphicData uri="http://schemas.openxmlformats.org/drawingml/2006/table">
            <a:tbl>
              <a:tblPr firstCol="1" firstRow="1">
                <a:noFill/>
                <a:tableStyleId>{F4A49982-6921-4529-8B0E-DA978BB051D8}</a:tableStyleId>
              </a:tblPr>
              <a:tblGrid>
                <a:gridCol w="240850"/>
                <a:gridCol w="1375600"/>
                <a:gridCol w="3719325"/>
                <a:gridCol w="3719325"/>
              </a:tblGrid>
              <a:tr h="466725">
                <a:tc>
                  <a:txBody>
                    <a:bodyPr/>
                    <a:lstStyle/>
                    <a:p>
                      <a:pPr indent="0" lvl="0" marL="0" marR="0" rtl="0" algn="l">
                        <a:spcBef>
                          <a:spcPts val="0"/>
                        </a:spcBef>
                        <a:spcAft>
                          <a:spcPts val="0"/>
                        </a:spcAft>
                        <a:buNone/>
                      </a:pPr>
                      <a:r>
                        <a:t/>
                      </a:r>
                      <a:endParaRPr b="0" i="0" sz="1600" u="none" strike="noStrike">
                        <a:solidFill>
                          <a:srgbClr val="000000"/>
                        </a:solidFill>
                        <a:latin typeface="Times New Roman"/>
                        <a:ea typeface="Times New Roman"/>
                        <a:cs typeface="Times New Roman"/>
                        <a:sym typeface="Times New Roman"/>
                      </a:endParaRPr>
                    </a:p>
                  </a:txBody>
                  <a:tcPr marT="6975" marB="0" marR="6975" marL="6975" anchor="b"/>
                </a:tc>
                <a:tc>
                  <a:txBody>
                    <a:bodyPr/>
                    <a:lstStyle/>
                    <a:p>
                      <a:pPr indent="0" lvl="0" marL="0" marR="0" rtl="0" algn="l">
                        <a:spcBef>
                          <a:spcPts val="0"/>
                        </a:spcBef>
                        <a:spcAft>
                          <a:spcPts val="0"/>
                        </a:spcAft>
                        <a:buNone/>
                      </a:pPr>
                      <a:r>
                        <a:rPr b="1" lang="en-US" sz="1600" u="none" strike="noStrike">
                          <a:solidFill>
                            <a:schemeClr val="lt1"/>
                          </a:solidFill>
                          <a:latin typeface="Arial"/>
                          <a:ea typeface="Arial"/>
                          <a:cs typeface="Arial"/>
                          <a:sym typeface="Arial"/>
                        </a:rPr>
                        <a:t>Comment</a:t>
                      </a:r>
                      <a:endParaRPr/>
                    </a:p>
                  </a:txBody>
                  <a:tcPr marT="6975" marB="0" marR="6975" marL="6975" anchor="b"/>
                </a:tc>
                <a:tc>
                  <a:txBody>
                    <a:bodyPr/>
                    <a:lstStyle/>
                    <a:p>
                      <a:pPr indent="0" lvl="0" marL="0" marR="0" rtl="0" algn="l">
                        <a:spcBef>
                          <a:spcPts val="0"/>
                        </a:spcBef>
                        <a:spcAft>
                          <a:spcPts val="0"/>
                        </a:spcAft>
                        <a:buNone/>
                      </a:pPr>
                      <a:r>
                        <a:rPr b="1" lang="en-US" sz="1600" u="none" strike="noStrike">
                          <a:solidFill>
                            <a:schemeClr val="lt1"/>
                          </a:solidFill>
                          <a:latin typeface="Arial"/>
                          <a:ea typeface="Arial"/>
                          <a:cs typeface="Arial"/>
                          <a:sym typeface="Arial"/>
                        </a:rPr>
                        <a:t>Interpretation</a:t>
                      </a:r>
                      <a:endParaRPr/>
                    </a:p>
                  </a:txBody>
                  <a:tcPr marT="6975" marB="0" marR="6975" marL="6975" anchor="b"/>
                </a:tc>
                <a:tc>
                  <a:txBody>
                    <a:bodyPr/>
                    <a:lstStyle/>
                    <a:p>
                      <a:pPr indent="0" lvl="0" marL="0" marR="0" rtl="0" algn="l">
                        <a:spcBef>
                          <a:spcPts val="0"/>
                        </a:spcBef>
                        <a:spcAft>
                          <a:spcPts val="0"/>
                        </a:spcAft>
                        <a:buNone/>
                      </a:pPr>
                      <a:r>
                        <a:rPr b="1" lang="en-US" sz="1600" u="none" strike="noStrike">
                          <a:solidFill>
                            <a:schemeClr val="lt1"/>
                          </a:solidFill>
                          <a:latin typeface="Arial"/>
                          <a:ea typeface="Arial"/>
                          <a:cs typeface="Arial"/>
                          <a:sym typeface="Arial"/>
                        </a:rPr>
                        <a:t>Action</a:t>
                      </a:r>
                      <a:endParaRPr/>
                    </a:p>
                  </a:txBody>
                  <a:tcPr marT="6975" marB="0" marR="6975" marL="6975" anchor="b"/>
                </a:tc>
              </a:tr>
              <a:tr h="203200">
                <a:tc>
                  <a:txBody>
                    <a:bodyPr/>
                    <a:lstStyle/>
                    <a:p>
                      <a:pPr indent="0" lvl="0" marL="0" marR="0" rtl="0" algn="l">
                        <a:spcBef>
                          <a:spcPts val="0"/>
                        </a:spcBef>
                        <a:spcAft>
                          <a:spcPts val="0"/>
                        </a:spcAft>
                        <a:buNone/>
                      </a:pPr>
                      <a:r>
                        <a:rPr lang="en-US" sz="1600" u="none" strike="noStrike"/>
                        <a:t>1</a:t>
                      </a:r>
                      <a:endParaRPr b="0" i="0" sz="1600" u="none" strike="noStrike">
                        <a:solidFill>
                          <a:srgbClr val="000000"/>
                        </a:solidFill>
                        <a:latin typeface="Times New Roman"/>
                        <a:ea typeface="Times New Roman"/>
                        <a:cs typeface="Times New Roman"/>
                        <a:sym typeface="Times New Roman"/>
                      </a:endParaRPr>
                    </a:p>
                  </a:txBody>
                  <a:tcPr marT="6975" marB="0" marR="6975" marL="6975" anchor="b"/>
                </a:tc>
                <a:tc>
                  <a:txBody>
                    <a:bodyPr/>
                    <a:lstStyle/>
                    <a:p>
                      <a:pPr indent="0" lvl="0" marL="0" marR="0" rtl="0" algn="l">
                        <a:spcBef>
                          <a:spcPts val="0"/>
                        </a:spcBef>
                        <a:spcAft>
                          <a:spcPts val="0"/>
                        </a:spcAft>
                        <a:buNone/>
                      </a:pPr>
                      <a:r>
                        <a:rPr lang="en-US" sz="1600" u="none" strike="noStrike">
                          <a:latin typeface="Times New Roman"/>
                          <a:ea typeface="Times New Roman"/>
                          <a:cs typeface="Times New Roman"/>
                          <a:sym typeface="Times New Roman"/>
                        </a:rPr>
                        <a:t>It is not clear how to evaluate the usefulness of the identified patterns in terms of advancing transportation science, and how the identified patterns can be incorporated into the emission prediction models.</a:t>
                      </a:r>
                      <a:endParaRPr b="0" i="0" sz="1600" u="none" strike="noStrike">
                        <a:solidFill>
                          <a:srgbClr val="000000"/>
                        </a:solidFill>
                        <a:latin typeface="Times New Roman"/>
                        <a:ea typeface="Times New Roman"/>
                        <a:cs typeface="Times New Roman"/>
                        <a:sym typeface="Times New Roman"/>
                      </a:endParaRPr>
                    </a:p>
                  </a:txBody>
                  <a:tcPr marT="6975" marB="0" marR="6975" marL="6975" anchor="b"/>
                </a:tc>
                <a:tc>
                  <a:txBody>
                    <a:bodyPr/>
                    <a:lstStyle/>
                    <a:p>
                      <a:pPr indent="-342900" lvl="0" marL="342900" marR="0" rtl="0" algn="l">
                        <a:spcBef>
                          <a:spcPts val="0"/>
                        </a:spcBef>
                        <a:spcAft>
                          <a:spcPts val="0"/>
                        </a:spcAft>
                        <a:buClr>
                          <a:srgbClr val="000000"/>
                        </a:buClr>
                        <a:buSzPts val="1600"/>
                        <a:buFont typeface="Arial"/>
                        <a:buAutoNum type="arabicPeriod"/>
                      </a:pPr>
                      <a:r>
                        <a:rPr b="0" i="0" lang="en-US" sz="1600" u="none" strike="noStrike">
                          <a:solidFill>
                            <a:srgbClr val="000000"/>
                          </a:solidFill>
                          <a:latin typeface="Times New Roman"/>
                          <a:ea typeface="Times New Roman"/>
                          <a:cs typeface="Times New Roman"/>
                          <a:sym typeface="Times New Roman"/>
                        </a:rPr>
                        <a:t>Motivation: the application of the identified patterns.</a:t>
                      </a:r>
                      <a:endParaRPr/>
                    </a:p>
                    <a:p>
                      <a:pPr indent="-342900" lvl="0" marL="342900" marR="0" rtl="0" algn="l">
                        <a:spcBef>
                          <a:spcPts val="0"/>
                        </a:spcBef>
                        <a:spcAft>
                          <a:spcPts val="0"/>
                        </a:spcAft>
                        <a:buClr>
                          <a:srgbClr val="000000"/>
                        </a:buClr>
                        <a:buSzPts val="1600"/>
                        <a:buFont typeface="Arial"/>
                        <a:buAutoNum type="arabicPeriod"/>
                      </a:pPr>
                      <a:r>
                        <a:rPr b="0" i="0" lang="en-US" sz="1600" u="none" strike="noStrike">
                          <a:solidFill>
                            <a:srgbClr val="000000"/>
                          </a:solidFill>
                          <a:latin typeface="Times New Roman"/>
                          <a:ea typeface="Times New Roman"/>
                          <a:cs typeface="Times New Roman"/>
                          <a:sym typeface="Times New Roman"/>
                        </a:rPr>
                        <a:t>Evaluation plan: after detecting patterns, how to incorporate them into transportation science, and how to evaluate the improvement.</a:t>
                      </a:r>
                      <a:endParaRPr/>
                    </a:p>
                    <a:p>
                      <a:pPr indent="-342900" lvl="0" marL="342900" marR="0" rtl="0" algn="l">
                        <a:spcBef>
                          <a:spcPts val="0"/>
                        </a:spcBef>
                        <a:spcAft>
                          <a:spcPts val="0"/>
                        </a:spcAft>
                        <a:buClr>
                          <a:srgbClr val="000000"/>
                        </a:buClr>
                        <a:buSzPts val="1600"/>
                        <a:buFont typeface="Arial"/>
                        <a:buAutoNum type="arabicPeriod"/>
                      </a:pPr>
                      <a:r>
                        <a:rPr b="0" i="0" lang="en-US" sz="1600" u="none" strike="noStrike">
                          <a:solidFill>
                            <a:srgbClr val="000000"/>
                          </a:solidFill>
                          <a:latin typeface="Times New Roman"/>
                          <a:ea typeface="Times New Roman"/>
                          <a:cs typeface="Times New Roman"/>
                          <a:sym typeface="Times New Roman"/>
                        </a:rPr>
                        <a:t>section 2.2.1 show revision of EINOx formula to accommodate the patterns in Table 1 to improve the modeling for NOx data in figure 4. </a:t>
                      </a:r>
                      <a:endParaRPr/>
                    </a:p>
                    <a:p>
                      <a:pPr indent="-342900" lvl="0" marL="342900" marR="0" rtl="0" algn="l">
                        <a:spcBef>
                          <a:spcPts val="0"/>
                        </a:spcBef>
                        <a:spcAft>
                          <a:spcPts val="0"/>
                        </a:spcAft>
                        <a:buClr>
                          <a:srgbClr val="000000"/>
                        </a:buClr>
                        <a:buSzPts val="1600"/>
                        <a:buFont typeface="Arial"/>
                        <a:buAutoNum type="arabicPeriod"/>
                      </a:pPr>
                      <a:r>
                        <a:rPr b="0" i="0" lang="en-US" sz="1600" u="none" strike="noStrike">
                          <a:solidFill>
                            <a:srgbClr val="000000"/>
                          </a:solidFill>
                          <a:latin typeface="Times New Roman"/>
                          <a:ea typeface="Times New Roman"/>
                          <a:cs typeface="Times New Roman"/>
                          <a:sym typeface="Times New Roman"/>
                        </a:rPr>
                        <a:t>Table 1 should include patterns which are not known to vehicle research community. (Reem, Northrop) ? Did SSTD or Geoinformatica paper already include such a discussion?</a:t>
                      </a:r>
                      <a:endParaRPr/>
                    </a:p>
                  </a:txBody>
                  <a:tcPr marT="6975" marB="0" marR="6975" marL="6975" anchor="b"/>
                </a:tc>
                <a:tc>
                  <a:txBody>
                    <a:bodyPr/>
                    <a:lstStyle/>
                    <a:p>
                      <a:pPr indent="-342900" lvl="0" marL="342900" marR="0" rtl="0" algn="l">
                        <a:spcBef>
                          <a:spcPts val="0"/>
                        </a:spcBef>
                        <a:spcAft>
                          <a:spcPts val="0"/>
                        </a:spcAft>
                        <a:buClr>
                          <a:schemeClr val="dk1"/>
                        </a:buClr>
                        <a:buSzPts val="1600"/>
                        <a:buFont typeface="Arial"/>
                        <a:buAutoNum type="arabicPeriod"/>
                      </a:pPr>
                      <a:r>
                        <a:rPr lang="en-US" sz="1600">
                          <a:latin typeface="Times New Roman"/>
                          <a:ea typeface="Times New Roman"/>
                          <a:cs typeface="Times New Roman"/>
                          <a:sym typeface="Times New Roman"/>
                        </a:rPr>
                        <a:t>Figure 3 and paragraphs 2-3 in Sec. 2.2.1 details the steps (top half of Figure 3) to incorporate the patterns into emission (e.g., NOx) models and provides preliminary result (lower half of Figure 3) showing that mean-relative error reduced from 49.8% to 32.8% using the patterns</a:t>
                      </a:r>
                      <a:endParaRPr/>
                    </a:p>
                    <a:p>
                      <a:pPr indent="-342900" lvl="0" marL="342900" marR="0" rtl="0" algn="l">
                        <a:spcBef>
                          <a:spcPts val="0"/>
                        </a:spcBef>
                        <a:spcAft>
                          <a:spcPts val="0"/>
                        </a:spcAft>
                        <a:buClr>
                          <a:schemeClr val="dk1"/>
                        </a:buClr>
                        <a:buSzPts val="1600"/>
                        <a:buFont typeface="Arial"/>
                        <a:buAutoNum type="arabicPeriod"/>
                      </a:pPr>
                      <a:r>
                        <a:rPr lang="en-US" sz="1600">
                          <a:latin typeface="Times New Roman"/>
                          <a:ea typeface="Times New Roman"/>
                          <a:cs typeface="Times New Roman"/>
                          <a:sym typeface="Times New Roman"/>
                        </a:rPr>
                        <a:t>Evaluation plan (Sec. 5) provides and defines a measure (mean-relative error) to evaluate the usefulness of identified patterns.</a:t>
                      </a:r>
                      <a:endParaRPr b="0" i="0" sz="1600" u="none" strike="noStrike">
                        <a:solidFill>
                          <a:srgbClr val="000000"/>
                        </a:solidFill>
                        <a:latin typeface="Times New Roman"/>
                        <a:ea typeface="Times New Roman"/>
                        <a:cs typeface="Times New Roman"/>
                        <a:sym typeface="Times New Roman"/>
                      </a:endParaRPr>
                    </a:p>
                  </a:txBody>
                  <a:tcPr marT="6975" marB="0" marR="6975" marL="6975" anchor="b"/>
                </a:tc>
              </a:tr>
            </a:tbl>
          </a:graphicData>
        </a:graphic>
      </p:graphicFrame>
      <p:sp>
        <p:nvSpPr>
          <p:cNvPr id="294" name="Google Shape;294;p51"/>
          <p:cNvSpPr txBox="1"/>
          <p:nvPr>
            <p:ph idx="12" type="sldNum"/>
          </p:nvPr>
        </p:nvSpPr>
        <p:spPr>
          <a:xfrm>
            <a:off x="185578" y="6356351"/>
            <a:ext cx="338405"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050">
                <a:solidFill>
                  <a:schemeClr val="lt1"/>
                </a:solidFill>
                <a:latin typeface="Arial"/>
                <a:ea typeface="Arial"/>
                <a:cs typeface="Arial"/>
                <a:sym typeface="Arial"/>
              </a:rPr>
              <a:t>‹#›</a:t>
            </a:fld>
            <a:endParaRPr sz="1050">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52"/>
          <p:cNvSpPr txBox="1"/>
          <p:nvPr>
            <p:ph type="title"/>
          </p:nvPr>
        </p:nvSpPr>
        <p:spPr>
          <a:xfrm>
            <a:off x="685800" y="-189750"/>
            <a:ext cx="7772400" cy="78015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Responsive Revision</a:t>
            </a:r>
            <a:endParaRPr/>
          </a:p>
        </p:txBody>
      </p:sp>
      <p:graphicFrame>
        <p:nvGraphicFramePr>
          <p:cNvPr id="300" name="Google Shape;300;p52"/>
          <p:cNvGraphicFramePr/>
          <p:nvPr/>
        </p:nvGraphicFramePr>
        <p:xfrm>
          <a:off x="88900" y="492176"/>
          <a:ext cx="3000000" cy="3000000"/>
        </p:xfrm>
        <a:graphic>
          <a:graphicData uri="http://schemas.openxmlformats.org/drawingml/2006/table">
            <a:tbl>
              <a:tblPr firstCol="1" firstRow="1">
                <a:noFill/>
                <a:tableStyleId>{F4A49982-6921-4529-8B0E-DA978BB051D8}</a:tableStyleId>
              </a:tblPr>
              <a:tblGrid>
                <a:gridCol w="240850"/>
                <a:gridCol w="1375600"/>
                <a:gridCol w="3719325"/>
                <a:gridCol w="3719325"/>
              </a:tblGrid>
              <a:tr h="466725">
                <a:tc>
                  <a:txBody>
                    <a:bodyPr/>
                    <a:lstStyle/>
                    <a:p>
                      <a:pPr indent="0" lvl="0" marL="0" marR="0" rtl="0" algn="l">
                        <a:spcBef>
                          <a:spcPts val="0"/>
                        </a:spcBef>
                        <a:spcAft>
                          <a:spcPts val="0"/>
                        </a:spcAft>
                        <a:buNone/>
                      </a:pPr>
                      <a:r>
                        <a:t/>
                      </a:r>
                      <a:endParaRPr b="0" i="0" sz="1600" u="none" strike="noStrike">
                        <a:solidFill>
                          <a:srgbClr val="000000"/>
                        </a:solidFill>
                        <a:latin typeface="Times New Roman"/>
                        <a:ea typeface="Times New Roman"/>
                        <a:cs typeface="Times New Roman"/>
                        <a:sym typeface="Times New Roman"/>
                      </a:endParaRPr>
                    </a:p>
                  </a:txBody>
                  <a:tcPr marT="6975" marB="0" marR="6975" marL="6975" anchor="b"/>
                </a:tc>
                <a:tc>
                  <a:txBody>
                    <a:bodyPr/>
                    <a:lstStyle/>
                    <a:p>
                      <a:pPr indent="0" lvl="0" marL="0" marR="0" rtl="0" algn="l">
                        <a:spcBef>
                          <a:spcPts val="0"/>
                        </a:spcBef>
                        <a:spcAft>
                          <a:spcPts val="0"/>
                        </a:spcAft>
                        <a:buNone/>
                      </a:pPr>
                      <a:r>
                        <a:rPr b="1" lang="en-US" sz="1600" u="none" strike="noStrike">
                          <a:solidFill>
                            <a:schemeClr val="lt1"/>
                          </a:solidFill>
                          <a:latin typeface="Arial"/>
                          <a:ea typeface="Arial"/>
                          <a:cs typeface="Arial"/>
                          <a:sym typeface="Arial"/>
                        </a:rPr>
                        <a:t>Comment</a:t>
                      </a:r>
                      <a:endParaRPr/>
                    </a:p>
                  </a:txBody>
                  <a:tcPr marT="6975" marB="0" marR="6975" marL="6975" anchor="b"/>
                </a:tc>
                <a:tc>
                  <a:txBody>
                    <a:bodyPr/>
                    <a:lstStyle/>
                    <a:p>
                      <a:pPr indent="0" lvl="0" marL="0" marR="0" rtl="0" algn="l">
                        <a:spcBef>
                          <a:spcPts val="0"/>
                        </a:spcBef>
                        <a:spcAft>
                          <a:spcPts val="0"/>
                        </a:spcAft>
                        <a:buNone/>
                      </a:pPr>
                      <a:r>
                        <a:rPr b="1" lang="en-US" sz="1600" u="none" strike="noStrike">
                          <a:solidFill>
                            <a:schemeClr val="lt1"/>
                          </a:solidFill>
                          <a:latin typeface="Arial"/>
                          <a:ea typeface="Arial"/>
                          <a:cs typeface="Arial"/>
                          <a:sym typeface="Arial"/>
                        </a:rPr>
                        <a:t>Interpretation</a:t>
                      </a:r>
                      <a:endParaRPr/>
                    </a:p>
                  </a:txBody>
                  <a:tcPr marT="6975" marB="0" marR="6975" marL="6975" anchor="b"/>
                </a:tc>
                <a:tc>
                  <a:txBody>
                    <a:bodyPr/>
                    <a:lstStyle/>
                    <a:p>
                      <a:pPr indent="0" lvl="0" marL="0" marR="0" rtl="0" algn="l">
                        <a:spcBef>
                          <a:spcPts val="0"/>
                        </a:spcBef>
                        <a:spcAft>
                          <a:spcPts val="0"/>
                        </a:spcAft>
                        <a:buNone/>
                      </a:pPr>
                      <a:r>
                        <a:rPr b="1" lang="en-US" sz="1600" u="none" strike="noStrike">
                          <a:solidFill>
                            <a:schemeClr val="lt1"/>
                          </a:solidFill>
                          <a:latin typeface="Arial"/>
                          <a:ea typeface="Arial"/>
                          <a:cs typeface="Arial"/>
                          <a:sym typeface="Arial"/>
                        </a:rPr>
                        <a:t>Action</a:t>
                      </a:r>
                      <a:endParaRPr/>
                    </a:p>
                  </a:txBody>
                  <a:tcPr marT="6975" marB="0" marR="6975" marL="6975" anchor="b"/>
                </a:tc>
              </a:tr>
              <a:tr h="1777900">
                <a:tc>
                  <a:txBody>
                    <a:bodyPr/>
                    <a:lstStyle/>
                    <a:p>
                      <a:pPr indent="0" lvl="0" marL="0" marR="0" rtl="0" algn="l">
                        <a:spcBef>
                          <a:spcPts val="0"/>
                        </a:spcBef>
                        <a:spcAft>
                          <a:spcPts val="0"/>
                        </a:spcAft>
                        <a:buNone/>
                      </a:pPr>
                      <a:r>
                        <a:rPr lang="en-US" sz="1600" u="none" strike="noStrike"/>
                        <a:t>2</a:t>
                      </a:r>
                      <a:endParaRPr b="0" i="0" sz="1600" u="none" strike="noStrike">
                        <a:solidFill>
                          <a:srgbClr val="000000"/>
                        </a:solidFill>
                        <a:latin typeface="Times New Roman"/>
                        <a:ea typeface="Times New Roman"/>
                        <a:cs typeface="Times New Roman"/>
                        <a:sym typeface="Times New Roman"/>
                      </a:endParaRPr>
                    </a:p>
                  </a:txBody>
                  <a:tcPr marT="6975" marB="0" marR="6975" marL="6975" anchor="b"/>
                </a:tc>
                <a:tc>
                  <a:txBody>
                    <a:bodyPr/>
                    <a:lstStyle/>
                    <a:p>
                      <a:pPr indent="0" lvl="0" marL="0" marR="0" rtl="0" algn="l">
                        <a:spcBef>
                          <a:spcPts val="0"/>
                        </a:spcBef>
                        <a:spcAft>
                          <a:spcPts val="0"/>
                        </a:spcAft>
                        <a:buNone/>
                      </a:pPr>
                      <a:r>
                        <a:rPr lang="en-US" sz="1600" u="none" strike="noStrike">
                          <a:latin typeface="Times New Roman"/>
                          <a:ea typeface="Times New Roman"/>
                          <a:cs typeface="Times New Roman"/>
                          <a:sym typeface="Times New Roman"/>
                        </a:rPr>
                        <a:t>There is not much discussion on the scalability of the proposed techniques. </a:t>
                      </a:r>
                      <a:endParaRPr b="0" i="0" sz="1600" u="none" strike="noStrike">
                        <a:solidFill>
                          <a:srgbClr val="000000"/>
                        </a:solidFill>
                        <a:latin typeface="Times New Roman"/>
                        <a:ea typeface="Times New Roman"/>
                        <a:cs typeface="Times New Roman"/>
                        <a:sym typeface="Times New Roman"/>
                      </a:endParaRPr>
                    </a:p>
                  </a:txBody>
                  <a:tcPr marT="6975" marB="0" marR="6975" marL="6975" anchor="b"/>
                </a:tc>
                <a:tc>
                  <a:txBody>
                    <a:bodyPr/>
                    <a:lstStyle/>
                    <a:p>
                      <a:pPr indent="-342900" lvl="0" marL="342900" marR="0" rtl="0" algn="l">
                        <a:spcBef>
                          <a:spcPts val="0"/>
                        </a:spcBef>
                        <a:spcAft>
                          <a:spcPts val="0"/>
                        </a:spcAft>
                        <a:buClr>
                          <a:srgbClr val="000000"/>
                        </a:buClr>
                        <a:buSzPts val="1600"/>
                        <a:buFont typeface="Arial"/>
                        <a:buAutoNum type="arabicPeriod"/>
                      </a:pPr>
                      <a:r>
                        <a:rPr b="0" i="0" lang="en-US" sz="1600" u="none" strike="noStrike">
                          <a:solidFill>
                            <a:srgbClr val="000000"/>
                          </a:solidFill>
                          <a:latin typeface="Times New Roman"/>
                          <a:ea typeface="Times New Roman"/>
                          <a:cs typeface="Times New Roman"/>
                          <a:sym typeface="Times New Roman"/>
                        </a:rPr>
                        <a:t>section 3.2 (simple path enumeration needs preliminary results on scalability as well as newer algorithms beyond filter and refine. We explored divide and conquer in the previous version.</a:t>
                      </a:r>
                      <a:endParaRPr/>
                    </a:p>
                    <a:p>
                      <a:pPr indent="-342900" lvl="0" marL="342900" marR="0" rtl="0" algn="l">
                        <a:spcBef>
                          <a:spcPts val="0"/>
                        </a:spcBef>
                        <a:spcAft>
                          <a:spcPts val="0"/>
                        </a:spcAft>
                        <a:buClr>
                          <a:srgbClr val="000000"/>
                        </a:buClr>
                        <a:buSzPts val="1600"/>
                        <a:buFont typeface="Arial"/>
                        <a:buAutoNum type="arabicPeriod"/>
                      </a:pPr>
                      <a:r>
                        <a:rPr b="0" i="0" lang="en-US" sz="1600" u="none" strike="noStrike">
                          <a:solidFill>
                            <a:srgbClr val="000000"/>
                          </a:solidFill>
                          <a:latin typeface="Times New Roman"/>
                          <a:ea typeface="Times New Roman"/>
                          <a:cs typeface="Times New Roman"/>
                          <a:sym typeface="Times New Roman"/>
                        </a:rPr>
                        <a:t>show the problem is APX-Hard to justify use of heuristics.</a:t>
                      </a:r>
                      <a:endParaRPr/>
                    </a:p>
                    <a:p>
                      <a:pPr indent="-342900" lvl="0" marL="342900" marR="0" rtl="0" algn="l">
                        <a:spcBef>
                          <a:spcPts val="0"/>
                        </a:spcBef>
                        <a:spcAft>
                          <a:spcPts val="0"/>
                        </a:spcAft>
                        <a:buClr>
                          <a:srgbClr val="000000"/>
                        </a:buClr>
                        <a:buSzPts val="1600"/>
                        <a:buFont typeface="Arial"/>
                        <a:buAutoNum type="arabicPeriod"/>
                      </a:pPr>
                      <a:r>
                        <a:rPr b="0" i="0" lang="en-US" sz="1600" u="none" strike="noStrike">
                          <a:solidFill>
                            <a:srgbClr val="000000"/>
                          </a:solidFill>
                          <a:latin typeface="Times New Roman"/>
                          <a:ea typeface="Times New Roman"/>
                          <a:cs typeface="Times New Roman"/>
                          <a:sym typeface="Times New Roman"/>
                        </a:rPr>
                        <a:t>leverage Prof. Janardan's suggestion during xun's proposal exam on reducing redundant computation. </a:t>
                      </a:r>
                      <a:endParaRPr/>
                    </a:p>
                    <a:p>
                      <a:pPr indent="-342900" lvl="0" marL="342900" marR="0" rtl="0" algn="l">
                        <a:spcBef>
                          <a:spcPts val="0"/>
                        </a:spcBef>
                        <a:spcAft>
                          <a:spcPts val="0"/>
                        </a:spcAft>
                        <a:buClr>
                          <a:srgbClr val="000000"/>
                        </a:buClr>
                        <a:buSzPts val="1600"/>
                        <a:buFont typeface="Arial"/>
                        <a:buAutoNum type="arabicPeriod"/>
                      </a:pPr>
                      <a:r>
                        <a:rPr b="0" i="0" lang="en-US" sz="1600" u="none" strike="noStrike">
                          <a:solidFill>
                            <a:srgbClr val="000000"/>
                          </a:solidFill>
                          <a:latin typeface="Times New Roman"/>
                          <a:ea typeface="Times New Roman"/>
                          <a:cs typeface="Times New Roman"/>
                          <a:sym typeface="Times New Roman"/>
                        </a:rPr>
                        <a:t>leverage Prof. Karypis' suggestion during xun's proposal exam on enumerating simple path without redundancy. Check if that enumeration is computational scalable.</a:t>
                      </a:r>
                      <a:endParaRPr/>
                    </a:p>
                    <a:p>
                      <a:pPr indent="-342900" lvl="0" marL="342900" marR="0" rtl="0" algn="l">
                        <a:spcBef>
                          <a:spcPts val="0"/>
                        </a:spcBef>
                        <a:spcAft>
                          <a:spcPts val="0"/>
                        </a:spcAft>
                        <a:buClr>
                          <a:srgbClr val="000000"/>
                        </a:buClr>
                        <a:buSzPts val="1600"/>
                        <a:buFont typeface="Arial"/>
                        <a:buAutoNum type="arabicPeriod"/>
                      </a:pPr>
                      <a:r>
                        <a:rPr b="0" i="0" lang="en-US" sz="1600" u="none" strike="noStrike">
                          <a:solidFill>
                            <a:srgbClr val="000000"/>
                          </a:solidFill>
                          <a:latin typeface="Times New Roman"/>
                          <a:ea typeface="Times New Roman"/>
                          <a:cs typeface="Times New Roman"/>
                          <a:sym typeface="Times New Roman"/>
                        </a:rPr>
                        <a:t>use a new name for the algorithm in section 3.2  to distinguish the proposed method against dynamic programming.</a:t>
                      </a:r>
                      <a:endParaRPr/>
                    </a:p>
                  </a:txBody>
                  <a:tcPr marT="6975" marB="0" marR="6975" marL="6975" anchor="b"/>
                </a:tc>
                <a:tc>
                  <a:txBody>
                    <a:bodyPr/>
                    <a:lstStyle/>
                    <a:p>
                      <a:pPr indent="-342900" lvl="0" marL="342900" marR="0" rtl="0" algn="l">
                        <a:spcBef>
                          <a:spcPts val="0"/>
                        </a:spcBef>
                        <a:spcAft>
                          <a:spcPts val="0"/>
                        </a:spcAft>
                        <a:buClr>
                          <a:schemeClr val="dk1"/>
                        </a:buClr>
                        <a:buSzPts val="1600"/>
                        <a:buFont typeface="Arial"/>
                        <a:buAutoNum type="arabicPeriod"/>
                      </a:pPr>
                      <a:r>
                        <a:rPr lang="en-US" sz="1600">
                          <a:latin typeface="Times New Roman"/>
                          <a:ea typeface="Times New Roman"/>
                          <a:cs typeface="Times New Roman"/>
                          <a:sym typeface="Times New Roman"/>
                        </a:rPr>
                        <a:t>Revised task STI-3 provides preliminary result scaling up to over 100,000 time-points.</a:t>
                      </a:r>
                      <a:endParaRPr/>
                    </a:p>
                    <a:p>
                      <a:pPr indent="-342900" lvl="0" marL="342900" marR="0" rtl="0" algn="l">
                        <a:spcBef>
                          <a:spcPts val="0"/>
                        </a:spcBef>
                        <a:spcAft>
                          <a:spcPts val="0"/>
                        </a:spcAft>
                        <a:buClr>
                          <a:schemeClr val="dk1"/>
                        </a:buClr>
                        <a:buSzPts val="1600"/>
                        <a:buFont typeface="Arial"/>
                        <a:buAutoNum type="arabicPeriod"/>
                      </a:pPr>
                      <a:r>
                        <a:rPr lang="en-US" sz="1600">
                          <a:latin typeface="Times New Roman"/>
                          <a:ea typeface="Times New Roman"/>
                          <a:cs typeface="Times New Roman"/>
                          <a:sym typeface="Times New Roman"/>
                        </a:rPr>
                        <a:t>Task STI-1 added discussion about the limit of theoretical scalability. </a:t>
                      </a:r>
                      <a:endParaRPr/>
                    </a:p>
                    <a:p>
                      <a:pPr indent="-342900" lvl="0" marL="342900" marR="0" rtl="0" algn="l">
                        <a:spcBef>
                          <a:spcPts val="0"/>
                        </a:spcBef>
                        <a:spcAft>
                          <a:spcPts val="0"/>
                        </a:spcAft>
                        <a:buClr>
                          <a:schemeClr val="dk1"/>
                        </a:buClr>
                        <a:buSzPts val="1600"/>
                        <a:buFont typeface="Arial"/>
                        <a:buAutoNum type="arabicPeriod"/>
                      </a:pPr>
                      <a:r>
                        <a:rPr lang="en-US" sz="1600">
                          <a:latin typeface="Times New Roman"/>
                          <a:ea typeface="Times New Roman"/>
                          <a:cs typeface="Times New Roman"/>
                          <a:sym typeface="Times New Roman"/>
                        </a:rPr>
                        <a:t>New task STI-2 lists additional strategies beyond the pruning strategies explored in tasks STI-1, STI-4, STI-5.</a:t>
                      </a:r>
                      <a:endParaRPr b="0" i="0" sz="1600" u="none" strike="noStrike">
                        <a:solidFill>
                          <a:srgbClr val="000000"/>
                        </a:solidFill>
                        <a:latin typeface="Times New Roman"/>
                        <a:ea typeface="Times New Roman"/>
                        <a:cs typeface="Times New Roman"/>
                        <a:sym typeface="Times New Roman"/>
                      </a:endParaRPr>
                    </a:p>
                  </a:txBody>
                  <a:tcPr marT="6975" marB="0" marR="6975" marL="6975" anchor="b"/>
                </a:tc>
              </a:tr>
            </a:tbl>
          </a:graphicData>
        </a:graphic>
      </p:graphicFrame>
      <p:sp>
        <p:nvSpPr>
          <p:cNvPr id="301" name="Google Shape;301;p52"/>
          <p:cNvSpPr txBox="1"/>
          <p:nvPr>
            <p:ph idx="12" type="sldNum"/>
          </p:nvPr>
        </p:nvSpPr>
        <p:spPr>
          <a:xfrm>
            <a:off x="185578" y="6356351"/>
            <a:ext cx="338405"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050">
                <a:solidFill>
                  <a:schemeClr val="lt1"/>
                </a:solidFill>
                <a:latin typeface="Arial"/>
                <a:ea typeface="Arial"/>
                <a:cs typeface="Arial"/>
                <a:sym typeface="Arial"/>
              </a:rPr>
              <a:t>‹#›</a:t>
            </a:fld>
            <a:endParaRPr sz="1050">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53"/>
          <p:cNvSpPr txBox="1"/>
          <p:nvPr>
            <p:ph type="title"/>
          </p:nvPr>
        </p:nvSpPr>
        <p:spPr>
          <a:xfrm>
            <a:off x="546652" y="150942"/>
            <a:ext cx="7772400" cy="49510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Ten Commandments</a:t>
            </a:r>
            <a:endParaRPr/>
          </a:p>
        </p:txBody>
      </p:sp>
      <p:sp>
        <p:nvSpPr>
          <p:cNvPr id="307" name="Google Shape;307;p53"/>
          <p:cNvSpPr txBox="1"/>
          <p:nvPr>
            <p:ph idx="1" type="body"/>
          </p:nvPr>
        </p:nvSpPr>
        <p:spPr>
          <a:xfrm>
            <a:off x="457200" y="765314"/>
            <a:ext cx="8229600" cy="490993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1800"/>
              <a:buFont typeface="Arial"/>
              <a:buChar char="•"/>
            </a:pPr>
            <a:r>
              <a:rPr lang="en-US" sz="1800"/>
              <a:t>Source: </a:t>
            </a:r>
            <a:endParaRPr/>
          </a:p>
          <a:p>
            <a:pPr indent="-285750" lvl="1" marL="742950" rtl="0" algn="l">
              <a:spcBef>
                <a:spcPts val="400"/>
              </a:spcBef>
              <a:spcAft>
                <a:spcPts val="0"/>
              </a:spcAft>
              <a:buSzPts val="2000"/>
              <a:buFont typeface="Arial"/>
              <a:buChar char="–"/>
            </a:pPr>
            <a:r>
              <a:rPr lang="en-US" u="sng">
                <a:solidFill>
                  <a:schemeClr val="hlink"/>
                </a:solidFill>
                <a:hlinkClick r:id="rId3"/>
              </a:rPr>
              <a:t>Ten simple rules for writing a response to reviewers</a:t>
            </a:r>
            <a:r>
              <a:rPr lang="en-US"/>
              <a:t>, </a:t>
            </a:r>
            <a:r>
              <a:rPr lang="en-US" sz="1200"/>
              <a:t>W. Noble, PLOS Computational Biology, Oct. 12th, 2017, (</a:t>
            </a:r>
            <a:r>
              <a:rPr lang="en-US" sz="1200" u="sng">
                <a:solidFill>
                  <a:schemeClr val="hlink"/>
                </a:solidFill>
                <a:hlinkClick r:id="rId4"/>
              </a:rPr>
              <a:t>https://doi.org/10.1371/journal.pcbi.1005730</a:t>
            </a:r>
            <a:r>
              <a:rPr lang="en-US" sz="1200"/>
              <a:t>  ) </a:t>
            </a:r>
            <a:endParaRPr/>
          </a:p>
          <a:p>
            <a:pPr indent="-228600" lvl="0" marL="342900" rtl="0" algn="l">
              <a:spcBef>
                <a:spcPts val="360"/>
              </a:spcBef>
              <a:spcAft>
                <a:spcPts val="0"/>
              </a:spcAft>
              <a:buSzPts val="1800"/>
              <a:buFont typeface="Arial"/>
              <a:buNone/>
            </a:pPr>
            <a:r>
              <a:t/>
            </a:r>
            <a:endParaRPr sz="1800"/>
          </a:p>
          <a:p>
            <a:pPr indent="-342900" lvl="0" marL="342900" rtl="0" algn="l">
              <a:spcBef>
                <a:spcPts val="320"/>
              </a:spcBef>
              <a:spcAft>
                <a:spcPts val="0"/>
              </a:spcAft>
              <a:buSzPts val="1600"/>
              <a:buFont typeface="Arial"/>
              <a:buAutoNum type="arabicPeriod"/>
            </a:pPr>
            <a:r>
              <a:rPr lang="en-US" sz="1600"/>
              <a:t>Provide an overview, then quote the full set of reviews</a:t>
            </a:r>
            <a:endParaRPr/>
          </a:p>
          <a:p>
            <a:pPr indent="-342900" lvl="0" marL="342900" rtl="0" algn="l">
              <a:spcBef>
                <a:spcPts val="320"/>
              </a:spcBef>
              <a:spcAft>
                <a:spcPts val="0"/>
              </a:spcAft>
              <a:buSzPts val="1600"/>
              <a:buFont typeface="Arial"/>
              <a:buAutoNum type="arabicPeriod"/>
            </a:pPr>
            <a:r>
              <a:rPr lang="en-US" sz="1600"/>
              <a:t>Be polite and respectful of all reviewers</a:t>
            </a:r>
            <a:endParaRPr/>
          </a:p>
          <a:p>
            <a:pPr indent="-342900" lvl="0" marL="342900" rtl="0" algn="l">
              <a:spcBef>
                <a:spcPts val="320"/>
              </a:spcBef>
              <a:spcAft>
                <a:spcPts val="0"/>
              </a:spcAft>
              <a:buSzPts val="1600"/>
              <a:buFont typeface="Arial"/>
              <a:buAutoNum type="arabicPeriod"/>
            </a:pPr>
            <a:r>
              <a:rPr lang="en-US" sz="1600"/>
              <a:t>Accept the blame</a:t>
            </a:r>
            <a:endParaRPr/>
          </a:p>
          <a:p>
            <a:pPr indent="-342900" lvl="0" marL="342900" rtl="0" algn="l">
              <a:spcBef>
                <a:spcPts val="320"/>
              </a:spcBef>
              <a:spcAft>
                <a:spcPts val="0"/>
              </a:spcAft>
              <a:buSzPts val="1600"/>
              <a:buFont typeface="Arial"/>
              <a:buAutoNum type="arabicPeriod"/>
            </a:pPr>
            <a:r>
              <a:rPr lang="en-US" sz="1600"/>
              <a:t>Make the response self-contained</a:t>
            </a:r>
            <a:endParaRPr/>
          </a:p>
          <a:p>
            <a:pPr indent="-342900" lvl="0" marL="342900" rtl="0" algn="l">
              <a:spcBef>
                <a:spcPts val="320"/>
              </a:spcBef>
              <a:spcAft>
                <a:spcPts val="0"/>
              </a:spcAft>
              <a:buSzPts val="1600"/>
              <a:buFont typeface="Arial"/>
              <a:buAutoNum type="arabicPeriod"/>
            </a:pPr>
            <a:r>
              <a:rPr lang="en-US" sz="1600">
                <a:solidFill>
                  <a:srgbClr val="C00000"/>
                </a:solidFill>
              </a:rPr>
              <a:t>Respond to every point raised by the reviewer</a:t>
            </a:r>
            <a:endParaRPr/>
          </a:p>
          <a:p>
            <a:pPr indent="-342900" lvl="0" marL="342900" rtl="0" algn="l">
              <a:spcBef>
                <a:spcPts val="320"/>
              </a:spcBef>
              <a:spcAft>
                <a:spcPts val="0"/>
              </a:spcAft>
              <a:buSzPts val="1600"/>
              <a:buFont typeface="Arial"/>
              <a:buAutoNum type="arabicPeriod"/>
            </a:pPr>
            <a:r>
              <a:rPr lang="en-US" sz="1600"/>
              <a:t>Use typography to help the reviewer navigate your response</a:t>
            </a:r>
            <a:endParaRPr/>
          </a:p>
          <a:p>
            <a:pPr indent="-342900" lvl="0" marL="342900" rtl="0" algn="l">
              <a:spcBef>
                <a:spcPts val="320"/>
              </a:spcBef>
              <a:spcAft>
                <a:spcPts val="0"/>
              </a:spcAft>
              <a:buSzPts val="1600"/>
              <a:buFont typeface="Arial"/>
              <a:buAutoNum type="arabicPeriod"/>
            </a:pPr>
            <a:r>
              <a:rPr lang="en-US" sz="1600"/>
              <a:t>Whenever possible, begin response to each comment with a direct answer to the point being raised</a:t>
            </a:r>
            <a:endParaRPr/>
          </a:p>
          <a:p>
            <a:pPr indent="-342900" lvl="0" marL="342900" rtl="0" algn="l">
              <a:spcBef>
                <a:spcPts val="320"/>
              </a:spcBef>
              <a:spcAft>
                <a:spcPts val="0"/>
              </a:spcAft>
              <a:buSzPts val="1600"/>
              <a:buFont typeface="Arial"/>
              <a:buAutoNum type="arabicPeriod"/>
            </a:pPr>
            <a:r>
              <a:rPr lang="en-US" sz="1600">
                <a:solidFill>
                  <a:srgbClr val="C00000"/>
                </a:solidFill>
              </a:rPr>
              <a:t>When possible, do what the reviewer asks</a:t>
            </a:r>
            <a:endParaRPr/>
          </a:p>
          <a:p>
            <a:pPr indent="-342900" lvl="0" marL="342900" rtl="0" algn="l">
              <a:spcBef>
                <a:spcPts val="320"/>
              </a:spcBef>
              <a:spcAft>
                <a:spcPts val="0"/>
              </a:spcAft>
              <a:buSzPts val="1600"/>
              <a:buFont typeface="Arial"/>
              <a:buAutoNum type="arabicPeriod"/>
            </a:pPr>
            <a:r>
              <a:rPr lang="en-US" sz="1600"/>
              <a:t>Be clear about what changed relative to the previous version</a:t>
            </a:r>
            <a:endParaRPr/>
          </a:p>
          <a:p>
            <a:pPr indent="-342900" lvl="0" marL="342900" rtl="0" algn="l">
              <a:spcBef>
                <a:spcPts val="320"/>
              </a:spcBef>
              <a:spcAft>
                <a:spcPts val="0"/>
              </a:spcAft>
              <a:buSzPts val="1600"/>
              <a:buFont typeface="Arial"/>
              <a:buAutoNum type="arabicPeriod"/>
            </a:pPr>
            <a:r>
              <a:rPr lang="en-US" sz="1600"/>
              <a:t>If necessary, write the response twice</a:t>
            </a:r>
            <a:endParaRPr/>
          </a:p>
          <a:p>
            <a:pPr indent="-241300" lvl="0" marL="342900" rtl="0" algn="l">
              <a:spcBef>
                <a:spcPts val="320"/>
              </a:spcBef>
              <a:spcAft>
                <a:spcPts val="0"/>
              </a:spcAft>
              <a:buSzPts val="1600"/>
              <a:buFont typeface="Arial"/>
              <a:buNone/>
            </a:pPr>
            <a:r>
              <a:t/>
            </a:r>
            <a:endParaRPr sz="1600"/>
          </a:p>
          <a:p>
            <a:pPr indent="-241300" lvl="0" marL="342900" rtl="0" algn="l">
              <a:spcBef>
                <a:spcPts val="320"/>
              </a:spcBef>
              <a:spcAft>
                <a:spcPts val="0"/>
              </a:spcAft>
              <a:buSzPts val="1600"/>
              <a:buFont typeface="Arial"/>
              <a:buNone/>
            </a:pPr>
            <a:r>
              <a:t/>
            </a:r>
            <a:endParaRPr sz="1600"/>
          </a:p>
          <a:p>
            <a:pPr indent="-342900" lvl="0" marL="342900" rtl="0" algn="l">
              <a:spcBef>
                <a:spcPts val="360"/>
              </a:spcBef>
              <a:spcAft>
                <a:spcPts val="0"/>
              </a:spcAft>
              <a:buSzPts val="1800"/>
              <a:buFont typeface="Arial"/>
              <a:buNone/>
            </a:pPr>
            <a:r>
              <a:t/>
            </a:r>
            <a:endParaRPr sz="1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54"/>
          <p:cNvSpPr txBox="1"/>
          <p:nvPr>
            <p:ph idx="12" type="sldNum"/>
          </p:nvPr>
        </p:nvSpPr>
        <p:spPr>
          <a:xfrm>
            <a:off x="185578" y="6356351"/>
            <a:ext cx="338405"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050">
                <a:solidFill>
                  <a:schemeClr val="lt1"/>
                </a:solidFill>
                <a:latin typeface="Arial"/>
                <a:ea typeface="Arial"/>
                <a:cs typeface="Arial"/>
                <a:sym typeface="Arial"/>
              </a:rPr>
              <a:t>‹#›</a:t>
            </a:fld>
            <a:endParaRPr sz="1050">
              <a:solidFill>
                <a:schemeClr val="lt1"/>
              </a:solidFill>
              <a:latin typeface="Arial"/>
              <a:ea typeface="Arial"/>
              <a:cs typeface="Arial"/>
              <a:sym typeface="Arial"/>
            </a:endParaRPr>
          </a:p>
        </p:txBody>
      </p:sp>
      <p:sp>
        <p:nvSpPr>
          <p:cNvPr id="314" name="Google Shape;314;p54"/>
          <p:cNvSpPr txBox="1"/>
          <p:nvPr>
            <p:ph type="title"/>
          </p:nvPr>
        </p:nvSpPr>
        <p:spPr>
          <a:xfrm>
            <a:off x="685800" y="280150"/>
            <a:ext cx="7772400" cy="78015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Helvetica Neue"/>
                <a:ea typeface="Helvetica Neue"/>
                <a:cs typeface="Helvetica Neue"/>
                <a:sym typeface="Helvetica Neue"/>
              </a:rPr>
              <a:t>Learning Objectives</a:t>
            </a:r>
            <a:endParaRPr/>
          </a:p>
        </p:txBody>
      </p:sp>
      <p:sp>
        <p:nvSpPr>
          <p:cNvPr id="315" name="Google Shape;315;p54"/>
          <p:cNvSpPr txBox="1"/>
          <p:nvPr>
            <p:ph idx="1" type="body"/>
          </p:nvPr>
        </p:nvSpPr>
        <p:spPr>
          <a:xfrm>
            <a:off x="72614" y="1315138"/>
            <a:ext cx="9071386" cy="422772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400"/>
              <a:buFont typeface="Helvetica Neue"/>
              <a:buChar char="•"/>
            </a:pPr>
            <a:r>
              <a:rPr lang="en-US" sz="2400">
                <a:latin typeface="Helvetica Neue"/>
                <a:ea typeface="Helvetica Neue"/>
                <a:cs typeface="Helvetica Neue"/>
                <a:sym typeface="Helvetica Neue"/>
              </a:rPr>
              <a:t>After this segment, students will be able to</a:t>
            </a:r>
            <a:endParaRPr/>
          </a:p>
          <a:p>
            <a:pPr indent="-285750" lvl="1" marL="742950" rtl="0" algn="l">
              <a:spcBef>
                <a:spcPts val="400"/>
              </a:spcBef>
              <a:spcAft>
                <a:spcPts val="0"/>
              </a:spcAft>
              <a:buSzPts val="2000"/>
              <a:buFont typeface="Arial"/>
              <a:buChar char="•"/>
            </a:pPr>
            <a:r>
              <a:rPr lang="en-US" sz="2000">
                <a:latin typeface="Helvetica Neue"/>
                <a:ea typeface="Helvetica Neue"/>
                <a:cs typeface="Helvetica Neue"/>
                <a:sym typeface="Helvetica Neue"/>
              </a:rPr>
              <a:t>LO1: Research Skill: Responsive Revision</a:t>
            </a:r>
            <a:endParaRPr/>
          </a:p>
          <a:p>
            <a:pPr indent="-285750" lvl="1" marL="742950" rtl="0" algn="l">
              <a:spcBef>
                <a:spcPts val="400"/>
              </a:spcBef>
              <a:spcAft>
                <a:spcPts val="0"/>
              </a:spcAft>
              <a:buSzPts val="2000"/>
              <a:buFont typeface="Arial"/>
              <a:buChar char="•"/>
            </a:pPr>
            <a:r>
              <a:rPr lang="en-US" sz="2000">
                <a:solidFill>
                  <a:srgbClr val="FF0000"/>
                </a:solidFill>
                <a:latin typeface="Helvetica Neue"/>
                <a:ea typeface="Helvetica Neue"/>
                <a:cs typeface="Helvetica Neue"/>
                <a:sym typeface="Helvetica Neue"/>
              </a:rPr>
              <a:t>LO2: Describe Spatial Networks</a:t>
            </a:r>
            <a:endParaRPr/>
          </a:p>
          <a:p>
            <a:pPr indent="-285750" lvl="1" marL="742950" rtl="0" algn="l">
              <a:spcBef>
                <a:spcPts val="400"/>
              </a:spcBef>
              <a:spcAft>
                <a:spcPts val="0"/>
              </a:spcAft>
              <a:buSzPts val="2000"/>
              <a:buFont typeface="Arial"/>
              <a:buChar char="•"/>
            </a:pPr>
            <a:r>
              <a:rPr lang="en-US" sz="2000">
                <a:latin typeface="Arial"/>
                <a:ea typeface="Arial"/>
                <a:cs typeface="Arial"/>
                <a:sym typeface="Arial"/>
              </a:rPr>
              <a:t>LO3: List main contributions and organize literature of following papers:</a:t>
            </a:r>
            <a:endParaRPr/>
          </a:p>
          <a:p>
            <a:pPr indent="-228600" lvl="2" marL="1143000" rtl="0" algn="l">
              <a:spcBef>
                <a:spcPts val="240"/>
              </a:spcBef>
              <a:spcAft>
                <a:spcPts val="0"/>
              </a:spcAft>
              <a:buSzPts val="1200"/>
              <a:buFont typeface="Arial"/>
              <a:buChar char="•"/>
            </a:pPr>
            <a:r>
              <a:rPr b="0" i="0" lang="en-US" sz="1200">
                <a:solidFill>
                  <a:srgbClr val="222222"/>
                </a:solidFill>
                <a:latin typeface="Arial"/>
                <a:ea typeface="Arial"/>
                <a:cs typeface="Arial"/>
                <a:sym typeface="Arial"/>
              </a:rPr>
              <a:t>Tang, Xun, Emre Eftelioglu, Dev Oliver, and Shashi Shekhar. "Significant linear hotspot discovery." IEEE Transactions on Big Data 3, no. 2 (2017): 140-153.</a:t>
            </a:r>
            <a:endParaRPr/>
          </a:p>
          <a:p>
            <a:pPr indent="-228600" lvl="2" marL="1143000" rtl="0" algn="l">
              <a:spcBef>
                <a:spcPts val="240"/>
              </a:spcBef>
              <a:spcAft>
                <a:spcPts val="0"/>
              </a:spcAft>
              <a:buSzPts val="1200"/>
              <a:buFont typeface="Arial"/>
              <a:buChar char="•"/>
            </a:pPr>
            <a:r>
              <a:rPr lang="en-US" sz="1200">
                <a:solidFill>
                  <a:srgbClr val="202124"/>
                </a:solidFill>
                <a:latin typeface="Arial"/>
                <a:ea typeface="Arial"/>
                <a:cs typeface="Arial"/>
                <a:sym typeface="Arial"/>
              </a:rPr>
              <a:t>George, Betsy, Sangho Kim, and Shashi Shekhar. "Spatio-temporal network databases and routing algorithms: A summary of results." In Advances in Spatial and Temporal Databases: 10th International Symposium, SSTD 2007, Boston, MA, USA, July 16-18, 2007. Proceedings 10, pp. 460-477. Springer Berlin Heidelberg, 2007.</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5"/>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Weekly Topic: Spatial Network</a:t>
            </a:r>
            <a:endParaRPr/>
          </a:p>
        </p:txBody>
      </p:sp>
      <p:graphicFrame>
        <p:nvGraphicFramePr>
          <p:cNvPr id="321" name="Google Shape;321;p55"/>
          <p:cNvGraphicFramePr/>
          <p:nvPr/>
        </p:nvGraphicFramePr>
        <p:xfrm>
          <a:off x="185577" y="1060301"/>
          <a:ext cx="3000000" cy="3000000"/>
        </p:xfrm>
        <a:graphic>
          <a:graphicData uri="http://schemas.openxmlformats.org/drawingml/2006/table">
            <a:tbl>
              <a:tblPr bandRow="1" firstRow="1">
                <a:noFill/>
                <a:tableStyleId>{F4A49982-6921-4529-8B0E-DA978BB051D8}</a:tableStyleId>
              </a:tblPr>
              <a:tblGrid>
                <a:gridCol w="1713500"/>
                <a:gridCol w="2394275"/>
                <a:gridCol w="2654275"/>
                <a:gridCol w="2034975"/>
              </a:tblGrid>
              <a:tr h="203200">
                <a:tc>
                  <a:txBody>
                    <a:bodyPr/>
                    <a:lstStyle/>
                    <a:p>
                      <a:pPr indent="0" lvl="0" marL="0" marR="0" rtl="0" algn="l">
                        <a:spcBef>
                          <a:spcPts val="0"/>
                        </a:spcBef>
                        <a:spcAft>
                          <a:spcPts val="0"/>
                        </a:spcAft>
                        <a:buNone/>
                      </a:pPr>
                      <a:r>
                        <a:rPr lang="en-US" sz="1600">
                          <a:solidFill>
                            <a:schemeClr val="dk1"/>
                          </a:solidFill>
                        </a:rPr>
                        <a:t>Genre</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600"/>
                        <a:buFont typeface="Arial"/>
                        <a:buNone/>
                      </a:pPr>
                      <a:r>
                        <a:rPr b="1" lang="en-US" sz="1600">
                          <a:solidFill>
                            <a:schemeClr val="dk1"/>
                          </a:solidFill>
                        </a:rPr>
                        <a:t>Use cases</a:t>
                      </a:r>
                      <a:endParaRPr/>
                    </a:p>
                    <a:p>
                      <a:pPr indent="0" lvl="0" marL="0" marR="0" rtl="0" algn="l">
                        <a:spcBef>
                          <a:spcPts val="0"/>
                        </a:spcBef>
                        <a:spcAft>
                          <a:spcPts val="0"/>
                        </a:spcAft>
                        <a:buNone/>
                      </a:pPr>
                      <a:r>
                        <a:t/>
                      </a:r>
                      <a:endParaRPr sz="1600">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en-US" sz="1400">
                          <a:solidFill>
                            <a:schemeClr val="dk1"/>
                          </a:solidFill>
                        </a:rPr>
                        <a:t>Building Blocks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en-US" sz="1400">
                          <a:solidFill>
                            <a:schemeClr val="dk1"/>
                          </a:solidFill>
                        </a:rPr>
                        <a:t>Algorithms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874900">
                <a:tc>
                  <a:txBody>
                    <a:bodyPr/>
                    <a:lstStyle/>
                    <a:p>
                      <a:pPr indent="0" lvl="0" marL="0" marR="0" rtl="0" algn="l">
                        <a:spcBef>
                          <a:spcPts val="0"/>
                        </a:spcBef>
                        <a:spcAft>
                          <a:spcPts val="0"/>
                        </a:spcAft>
                        <a:buNone/>
                      </a:pPr>
                      <a:r>
                        <a:rPr lang="en-US" sz="1600">
                          <a:solidFill>
                            <a:schemeClr val="dk1"/>
                          </a:solidFill>
                        </a:rPr>
                        <a:t>Spatial network</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600"/>
                        <a:buFont typeface="Arial"/>
                        <a:buNone/>
                      </a:pPr>
                      <a:r>
                        <a:rPr lang="en-US" sz="1600">
                          <a:solidFill>
                            <a:schemeClr val="dk1"/>
                          </a:solidFill>
                        </a:rPr>
                        <a:t>Shortest path for visiting a set of points, Linear hotspots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US" sz="1600"/>
                        <a:t>Graph partitioning,</a:t>
                      </a:r>
                      <a:endParaRPr/>
                    </a:p>
                    <a:p>
                      <a:pPr indent="0" lvl="0" marL="0" marR="0" rtl="0" algn="l">
                        <a:spcBef>
                          <a:spcPts val="0"/>
                        </a:spcBef>
                        <a:spcAft>
                          <a:spcPts val="0"/>
                        </a:spcAft>
                        <a:buNone/>
                      </a:pPr>
                      <a:r>
                        <a:rPr lang="en-US" sz="1600"/>
                        <a:t>Pairwise shortest path,</a:t>
                      </a:r>
                      <a:endParaRPr/>
                    </a:p>
                    <a:p>
                      <a:pPr indent="0" lvl="0" marL="0" marR="0" rtl="0" algn="l">
                        <a:spcBef>
                          <a:spcPts val="0"/>
                        </a:spcBef>
                        <a:spcAft>
                          <a:spcPts val="0"/>
                        </a:spcAft>
                        <a:buNone/>
                      </a:pPr>
                      <a:r>
                        <a:rPr lang="en-US" sz="1600"/>
                        <a:t>Spatial statistics,</a:t>
                      </a:r>
                      <a:endParaRPr/>
                    </a:p>
                    <a:p>
                      <a:pPr indent="0" lvl="0" marL="0" marR="0" rtl="0" algn="l">
                        <a:spcBef>
                          <a:spcPts val="0"/>
                        </a:spcBef>
                        <a:spcAft>
                          <a:spcPts val="0"/>
                        </a:spcAft>
                        <a:buNone/>
                      </a:pPr>
                      <a:r>
                        <a:rPr lang="en-US" sz="1600"/>
                        <a:t>Path enumeration</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US" sz="1600"/>
                        <a:t>CCAM</a:t>
                      </a:r>
                      <a:r>
                        <a:rPr lang="en-US" sz="1600">
                          <a:solidFill>
                            <a:schemeClr val="dk1"/>
                          </a:solidFill>
                        </a:rPr>
                        <a:t>, </a:t>
                      </a:r>
                      <a:r>
                        <a:rPr lang="en-US" sz="1600"/>
                        <a:t>Dijkstra’s algorithm</a:t>
                      </a:r>
                      <a:endParaRPr/>
                    </a:p>
                    <a:p>
                      <a:pPr indent="0" lvl="0" marL="0" marR="0" rtl="0" algn="l">
                        <a:lnSpc>
                          <a:spcPct val="100000"/>
                        </a:lnSpc>
                        <a:spcBef>
                          <a:spcPts val="0"/>
                        </a:spcBef>
                        <a:spcAft>
                          <a:spcPts val="0"/>
                        </a:spcAft>
                        <a:buClr>
                          <a:schemeClr val="dk1"/>
                        </a:buClr>
                        <a:buSzPts val="1600"/>
                        <a:buFont typeface="Arial"/>
                        <a:buNone/>
                      </a:pPr>
                      <a:r>
                        <a:rPr lang="en-US" sz="1600"/>
                        <a:t>A*, Hierarchical, Tree pruning</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874900">
                <a:tc>
                  <a:txBody>
                    <a:bodyPr/>
                    <a:lstStyle/>
                    <a:p>
                      <a:pPr indent="0" lvl="0" marL="0" marR="0" rtl="0" algn="l">
                        <a:spcBef>
                          <a:spcPts val="0"/>
                        </a:spcBef>
                        <a:spcAft>
                          <a:spcPts val="0"/>
                        </a:spcAft>
                        <a:buNone/>
                      </a:pPr>
                      <a:r>
                        <a:rPr lang="en-US" sz="1600">
                          <a:solidFill>
                            <a:schemeClr val="dk1"/>
                          </a:solidFill>
                        </a:rPr>
                        <a:t>Spatial flow network</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600"/>
                        <a:buFont typeface="Arial"/>
                        <a:buNone/>
                      </a:pPr>
                      <a:r>
                        <a:rPr lang="en-US" sz="1600">
                          <a:solidFill>
                            <a:schemeClr val="dk1"/>
                          </a:solidFill>
                        </a:rPr>
                        <a:t>Evacuation routes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600"/>
                        <a:buFont typeface="Arial"/>
                        <a:buNone/>
                      </a:pPr>
                      <a:r>
                        <a:rPr lang="en-US" sz="1600"/>
                        <a:t>Evacuation planning optimization</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600"/>
                        <a:buFont typeface="Arial"/>
                        <a:buNone/>
                      </a:pPr>
                      <a:r>
                        <a:rPr lang="en-US" sz="1600"/>
                        <a:t>CCNVD, Max flow</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874900">
                <a:tc>
                  <a:txBody>
                    <a:bodyPr/>
                    <a:lstStyle/>
                    <a:p>
                      <a:pPr indent="0" lvl="0" marL="0" marR="0" rtl="0" algn="l">
                        <a:spcBef>
                          <a:spcPts val="0"/>
                        </a:spcBef>
                        <a:spcAft>
                          <a:spcPts val="0"/>
                        </a:spcAft>
                        <a:buNone/>
                      </a:pPr>
                      <a:r>
                        <a:rPr lang="en-US" sz="1600">
                          <a:solidFill>
                            <a:schemeClr val="dk1"/>
                          </a:solidFill>
                        </a:rPr>
                        <a:t>Spatiotemporal network</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US" sz="1600">
                          <a:solidFill>
                            <a:schemeClr val="dk1"/>
                          </a:solidFill>
                        </a:rPr>
                        <a:t>Best start time</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US" sz="1600"/>
                        <a:t>Lagrangian</a:t>
                      </a:r>
                      <a:endParaRPr sz="1600">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US" sz="1600"/>
                        <a:t>Critical-point algorithm</a:t>
                      </a:r>
                      <a:endParaRPr sz="1600">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86500">
                <a:tc>
                  <a:txBody>
                    <a:bodyPr/>
                    <a:lstStyle/>
                    <a:p>
                      <a:pPr indent="0" lvl="0" marL="0" marR="0" rtl="0" algn="l">
                        <a:spcBef>
                          <a:spcPts val="0"/>
                        </a:spcBef>
                        <a:spcAft>
                          <a:spcPts val="0"/>
                        </a:spcAft>
                        <a:buNone/>
                      </a:pPr>
                      <a:r>
                        <a:rPr lang="en-US" sz="1600">
                          <a:solidFill>
                            <a:schemeClr val="dk1"/>
                          </a:solidFill>
                        </a:rPr>
                        <a:t>Spatiotemporal flow network</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600">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600">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600">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grpSp>
        <p:nvGrpSpPr>
          <p:cNvPr id="322" name="Google Shape;322;p55"/>
          <p:cNvGrpSpPr/>
          <p:nvPr/>
        </p:nvGrpSpPr>
        <p:grpSpPr>
          <a:xfrm>
            <a:off x="1968500" y="2741003"/>
            <a:ext cx="6813177" cy="780152"/>
            <a:chOff x="1954306" y="2734234"/>
            <a:chExt cx="6813177" cy="780152"/>
          </a:xfrm>
        </p:grpSpPr>
        <p:sp>
          <p:nvSpPr>
            <p:cNvPr id="323" name="Google Shape;323;p55"/>
            <p:cNvSpPr/>
            <p:nvPr/>
          </p:nvSpPr>
          <p:spPr>
            <a:xfrm>
              <a:off x="1954306" y="2734235"/>
              <a:ext cx="2294965" cy="780151"/>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324" name="Google Shape;324;p55"/>
            <p:cNvSpPr/>
            <p:nvPr/>
          </p:nvSpPr>
          <p:spPr>
            <a:xfrm>
              <a:off x="4320987" y="2734234"/>
              <a:ext cx="2294965" cy="780151"/>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325" name="Google Shape;325;p55"/>
            <p:cNvSpPr/>
            <p:nvPr/>
          </p:nvSpPr>
          <p:spPr>
            <a:xfrm>
              <a:off x="6983505" y="2734234"/>
              <a:ext cx="1783978" cy="780151"/>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grpSp>
      <p:grpSp>
        <p:nvGrpSpPr>
          <p:cNvPr id="326" name="Google Shape;326;p55"/>
          <p:cNvGrpSpPr/>
          <p:nvPr/>
        </p:nvGrpSpPr>
        <p:grpSpPr>
          <a:xfrm>
            <a:off x="1954306" y="3633630"/>
            <a:ext cx="6813177" cy="780153"/>
            <a:chOff x="1954306" y="3633630"/>
            <a:chExt cx="6813177" cy="780153"/>
          </a:xfrm>
        </p:grpSpPr>
        <p:sp>
          <p:nvSpPr>
            <p:cNvPr id="327" name="Google Shape;327;p55"/>
            <p:cNvSpPr/>
            <p:nvPr/>
          </p:nvSpPr>
          <p:spPr>
            <a:xfrm>
              <a:off x="1954306" y="3633632"/>
              <a:ext cx="2294965" cy="780151"/>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328" name="Google Shape;328;p55"/>
            <p:cNvSpPr/>
            <p:nvPr/>
          </p:nvSpPr>
          <p:spPr>
            <a:xfrm>
              <a:off x="4320987" y="3633631"/>
              <a:ext cx="2294965" cy="780151"/>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329" name="Google Shape;329;p55"/>
            <p:cNvSpPr/>
            <p:nvPr/>
          </p:nvSpPr>
          <p:spPr>
            <a:xfrm>
              <a:off x="6983505" y="3633630"/>
              <a:ext cx="1783978" cy="780151"/>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32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32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9"/>
          <p:cNvSpPr txBox="1"/>
          <p:nvPr>
            <p:ph idx="1" type="body"/>
          </p:nvPr>
        </p:nvSpPr>
        <p:spPr>
          <a:xfrm>
            <a:off x="85344" y="925158"/>
            <a:ext cx="8832745" cy="4453665"/>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SzPts val="2300"/>
              <a:buFont typeface="Arial"/>
              <a:buChar char="•"/>
            </a:pPr>
            <a:r>
              <a:rPr lang="en-US" sz="2300">
                <a:solidFill>
                  <a:srgbClr val="FF0000"/>
                </a:solidFill>
              </a:rPr>
              <a:t>Learning Objective</a:t>
            </a:r>
            <a:endParaRPr/>
          </a:p>
          <a:p>
            <a:pPr indent="-285750" lvl="1" marL="742950" rtl="0" algn="l">
              <a:lnSpc>
                <a:spcPct val="80000"/>
              </a:lnSpc>
              <a:spcBef>
                <a:spcPts val="350"/>
              </a:spcBef>
              <a:spcAft>
                <a:spcPts val="0"/>
              </a:spcAft>
              <a:buSzPts val="1750"/>
              <a:buFont typeface="Arial"/>
              <a:buChar char="–"/>
            </a:pPr>
            <a:r>
              <a:rPr lang="en-US" sz="1750">
                <a:solidFill>
                  <a:srgbClr val="FF0000"/>
                </a:solidFill>
              </a:rPr>
              <a:t>Motivating Exercise</a:t>
            </a:r>
            <a:endParaRPr/>
          </a:p>
          <a:p>
            <a:pPr indent="-285750" lvl="1" marL="742950" rtl="0" algn="l">
              <a:lnSpc>
                <a:spcPct val="80000"/>
              </a:lnSpc>
              <a:spcBef>
                <a:spcPts val="350"/>
              </a:spcBef>
              <a:spcAft>
                <a:spcPts val="0"/>
              </a:spcAft>
              <a:buSzPts val="1750"/>
              <a:buFont typeface="Arial"/>
              <a:buChar char="–"/>
            </a:pPr>
            <a:r>
              <a:rPr lang="en-US" sz="1750">
                <a:solidFill>
                  <a:srgbClr val="FF0000"/>
                </a:solidFill>
              </a:rPr>
              <a:t>Editor’s view of non-responsive Revisions</a:t>
            </a:r>
            <a:endParaRPr/>
          </a:p>
          <a:p>
            <a:pPr indent="0" lvl="1" marL="385753" rtl="0" algn="l">
              <a:lnSpc>
                <a:spcPct val="80000"/>
              </a:lnSpc>
              <a:spcBef>
                <a:spcPts val="390"/>
              </a:spcBef>
              <a:spcAft>
                <a:spcPts val="0"/>
              </a:spcAft>
              <a:buSzPts val="1950"/>
              <a:buFont typeface="Arial"/>
              <a:buNone/>
            </a:pPr>
            <a:r>
              <a:t/>
            </a:r>
            <a:endParaRPr sz="1950"/>
          </a:p>
          <a:p>
            <a:pPr indent="-342900" lvl="0" marL="342900" rtl="0" algn="l">
              <a:lnSpc>
                <a:spcPct val="80000"/>
              </a:lnSpc>
              <a:spcBef>
                <a:spcPts val="420"/>
              </a:spcBef>
              <a:spcAft>
                <a:spcPts val="0"/>
              </a:spcAft>
              <a:buSzPts val="2100"/>
              <a:buFont typeface="Arial"/>
              <a:buChar char="•"/>
            </a:pPr>
            <a:r>
              <a:rPr lang="en-US" sz="2100"/>
              <a:t>Best Practices </a:t>
            </a:r>
            <a:endParaRPr/>
          </a:p>
          <a:p>
            <a:pPr indent="-209550" lvl="0" marL="342900" rtl="0" algn="l">
              <a:lnSpc>
                <a:spcPct val="80000"/>
              </a:lnSpc>
              <a:spcBef>
                <a:spcPts val="420"/>
              </a:spcBef>
              <a:spcAft>
                <a:spcPts val="0"/>
              </a:spcAft>
              <a:buSzPts val="2100"/>
              <a:buFont typeface="Arial"/>
              <a:buNone/>
            </a:pPr>
            <a:r>
              <a:t/>
            </a:r>
            <a:endParaRPr sz="2100"/>
          </a:p>
          <a:p>
            <a:pPr indent="-342900" lvl="0" marL="342900" rtl="0" algn="l">
              <a:lnSpc>
                <a:spcPct val="80000"/>
              </a:lnSpc>
              <a:spcBef>
                <a:spcPts val="420"/>
              </a:spcBef>
              <a:spcAft>
                <a:spcPts val="0"/>
              </a:spcAft>
              <a:buSzPts val="2100"/>
              <a:buFont typeface="Arial"/>
              <a:buChar char="•"/>
            </a:pPr>
            <a:r>
              <a:rPr lang="en-US" sz="2100"/>
              <a:t>A Taxonomy of Review Comments</a:t>
            </a:r>
            <a:endParaRPr/>
          </a:p>
          <a:p>
            <a:pPr indent="0" lvl="1" marL="457200" rtl="0" algn="l">
              <a:lnSpc>
                <a:spcPct val="80000"/>
              </a:lnSpc>
              <a:spcBef>
                <a:spcPts val="390"/>
              </a:spcBef>
              <a:spcAft>
                <a:spcPts val="0"/>
              </a:spcAft>
              <a:buSzPts val="1950"/>
              <a:buFont typeface="Arial"/>
              <a:buNone/>
            </a:pPr>
            <a:r>
              <a:t/>
            </a:r>
            <a:endParaRPr sz="1950"/>
          </a:p>
          <a:p>
            <a:pPr indent="-342900" lvl="0" marL="342900" rtl="0" algn="l">
              <a:lnSpc>
                <a:spcPct val="80000"/>
              </a:lnSpc>
              <a:spcBef>
                <a:spcPts val="460"/>
              </a:spcBef>
              <a:spcAft>
                <a:spcPts val="0"/>
              </a:spcAft>
              <a:buSzPts val="2300"/>
              <a:buFont typeface="Arial"/>
              <a:buChar char="•"/>
            </a:pPr>
            <a:r>
              <a:rPr lang="en-US" sz="2300"/>
              <a:t>Examples</a:t>
            </a:r>
            <a:endParaRPr/>
          </a:p>
          <a:p>
            <a:pPr indent="-285750" lvl="1" marL="742950" rtl="0" algn="l">
              <a:lnSpc>
                <a:spcPct val="80000"/>
              </a:lnSpc>
              <a:spcBef>
                <a:spcPts val="360"/>
              </a:spcBef>
              <a:spcAft>
                <a:spcPts val="0"/>
              </a:spcAft>
              <a:buSzPts val="1800"/>
              <a:buFont typeface="Arial"/>
              <a:buChar char="–"/>
            </a:pPr>
            <a:r>
              <a:rPr lang="en-US" sz="1800"/>
              <a:t>Spatial Dimensions of Algorithmic Transparency</a:t>
            </a:r>
            <a:endParaRPr sz="1900"/>
          </a:p>
          <a:p>
            <a:pPr indent="-285750" lvl="1" marL="742950" rtl="0" algn="l">
              <a:lnSpc>
                <a:spcPct val="80000"/>
              </a:lnSpc>
              <a:spcBef>
                <a:spcPts val="360"/>
              </a:spcBef>
              <a:spcAft>
                <a:spcPts val="0"/>
              </a:spcAft>
              <a:buSzPts val="1800"/>
              <a:buFont typeface="Arial"/>
              <a:buChar char="–"/>
            </a:pPr>
            <a:r>
              <a:rPr lang="en-US" sz="1800"/>
              <a:t>Spatial computing, Communications of the ACM, Jan. 2016.</a:t>
            </a:r>
            <a:endParaRPr/>
          </a:p>
          <a:p>
            <a:pPr indent="-285750" lvl="1" marL="742950" rtl="0" algn="l">
              <a:lnSpc>
                <a:spcPct val="80000"/>
              </a:lnSpc>
              <a:spcBef>
                <a:spcPts val="360"/>
              </a:spcBef>
              <a:spcAft>
                <a:spcPts val="0"/>
              </a:spcAft>
              <a:buSzPts val="1800"/>
              <a:buFont typeface="Arial"/>
              <a:buChar char="–"/>
            </a:pPr>
            <a:r>
              <a:rPr lang="en-US" sz="1800"/>
              <a:t>NSF Proposal </a:t>
            </a:r>
            <a:endParaRPr/>
          </a:p>
          <a:p>
            <a:pPr indent="-266700" lvl="0" marL="342900" rtl="0" algn="l">
              <a:lnSpc>
                <a:spcPct val="80000"/>
              </a:lnSpc>
              <a:spcBef>
                <a:spcPts val="240"/>
              </a:spcBef>
              <a:spcAft>
                <a:spcPts val="0"/>
              </a:spcAft>
              <a:buSzPts val="1200"/>
              <a:buFont typeface="Arial"/>
              <a:buNone/>
            </a:pPr>
            <a:r>
              <a:t/>
            </a:r>
            <a:endParaRPr sz="1200"/>
          </a:p>
        </p:txBody>
      </p:sp>
      <p:sp>
        <p:nvSpPr>
          <p:cNvPr id="128" name="Google Shape;128;p29"/>
          <p:cNvSpPr txBox="1"/>
          <p:nvPr/>
        </p:nvSpPr>
        <p:spPr>
          <a:xfrm>
            <a:off x="223612" y="277091"/>
            <a:ext cx="8920388" cy="50306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rgbClr val="7A0019"/>
                </a:solidFill>
                <a:latin typeface="Arial"/>
                <a:ea typeface="Arial"/>
                <a:cs typeface="Arial"/>
                <a:sym typeface="Arial"/>
              </a:rPr>
              <a:t>Outline for LO1: </a:t>
            </a:r>
            <a:r>
              <a:rPr b="0" i="0" lang="en-US" sz="2400" u="none" cap="none" strike="noStrike">
                <a:solidFill>
                  <a:schemeClr val="dk1"/>
                </a:solidFill>
                <a:latin typeface="Helvetica Neue"/>
                <a:ea typeface="Helvetica Neue"/>
                <a:cs typeface="Helvetica Neue"/>
                <a:sym typeface="Helvetica Neue"/>
              </a:rPr>
              <a:t>Research Skill: Responsive Revision</a:t>
            </a:r>
            <a:endParaRPr b="1" i="0" sz="2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0" i="0" sz="2400" u="none" cap="none" strike="noStrike">
              <a:solidFill>
                <a:srgbClr val="7A0019"/>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6"/>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Spatial Network Applications</a:t>
            </a:r>
            <a:endParaRPr/>
          </a:p>
        </p:txBody>
      </p:sp>
      <p:sp>
        <p:nvSpPr>
          <p:cNvPr id="335" name="Google Shape;335;p56"/>
          <p:cNvSpPr txBox="1"/>
          <p:nvPr>
            <p:ph idx="1" type="body"/>
          </p:nvPr>
        </p:nvSpPr>
        <p:spPr>
          <a:xfrm>
            <a:off x="685800" y="990600"/>
            <a:ext cx="3810000" cy="4724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400"/>
              <a:buFont typeface="Helvetica Neue"/>
              <a:buChar char="•"/>
            </a:pPr>
            <a:r>
              <a:rPr lang="en-US">
                <a:latin typeface="Helvetica Neue"/>
                <a:ea typeface="Helvetica Neue"/>
                <a:cs typeface="Helvetica Neue"/>
                <a:sym typeface="Helvetica Neue"/>
              </a:rPr>
              <a:t>Navigation Systems</a:t>
            </a:r>
            <a:endParaRPr/>
          </a:p>
        </p:txBody>
      </p:sp>
      <p:sp>
        <p:nvSpPr>
          <p:cNvPr id="336" name="Google Shape;336;p56"/>
          <p:cNvSpPr txBox="1"/>
          <p:nvPr>
            <p:ph idx="2" type="body"/>
          </p:nvPr>
        </p:nvSpPr>
        <p:spPr>
          <a:xfrm>
            <a:off x="4648200" y="990600"/>
            <a:ext cx="4108938" cy="4724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400"/>
              <a:buFont typeface="Arial"/>
              <a:buChar char="•"/>
            </a:pPr>
            <a:r>
              <a:rPr lang="en-US"/>
              <a:t>Location-based services</a:t>
            </a:r>
            <a:endParaRPr/>
          </a:p>
        </p:txBody>
      </p:sp>
      <p:pic>
        <p:nvPicPr>
          <p:cNvPr descr="https://encrypted-tbn0.gstatic.com/images?q=tbn:ANd9GcRrDiSZ7Plq6E10PSwITimmY7H9a0mS52lj_1FBQdxurbisjovF" id="337" name="Google Shape;337;p56"/>
          <p:cNvPicPr preferRelativeResize="0"/>
          <p:nvPr/>
        </p:nvPicPr>
        <p:blipFill rotWithShape="1">
          <a:blip r:embed="rId3">
            <a:alphaModFix/>
          </a:blip>
          <a:srcRect b="0" l="0" r="0" t="0"/>
          <a:stretch/>
        </p:blipFill>
        <p:spPr>
          <a:xfrm>
            <a:off x="1209073" y="3764192"/>
            <a:ext cx="1929950" cy="1296025"/>
          </a:xfrm>
          <a:prstGeom prst="rect">
            <a:avLst/>
          </a:prstGeom>
          <a:noFill/>
          <a:ln>
            <a:noFill/>
          </a:ln>
        </p:spPr>
      </p:pic>
      <p:pic>
        <p:nvPicPr>
          <p:cNvPr descr="http://www.tomtom.com/en_us/images/Navigation-app-iPhone-Traffic-Info.png" id="338" name="Google Shape;338;p56"/>
          <p:cNvPicPr preferRelativeResize="0"/>
          <p:nvPr/>
        </p:nvPicPr>
        <p:blipFill rotWithShape="1">
          <a:blip r:embed="rId4">
            <a:alphaModFix/>
          </a:blip>
          <a:srcRect b="0" l="31328" r="33075" t="0"/>
          <a:stretch/>
        </p:blipFill>
        <p:spPr>
          <a:xfrm>
            <a:off x="1727734" y="1744428"/>
            <a:ext cx="892629" cy="1867364"/>
          </a:xfrm>
          <a:prstGeom prst="rect">
            <a:avLst/>
          </a:prstGeom>
          <a:noFill/>
          <a:ln>
            <a:noFill/>
          </a:ln>
        </p:spPr>
      </p:pic>
      <p:pic>
        <p:nvPicPr>
          <p:cNvPr id="339" name="Google Shape;339;p56"/>
          <p:cNvPicPr preferRelativeResize="0"/>
          <p:nvPr/>
        </p:nvPicPr>
        <p:blipFill rotWithShape="1">
          <a:blip r:embed="rId5">
            <a:alphaModFix/>
          </a:blip>
          <a:srcRect b="0" l="0" r="0" t="0"/>
          <a:stretch/>
        </p:blipFill>
        <p:spPr>
          <a:xfrm>
            <a:off x="5904677" y="1598711"/>
            <a:ext cx="1619879" cy="1085318"/>
          </a:xfrm>
          <a:prstGeom prst="rect">
            <a:avLst/>
          </a:prstGeom>
          <a:noFill/>
          <a:ln>
            <a:noFill/>
          </a:ln>
        </p:spPr>
      </p:pic>
      <p:pic>
        <p:nvPicPr>
          <p:cNvPr id="340" name="Google Shape;340;p56"/>
          <p:cNvPicPr preferRelativeResize="0"/>
          <p:nvPr/>
        </p:nvPicPr>
        <p:blipFill rotWithShape="1">
          <a:blip r:embed="rId6">
            <a:alphaModFix/>
          </a:blip>
          <a:srcRect b="0" l="0" r="0" t="0"/>
          <a:stretch/>
        </p:blipFill>
        <p:spPr>
          <a:xfrm>
            <a:off x="5738166" y="2883538"/>
            <a:ext cx="1712104" cy="1045930"/>
          </a:xfrm>
          <a:prstGeom prst="rect">
            <a:avLst/>
          </a:prstGeom>
          <a:noFill/>
          <a:ln>
            <a:noFill/>
          </a:ln>
        </p:spPr>
      </p:pic>
      <p:pic>
        <p:nvPicPr>
          <p:cNvPr id="341" name="Google Shape;341;p56"/>
          <p:cNvPicPr preferRelativeResize="0"/>
          <p:nvPr/>
        </p:nvPicPr>
        <p:blipFill rotWithShape="1">
          <a:blip r:embed="rId7">
            <a:alphaModFix/>
          </a:blip>
          <a:srcRect b="0" l="0" r="0" t="0"/>
          <a:stretch/>
        </p:blipFill>
        <p:spPr>
          <a:xfrm>
            <a:off x="5949035" y="4145509"/>
            <a:ext cx="1477789" cy="1353449"/>
          </a:xfrm>
          <a:prstGeom prst="rect">
            <a:avLst/>
          </a:prstGeom>
          <a:noFill/>
          <a:ln>
            <a:noFill/>
          </a:ln>
        </p:spPr>
      </p:pic>
      <p:sp>
        <p:nvSpPr>
          <p:cNvPr descr="Comparison of navigation systems and location-based services with images of apps and market players." id="342" name="Google Shape;342;p56"/>
          <p:cNvSpPr/>
          <p:nvPr/>
        </p:nvSpPr>
        <p:spPr>
          <a:xfrm>
            <a:off x="3927231" y="3212123"/>
            <a:ext cx="1336431" cy="922773"/>
          </a:xfrm>
          <a:prstGeom prst="rightArrow">
            <a:avLst>
              <a:gd fmla="val 50000" name="adj1"/>
              <a:gd fmla="val 50000" name="adj2"/>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descr="Diagrams of a road network, a railway network, and a river network." id="347" name="Google Shape;347;p57"/>
          <p:cNvPicPr preferRelativeResize="0"/>
          <p:nvPr/>
        </p:nvPicPr>
        <p:blipFill rotWithShape="1">
          <a:blip r:embed="rId3">
            <a:alphaModFix/>
          </a:blip>
          <a:srcRect b="0" l="-1" r="48400" t="0"/>
          <a:stretch/>
        </p:blipFill>
        <p:spPr>
          <a:xfrm>
            <a:off x="1524351" y="1095923"/>
            <a:ext cx="2053880" cy="2199772"/>
          </a:xfrm>
          <a:prstGeom prst="rect">
            <a:avLst/>
          </a:prstGeom>
          <a:noFill/>
          <a:ln>
            <a:noFill/>
          </a:ln>
        </p:spPr>
      </p:pic>
      <p:sp>
        <p:nvSpPr>
          <p:cNvPr id="348" name="Google Shape;348;p57"/>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Spatial Network Examples</a:t>
            </a:r>
            <a:endParaRPr sz="3600">
              <a:latin typeface="Helvetica Neue"/>
              <a:ea typeface="Helvetica Neue"/>
              <a:cs typeface="Helvetica Neue"/>
              <a:sym typeface="Helvetica Neue"/>
            </a:endParaRPr>
          </a:p>
        </p:txBody>
      </p:sp>
      <p:sp>
        <p:nvSpPr>
          <p:cNvPr id="349" name="Google Shape;349;p57"/>
          <p:cNvSpPr txBox="1"/>
          <p:nvPr>
            <p:ph idx="1" type="body"/>
          </p:nvPr>
        </p:nvSpPr>
        <p:spPr>
          <a:xfrm>
            <a:off x="228600" y="968392"/>
            <a:ext cx="1295751" cy="802939"/>
          </a:xfrm>
          <a:prstGeom prst="rect">
            <a:avLst/>
          </a:prstGeom>
          <a:noFill/>
          <a:ln>
            <a:noFill/>
          </a:ln>
        </p:spPr>
        <p:txBody>
          <a:bodyPr anchorCtr="0" anchor="t" bIns="45700" lIns="91425" spcFirstLastPara="1" rIns="91425" wrap="square" tIns="45700">
            <a:noAutofit/>
          </a:bodyPr>
          <a:lstStyle/>
          <a:p>
            <a:pPr indent="0" lvl="1" marL="0" rtl="0" algn="l">
              <a:spcBef>
                <a:spcPts val="0"/>
              </a:spcBef>
              <a:spcAft>
                <a:spcPts val="0"/>
              </a:spcAft>
              <a:buSzPts val="2000"/>
              <a:buFont typeface="Helvetica Neue"/>
              <a:buNone/>
            </a:pPr>
            <a:r>
              <a:rPr lang="en-US" sz="2000">
                <a:latin typeface="Helvetica Neue"/>
                <a:ea typeface="Helvetica Neue"/>
                <a:cs typeface="Helvetica Neue"/>
                <a:sym typeface="Helvetica Neue"/>
              </a:rPr>
              <a:t>A Road </a:t>
            </a:r>
            <a:endParaRPr/>
          </a:p>
          <a:p>
            <a:pPr indent="0" lvl="1" marL="0" rtl="0" algn="l">
              <a:spcBef>
                <a:spcPts val="0"/>
              </a:spcBef>
              <a:spcAft>
                <a:spcPts val="0"/>
              </a:spcAft>
              <a:buSzPts val="2000"/>
              <a:buFont typeface="Helvetica Neue"/>
              <a:buNone/>
            </a:pPr>
            <a:r>
              <a:rPr lang="en-US" sz="2000">
                <a:latin typeface="Helvetica Neue"/>
                <a:ea typeface="Helvetica Neue"/>
                <a:cs typeface="Helvetica Neue"/>
                <a:sym typeface="Helvetica Neue"/>
              </a:rPr>
              <a:t>Network</a:t>
            </a:r>
            <a:endParaRPr/>
          </a:p>
          <a:p>
            <a:pPr indent="-190500" lvl="0" marL="342900" rtl="0" algn="l">
              <a:spcBef>
                <a:spcPts val="480"/>
              </a:spcBef>
              <a:spcAft>
                <a:spcPts val="0"/>
              </a:spcAft>
              <a:buSzPts val="2400"/>
              <a:buFont typeface="Arial"/>
              <a:buNone/>
            </a:pPr>
            <a:r>
              <a:t/>
            </a:r>
            <a:endParaRPr/>
          </a:p>
        </p:txBody>
      </p:sp>
      <p:pic>
        <p:nvPicPr>
          <p:cNvPr descr="C:\Users\xuntang\Desktop\figure\7\7_2.png" id="350" name="Google Shape;350;p57"/>
          <p:cNvPicPr preferRelativeResize="0"/>
          <p:nvPr/>
        </p:nvPicPr>
        <p:blipFill rotWithShape="1">
          <a:blip r:embed="rId4">
            <a:alphaModFix/>
          </a:blip>
          <a:srcRect b="0" l="0" r="0" t="0"/>
          <a:stretch/>
        </p:blipFill>
        <p:spPr>
          <a:xfrm>
            <a:off x="1578797" y="3893583"/>
            <a:ext cx="3544180" cy="1896782"/>
          </a:xfrm>
          <a:prstGeom prst="rect">
            <a:avLst/>
          </a:prstGeom>
          <a:noFill/>
          <a:ln>
            <a:noFill/>
          </a:ln>
        </p:spPr>
      </p:pic>
      <p:pic>
        <p:nvPicPr>
          <p:cNvPr descr="C:\Users\xuntang\Desktop\figure\7\7_1.png" id="351" name="Google Shape;351;p57"/>
          <p:cNvPicPr preferRelativeResize="0"/>
          <p:nvPr/>
        </p:nvPicPr>
        <p:blipFill rotWithShape="1">
          <a:blip r:embed="rId5">
            <a:alphaModFix/>
          </a:blip>
          <a:srcRect b="0" l="0" r="0" t="0"/>
          <a:stretch/>
        </p:blipFill>
        <p:spPr>
          <a:xfrm>
            <a:off x="5718343" y="1588893"/>
            <a:ext cx="3270435" cy="3537466"/>
          </a:xfrm>
          <a:prstGeom prst="rect">
            <a:avLst/>
          </a:prstGeom>
          <a:noFill/>
          <a:ln>
            <a:noFill/>
          </a:ln>
        </p:spPr>
      </p:pic>
      <p:sp>
        <p:nvSpPr>
          <p:cNvPr id="352" name="Google Shape;352;p57"/>
          <p:cNvSpPr txBox="1"/>
          <p:nvPr/>
        </p:nvSpPr>
        <p:spPr>
          <a:xfrm>
            <a:off x="366887" y="4169991"/>
            <a:ext cx="1157464" cy="671983"/>
          </a:xfrm>
          <a:prstGeom prst="rect">
            <a:avLst/>
          </a:prstGeom>
          <a:no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7A0019"/>
              </a:buClr>
              <a:buSzPts val="2000"/>
              <a:buFont typeface="Helvetica Neue"/>
              <a:buNone/>
            </a:pPr>
            <a:r>
              <a:rPr b="0" i="0" lang="en-US" sz="2000" u="none" cap="none" strike="noStrike">
                <a:solidFill>
                  <a:srgbClr val="000000"/>
                </a:solidFill>
                <a:latin typeface="Helvetica Neue"/>
                <a:ea typeface="Helvetica Neue"/>
                <a:cs typeface="Helvetica Neue"/>
                <a:sym typeface="Helvetica Neue"/>
              </a:rPr>
              <a:t>A River </a:t>
            </a:r>
            <a:endParaRPr/>
          </a:p>
          <a:p>
            <a:pPr indent="0" lvl="1" marL="0" marR="0" rtl="0" algn="l">
              <a:lnSpc>
                <a:spcPct val="100000"/>
              </a:lnSpc>
              <a:spcBef>
                <a:spcPts val="0"/>
              </a:spcBef>
              <a:spcAft>
                <a:spcPts val="0"/>
              </a:spcAft>
              <a:buClr>
                <a:srgbClr val="7A0019"/>
              </a:buClr>
              <a:buSzPts val="2000"/>
              <a:buFont typeface="Helvetica Neue"/>
              <a:buNone/>
            </a:pPr>
            <a:r>
              <a:rPr b="0" i="0" lang="en-US" sz="2000" u="none" cap="none" strike="noStrike">
                <a:solidFill>
                  <a:srgbClr val="000000"/>
                </a:solidFill>
                <a:latin typeface="Helvetica Neue"/>
                <a:ea typeface="Helvetica Neue"/>
                <a:cs typeface="Helvetica Neue"/>
                <a:sym typeface="Helvetica Neue"/>
              </a:rPr>
              <a:t>Network</a:t>
            </a:r>
            <a:endParaRPr/>
          </a:p>
          <a:p>
            <a:pPr indent="-139700" lvl="0" marL="342900" marR="0" rtl="0" algn="l">
              <a:lnSpc>
                <a:spcPct val="100000"/>
              </a:lnSpc>
              <a:spcBef>
                <a:spcPts val="640"/>
              </a:spcBef>
              <a:spcAft>
                <a:spcPts val="0"/>
              </a:spcAft>
              <a:buClr>
                <a:srgbClr val="7A0019"/>
              </a:buClr>
              <a:buSzPts val="3200"/>
              <a:buFont typeface="Arial"/>
              <a:buNone/>
            </a:pPr>
            <a:r>
              <a:t/>
            </a:r>
            <a:endParaRPr b="0" i="0" sz="3200" u="none" cap="none" strike="noStrike">
              <a:solidFill>
                <a:srgbClr val="000000"/>
              </a:solidFill>
              <a:latin typeface="Arial"/>
              <a:ea typeface="Arial"/>
              <a:cs typeface="Arial"/>
              <a:sym typeface="Arial"/>
            </a:endParaRPr>
          </a:p>
        </p:txBody>
      </p:sp>
      <p:sp>
        <p:nvSpPr>
          <p:cNvPr id="353" name="Google Shape;353;p57"/>
          <p:cNvSpPr txBox="1"/>
          <p:nvPr/>
        </p:nvSpPr>
        <p:spPr>
          <a:xfrm>
            <a:off x="4505094" y="1608407"/>
            <a:ext cx="1400361" cy="666441"/>
          </a:xfrm>
          <a:prstGeom prst="rect">
            <a:avLst/>
          </a:prstGeom>
          <a:no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7A0019"/>
              </a:buClr>
              <a:buSzPts val="2000"/>
              <a:buFont typeface="Helvetica Neue"/>
              <a:buNone/>
            </a:pPr>
            <a:r>
              <a:rPr b="0" i="0" lang="en-US" sz="2000" u="none" cap="none" strike="noStrike">
                <a:solidFill>
                  <a:srgbClr val="000000"/>
                </a:solidFill>
                <a:latin typeface="Helvetica Neue"/>
                <a:ea typeface="Helvetica Neue"/>
                <a:cs typeface="Helvetica Neue"/>
                <a:sym typeface="Helvetica Neue"/>
              </a:rPr>
              <a:t>A Railway </a:t>
            </a:r>
            <a:endParaRPr/>
          </a:p>
          <a:p>
            <a:pPr indent="0" lvl="1" marL="0" marR="0" rtl="0" algn="l">
              <a:lnSpc>
                <a:spcPct val="100000"/>
              </a:lnSpc>
              <a:spcBef>
                <a:spcPts val="0"/>
              </a:spcBef>
              <a:spcAft>
                <a:spcPts val="0"/>
              </a:spcAft>
              <a:buClr>
                <a:srgbClr val="7A0019"/>
              </a:buClr>
              <a:buSzPts val="2000"/>
              <a:buFont typeface="Helvetica Neue"/>
              <a:buNone/>
            </a:pPr>
            <a:r>
              <a:rPr b="0" i="0" lang="en-US" sz="2000" u="none" cap="none" strike="noStrike">
                <a:solidFill>
                  <a:srgbClr val="000000"/>
                </a:solidFill>
                <a:latin typeface="Helvetica Neue"/>
                <a:ea typeface="Helvetica Neue"/>
                <a:cs typeface="Helvetica Neue"/>
                <a:sym typeface="Helvetica Neue"/>
              </a:rPr>
              <a:t>Network</a:t>
            </a:r>
            <a:endParaRPr/>
          </a:p>
          <a:p>
            <a:pPr indent="-139700" lvl="0" marL="342900" marR="0" rtl="0" algn="l">
              <a:lnSpc>
                <a:spcPct val="100000"/>
              </a:lnSpc>
              <a:spcBef>
                <a:spcPts val="640"/>
              </a:spcBef>
              <a:spcAft>
                <a:spcPts val="0"/>
              </a:spcAft>
              <a:buClr>
                <a:srgbClr val="7A0019"/>
              </a:buClr>
              <a:buSzPts val="3200"/>
              <a:buFont typeface="Arial"/>
              <a:buNone/>
            </a:pPr>
            <a:r>
              <a:t/>
            </a:r>
            <a:endParaRPr b="0" i="0" sz="32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8"/>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latin typeface="Helvetica Neue"/>
                <a:ea typeface="Helvetica Neue"/>
                <a:cs typeface="Helvetica Neue"/>
                <a:sym typeface="Helvetica Neue"/>
              </a:rPr>
              <a:t>Data Models of Spatial Networks</a:t>
            </a:r>
            <a:endParaRPr>
              <a:latin typeface="Helvetica Neue"/>
              <a:ea typeface="Helvetica Neue"/>
              <a:cs typeface="Helvetica Neue"/>
              <a:sym typeface="Helvetica Neue"/>
            </a:endParaRPr>
          </a:p>
        </p:txBody>
      </p:sp>
      <p:sp>
        <p:nvSpPr>
          <p:cNvPr id="359" name="Google Shape;359;p58"/>
          <p:cNvSpPr txBox="1"/>
          <p:nvPr>
            <p:ph idx="1" type="body"/>
          </p:nvPr>
        </p:nvSpPr>
        <p:spPr>
          <a:xfrm>
            <a:off x="228600" y="838200"/>
            <a:ext cx="8610600" cy="4800600"/>
          </a:xfrm>
          <a:prstGeom prst="rect">
            <a:avLst/>
          </a:prstGeom>
          <a:noFill/>
          <a:ln>
            <a:noFill/>
          </a:ln>
        </p:spPr>
        <p:txBody>
          <a:bodyPr anchorCtr="0" anchor="t" bIns="45700" lIns="91425" spcFirstLastPara="1" rIns="91425" wrap="square" tIns="45700">
            <a:noAutofit/>
          </a:bodyPr>
          <a:lstStyle/>
          <a:p>
            <a:pPr indent="-457200" lvl="1" marL="457200" rtl="0" algn="l">
              <a:spcBef>
                <a:spcPts val="0"/>
              </a:spcBef>
              <a:spcAft>
                <a:spcPts val="0"/>
              </a:spcAft>
              <a:buSzPts val="2400"/>
              <a:buFont typeface="Arial"/>
              <a:buAutoNum type="arabicPeriod"/>
            </a:pPr>
            <a:r>
              <a:rPr lang="en-US" sz="2400">
                <a:latin typeface="Helvetica Neue"/>
                <a:ea typeface="Helvetica Neue"/>
                <a:cs typeface="Helvetica Neue"/>
                <a:sym typeface="Helvetica Neue"/>
              </a:rPr>
              <a:t>Conceptual Model</a:t>
            </a:r>
            <a:endParaRPr/>
          </a:p>
          <a:p>
            <a:pPr indent="-457200" lvl="2" marL="857250" rtl="0" algn="l">
              <a:spcBef>
                <a:spcPts val="360"/>
              </a:spcBef>
              <a:spcAft>
                <a:spcPts val="0"/>
              </a:spcAft>
              <a:buSzPts val="1800"/>
              <a:buFont typeface="Helvetica Neue"/>
              <a:buChar char="•"/>
            </a:pPr>
            <a:r>
              <a:rPr lang="en-US" sz="1800">
                <a:latin typeface="Helvetica Neue"/>
                <a:ea typeface="Helvetica Neue"/>
                <a:cs typeface="Helvetica Neue"/>
                <a:sym typeface="Helvetica Neue"/>
              </a:rPr>
              <a:t>Information Model: Entity Relationship Diagrams</a:t>
            </a:r>
            <a:endParaRPr/>
          </a:p>
          <a:p>
            <a:pPr indent="-457200" lvl="2" marL="857250" rtl="0" algn="l">
              <a:spcBef>
                <a:spcPts val="360"/>
              </a:spcBef>
              <a:spcAft>
                <a:spcPts val="0"/>
              </a:spcAft>
              <a:buSzPts val="1800"/>
              <a:buFont typeface="Helvetica Neue"/>
              <a:buChar char="•"/>
            </a:pPr>
            <a:r>
              <a:rPr lang="en-US" sz="1800">
                <a:latin typeface="Helvetica Neue"/>
                <a:ea typeface="Helvetica Neue"/>
                <a:cs typeface="Helvetica Neue"/>
                <a:sym typeface="Helvetica Neue"/>
              </a:rPr>
              <a:t>Mathematical Model: Graphs</a:t>
            </a:r>
            <a:endParaRPr/>
          </a:p>
          <a:p>
            <a:pPr indent="-457200" lvl="1" marL="457200" rtl="0" algn="l">
              <a:spcBef>
                <a:spcPts val="480"/>
              </a:spcBef>
              <a:spcAft>
                <a:spcPts val="0"/>
              </a:spcAft>
              <a:buSzPts val="2400"/>
              <a:buFont typeface="Arial"/>
              <a:buAutoNum type="arabicPeriod"/>
            </a:pPr>
            <a:r>
              <a:rPr lang="en-US" sz="2400">
                <a:latin typeface="Helvetica Neue"/>
                <a:ea typeface="Helvetica Neue"/>
                <a:cs typeface="Helvetica Neue"/>
                <a:sym typeface="Helvetica Neue"/>
              </a:rPr>
              <a:t>Logical Data Model</a:t>
            </a:r>
            <a:endParaRPr/>
          </a:p>
          <a:p>
            <a:pPr indent="-342900" lvl="2" marL="742950" rtl="0" algn="l">
              <a:spcBef>
                <a:spcPts val="360"/>
              </a:spcBef>
              <a:spcAft>
                <a:spcPts val="0"/>
              </a:spcAft>
              <a:buSzPts val="1800"/>
              <a:buFont typeface="Arial"/>
              <a:buChar char="•"/>
            </a:pPr>
            <a:r>
              <a:rPr lang="en-US" sz="1800">
                <a:latin typeface="Helvetica Neue"/>
                <a:ea typeface="Helvetica Neue"/>
                <a:cs typeface="Helvetica Neue"/>
                <a:sym typeface="Helvetica Neue"/>
              </a:rPr>
              <a:t>Abstract Data types </a:t>
            </a:r>
            <a:endParaRPr/>
          </a:p>
          <a:p>
            <a:pPr indent="-342900" lvl="2" marL="742950" rtl="0" algn="l">
              <a:spcBef>
                <a:spcPts val="360"/>
              </a:spcBef>
              <a:spcAft>
                <a:spcPts val="0"/>
              </a:spcAft>
              <a:buSzPts val="1800"/>
              <a:buFont typeface="Arial"/>
              <a:buChar char="•"/>
            </a:pPr>
            <a:r>
              <a:rPr lang="en-US" sz="1800">
                <a:latin typeface="Helvetica Neue"/>
                <a:ea typeface="Helvetica Neue"/>
                <a:cs typeface="Helvetica Neue"/>
                <a:sym typeface="Helvetica Neue"/>
              </a:rPr>
              <a:t>Custom Statements in SQL</a:t>
            </a:r>
            <a:endParaRPr/>
          </a:p>
          <a:p>
            <a:pPr indent="-457200" lvl="1" marL="457200" rtl="0" algn="l">
              <a:spcBef>
                <a:spcPts val="480"/>
              </a:spcBef>
              <a:spcAft>
                <a:spcPts val="0"/>
              </a:spcAft>
              <a:buSzPts val="2400"/>
              <a:buFont typeface="Arial"/>
              <a:buAutoNum type="arabicPeriod"/>
            </a:pPr>
            <a:r>
              <a:rPr lang="en-US" sz="2400">
                <a:latin typeface="Helvetica Neue"/>
                <a:ea typeface="Helvetica Neue"/>
                <a:cs typeface="Helvetica Neue"/>
                <a:sym typeface="Helvetica Neue"/>
              </a:rPr>
              <a:t>Physical Data Model</a:t>
            </a:r>
            <a:endParaRPr/>
          </a:p>
          <a:p>
            <a:pPr indent="-342900" lvl="2" marL="742950" rtl="0" algn="l">
              <a:spcBef>
                <a:spcPts val="360"/>
              </a:spcBef>
              <a:spcAft>
                <a:spcPts val="0"/>
              </a:spcAft>
              <a:buSzPts val="1800"/>
              <a:buFont typeface="Arial"/>
              <a:buChar char="•"/>
            </a:pPr>
            <a:r>
              <a:rPr lang="en-US" sz="1800">
                <a:latin typeface="Helvetica Neue"/>
                <a:ea typeface="Helvetica Neue"/>
                <a:cs typeface="Helvetica Neue"/>
                <a:sym typeface="Helvetica Neue"/>
              </a:rPr>
              <a:t>Storage-Structures</a:t>
            </a:r>
            <a:endParaRPr/>
          </a:p>
          <a:p>
            <a:pPr indent="-342900" lvl="2" marL="742950" rtl="0" algn="l">
              <a:spcBef>
                <a:spcPts val="360"/>
              </a:spcBef>
              <a:spcAft>
                <a:spcPts val="0"/>
              </a:spcAft>
              <a:buSzPts val="1800"/>
              <a:buFont typeface="Arial"/>
              <a:buChar char="•"/>
            </a:pPr>
            <a:r>
              <a:rPr lang="en-US" sz="1800">
                <a:latin typeface="Helvetica Neue"/>
                <a:ea typeface="Helvetica Neue"/>
                <a:cs typeface="Helvetica Neue"/>
                <a:sym typeface="Helvetica Neue"/>
              </a:rPr>
              <a:t>Algorithms for common operations</a:t>
            </a:r>
            <a:endParaRPr/>
          </a:p>
          <a:p>
            <a:pPr indent="0" lvl="0" marL="0" rtl="0" algn="l">
              <a:spcBef>
                <a:spcPts val="480"/>
              </a:spcBef>
              <a:spcAft>
                <a:spcPts val="0"/>
              </a:spcAft>
              <a:buSzPts val="2400"/>
              <a:buFont typeface="Arial"/>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59">
                                            <p:txEl>
                                              <p:pRg end="0" st="0"/>
                                            </p:txEl>
                                          </p:spTgt>
                                        </p:tgtEl>
                                        <p:attrNameLst>
                                          <p:attrName>style.visibility</p:attrName>
                                        </p:attrNameLst>
                                      </p:cBhvr>
                                      <p:to>
                                        <p:strVal val="visible"/>
                                      </p:to>
                                    </p:set>
                                    <p:anim calcmode="lin" valueType="num">
                                      <p:cBhvr additive="base">
                                        <p:cTn dur="500"/>
                                        <p:tgtEl>
                                          <p:spTgt spid="359">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59">
                                            <p:txEl>
                                              <p:pRg end="1" st="1"/>
                                            </p:txEl>
                                          </p:spTgt>
                                        </p:tgtEl>
                                        <p:attrNameLst>
                                          <p:attrName>style.visibility</p:attrName>
                                        </p:attrNameLst>
                                      </p:cBhvr>
                                      <p:to>
                                        <p:strVal val="visible"/>
                                      </p:to>
                                    </p:set>
                                    <p:anim calcmode="lin" valueType="num">
                                      <p:cBhvr additive="base">
                                        <p:cTn dur="500"/>
                                        <p:tgtEl>
                                          <p:spTgt spid="359">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59">
                                            <p:txEl>
                                              <p:pRg end="2" st="2"/>
                                            </p:txEl>
                                          </p:spTgt>
                                        </p:tgtEl>
                                        <p:attrNameLst>
                                          <p:attrName>style.visibility</p:attrName>
                                        </p:attrNameLst>
                                      </p:cBhvr>
                                      <p:to>
                                        <p:strVal val="visible"/>
                                      </p:to>
                                    </p:set>
                                    <p:anim calcmode="lin" valueType="num">
                                      <p:cBhvr additive="base">
                                        <p:cTn dur="500"/>
                                        <p:tgtEl>
                                          <p:spTgt spid="359">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59">
                                            <p:txEl>
                                              <p:pRg end="3" st="3"/>
                                            </p:txEl>
                                          </p:spTgt>
                                        </p:tgtEl>
                                        <p:attrNameLst>
                                          <p:attrName>style.visibility</p:attrName>
                                        </p:attrNameLst>
                                      </p:cBhvr>
                                      <p:to>
                                        <p:strVal val="visible"/>
                                      </p:to>
                                    </p:set>
                                    <p:anim calcmode="lin" valueType="num">
                                      <p:cBhvr additive="base">
                                        <p:cTn dur="500"/>
                                        <p:tgtEl>
                                          <p:spTgt spid="359">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59">
                                            <p:txEl>
                                              <p:pRg end="4" st="4"/>
                                            </p:txEl>
                                          </p:spTgt>
                                        </p:tgtEl>
                                        <p:attrNameLst>
                                          <p:attrName>style.visibility</p:attrName>
                                        </p:attrNameLst>
                                      </p:cBhvr>
                                      <p:to>
                                        <p:strVal val="visible"/>
                                      </p:to>
                                    </p:set>
                                    <p:anim calcmode="lin" valueType="num">
                                      <p:cBhvr additive="base">
                                        <p:cTn dur="500"/>
                                        <p:tgtEl>
                                          <p:spTgt spid="359">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59">
                                            <p:txEl>
                                              <p:pRg end="5" st="5"/>
                                            </p:txEl>
                                          </p:spTgt>
                                        </p:tgtEl>
                                        <p:attrNameLst>
                                          <p:attrName>style.visibility</p:attrName>
                                        </p:attrNameLst>
                                      </p:cBhvr>
                                      <p:to>
                                        <p:strVal val="visible"/>
                                      </p:to>
                                    </p:set>
                                    <p:anim calcmode="lin" valueType="num">
                                      <p:cBhvr additive="base">
                                        <p:cTn dur="500"/>
                                        <p:tgtEl>
                                          <p:spTgt spid="359">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59">
                                            <p:txEl>
                                              <p:pRg end="6" st="6"/>
                                            </p:txEl>
                                          </p:spTgt>
                                        </p:tgtEl>
                                        <p:attrNameLst>
                                          <p:attrName>style.visibility</p:attrName>
                                        </p:attrNameLst>
                                      </p:cBhvr>
                                      <p:to>
                                        <p:strVal val="visible"/>
                                      </p:to>
                                    </p:set>
                                    <p:anim calcmode="lin" valueType="num">
                                      <p:cBhvr additive="base">
                                        <p:cTn dur="500"/>
                                        <p:tgtEl>
                                          <p:spTgt spid="359">
                                            <p:txEl>
                                              <p:pRg end="6" st="6"/>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59">
                                            <p:txEl>
                                              <p:pRg end="7" st="7"/>
                                            </p:txEl>
                                          </p:spTgt>
                                        </p:tgtEl>
                                        <p:attrNameLst>
                                          <p:attrName>style.visibility</p:attrName>
                                        </p:attrNameLst>
                                      </p:cBhvr>
                                      <p:to>
                                        <p:strVal val="visible"/>
                                      </p:to>
                                    </p:set>
                                    <p:anim calcmode="lin" valueType="num">
                                      <p:cBhvr additive="base">
                                        <p:cTn dur="500"/>
                                        <p:tgtEl>
                                          <p:spTgt spid="359">
                                            <p:txEl>
                                              <p:pRg end="7" st="7"/>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59">
                                            <p:txEl>
                                              <p:pRg end="8" st="8"/>
                                            </p:txEl>
                                          </p:spTgt>
                                        </p:tgtEl>
                                        <p:attrNameLst>
                                          <p:attrName>style.visibility</p:attrName>
                                        </p:attrNameLst>
                                      </p:cBhvr>
                                      <p:to>
                                        <p:strVal val="visible"/>
                                      </p:to>
                                    </p:set>
                                    <p:anim calcmode="lin" valueType="num">
                                      <p:cBhvr additive="base">
                                        <p:cTn dur="500"/>
                                        <p:tgtEl>
                                          <p:spTgt spid="359">
                                            <p:txEl>
                                              <p:pRg end="8" st="8"/>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59">
                                            <p:txEl>
                                              <p:pRg end="9" st="9"/>
                                            </p:txEl>
                                          </p:spTgt>
                                        </p:tgtEl>
                                        <p:attrNameLst>
                                          <p:attrName>style.visibility</p:attrName>
                                        </p:attrNameLst>
                                      </p:cBhvr>
                                      <p:to>
                                        <p:strVal val="visible"/>
                                      </p:to>
                                    </p:set>
                                    <p:anim calcmode="lin" valueType="num">
                                      <p:cBhvr additive="base">
                                        <p:cTn dur="500"/>
                                        <p:tgtEl>
                                          <p:spTgt spid="359">
                                            <p:txEl>
                                              <p:pRg end="9" st="9"/>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9"/>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600">
                <a:latin typeface="Helvetica Neue"/>
                <a:ea typeface="Helvetica Neue"/>
                <a:cs typeface="Helvetica Neue"/>
                <a:sym typeface="Helvetica Neue"/>
              </a:rPr>
              <a:t>Graph Models</a:t>
            </a:r>
            <a:endParaRPr sz="3600">
              <a:latin typeface="Helvetica Neue"/>
              <a:ea typeface="Helvetica Neue"/>
              <a:cs typeface="Helvetica Neue"/>
              <a:sym typeface="Helvetica Neue"/>
            </a:endParaRPr>
          </a:p>
        </p:txBody>
      </p:sp>
      <p:sp>
        <p:nvSpPr>
          <p:cNvPr id="365" name="Google Shape;365;p59"/>
          <p:cNvSpPr txBox="1"/>
          <p:nvPr>
            <p:ph idx="1" type="body"/>
          </p:nvPr>
        </p:nvSpPr>
        <p:spPr>
          <a:xfrm>
            <a:off x="228600" y="1427356"/>
            <a:ext cx="8610600" cy="2196790"/>
          </a:xfrm>
          <a:prstGeom prst="rect">
            <a:avLst/>
          </a:prstGeom>
          <a:noFill/>
          <a:ln>
            <a:noFill/>
          </a:ln>
        </p:spPr>
        <p:txBody>
          <a:bodyPr anchorCtr="0" anchor="t" bIns="45700" lIns="91425" spcFirstLastPara="1" rIns="91425" wrap="square" tIns="45700">
            <a:noAutofit/>
          </a:bodyPr>
          <a:lstStyle/>
          <a:p>
            <a:pPr indent="-342900" lvl="1" marL="342900" rtl="0" algn="l">
              <a:spcBef>
                <a:spcPts val="0"/>
              </a:spcBef>
              <a:spcAft>
                <a:spcPts val="0"/>
              </a:spcAft>
              <a:buSzPts val="2400"/>
              <a:buFont typeface="Helvetica Neue"/>
              <a:buChar char="•"/>
            </a:pPr>
            <a:r>
              <a:rPr lang="en-US" sz="2400">
                <a:latin typeface="Helvetica Neue"/>
                <a:ea typeface="Helvetica Neue"/>
                <a:cs typeface="Helvetica Neue"/>
                <a:sym typeface="Helvetica Neue"/>
              </a:rPr>
              <a:t> </a:t>
            </a:r>
            <a:r>
              <a:rPr lang="en-US" sz="1800">
                <a:latin typeface="Helvetica Neue"/>
                <a:ea typeface="Helvetica Neue"/>
                <a:cs typeface="Helvetica Neue"/>
                <a:sym typeface="Helvetica Neue"/>
              </a:rPr>
              <a:t>A Simple Mathematical Model</a:t>
            </a:r>
            <a:endParaRPr/>
          </a:p>
          <a:p>
            <a:pPr indent="-342900" lvl="2" marL="742950" rtl="0" algn="l">
              <a:spcBef>
                <a:spcPts val="320"/>
              </a:spcBef>
              <a:spcAft>
                <a:spcPts val="0"/>
              </a:spcAft>
              <a:buSzPts val="1600"/>
              <a:buFont typeface="Helvetica Neue"/>
              <a:buChar char="•"/>
            </a:pPr>
            <a:r>
              <a:rPr lang="en-US" sz="1600">
                <a:latin typeface="Helvetica Neue"/>
                <a:ea typeface="Helvetica Neue"/>
                <a:cs typeface="Helvetica Neue"/>
                <a:sym typeface="Helvetica Neue"/>
              </a:rPr>
              <a:t> A graph G = (V,E) </a:t>
            </a:r>
            <a:endParaRPr/>
          </a:p>
          <a:p>
            <a:pPr indent="-342900" lvl="2" marL="742950" rtl="0" algn="l">
              <a:spcBef>
                <a:spcPts val="320"/>
              </a:spcBef>
              <a:spcAft>
                <a:spcPts val="0"/>
              </a:spcAft>
              <a:buSzPts val="1600"/>
              <a:buFont typeface="Helvetica Neue"/>
              <a:buChar char="•"/>
            </a:pPr>
            <a:r>
              <a:rPr lang="en-US" sz="1600">
                <a:latin typeface="Helvetica Neue"/>
                <a:ea typeface="Helvetica Neue"/>
                <a:cs typeface="Helvetica Neue"/>
                <a:sym typeface="Helvetica Neue"/>
              </a:rPr>
              <a:t> V = a finite set of vertices</a:t>
            </a:r>
            <a:endParaRPr/>
          </a:p>
          <a:p>
            <a:pPr indent="-342900" lvl="2" marL="742950" rtl="0" algn="l">
              <a:spcBef>
                <a:spcPts val="320"/>
              </a:spcBef>
              <a:spcAft>
                <a:spcPts val="0"/>
              </a:spcAft>
              <a:buSzPts val="1600"/>
              <a:buFont typeface="Helvetica Neue"/>
              <a:buChar char="•"/>
            </a:pPr>
            <a:r>
              <a:rPr lang="en-US" sz="1600">
                <a:latin typeface="Helvetica Neue"/>
                <a:ea typeface="Helvetica Neue"/>
                <a:cs typeface="Helvetica Neue"/>
                <a:sym typeface="Helvetica Neue"/>
              </a:rPr>
              <a:t> E = a set of edges model a binary relationship between vertices</a:t>
            </a:r>
            <a:endParaRPr/>
          </a:p>
          <a:p>
            <a:pPr indent="-342900" lvl="1" marL="342900" rtl="0" algn="l">
              <a:spcBef>
                <a:spcPts val="360"/>
              </a:spcBef>
              <a:spcAft>
                <a:spcPts val="0"/>
              </a:spcAft>
              <a:buSzPts val="1800"/>
              <a:buFont typeface="Helvetica Neue"/>
              <a:buChar char="•"/>
            </a:pPr>
            <a:r>
              <a:rPr lang="en-US" sz="1800">
                <a:latin typeface="Helvetica Neue"/>
                <a:ea typeface="Helvetica Neue"/>
                <a:cs typeface="Helvetica Neue"/>
                <a:sym typeface="Helvetica Neue"/>
              </a:rPr>
              <a:t>Example</a:t>
            </a:r>
            <a:endParaRPr/>
          </a:p>
          <a:p>
            <a:pPr indent="-228600" lvl="2" marL="742950" rtl="0" algn="l">
              <a:spcBef>
                <a:spcPts val="360"/>
              </a:spcBef>
              <a:spcAft>
                <a:spcPts val="0"/>
              </a:spcAft>
              <a:buSzPts val="1800"/>
              <a:buFont typeface="Arial"/>
              <a:buNone/>
            </a:pPr>
            <a:r>
              <a:t/>
            </a:r>
            <a:endParaRPr>
              <a:latin typeface="Helvetica Neue"/>
              <a:ea typeface="Helvetica Neue"/>
              <a:cs typeface="Helvetica Neue"/>
              <a:sym typeface="Helvetica Neue"/>
            </a:endParaRPr>
          </a:p>
          <a:p>
            <a:pPr indent="-190500" lvl="0" marL="342900" rtl="0" algn="l">
              <a:spcBef>
                <a:spcPts val="480"/>
              </a:spcBef>
              <a:spcAft>
                <a:spcPts val="0"/>
              </a:spcAft>
              <a:buSzPts val="2400"/>
              <a:buFont typeface="Arial"/>
              <a:buNone/>
            </a:pPr>
            <a:r>
              <a:t/>
            </a:r>
            <a:endParaRPr sz="2400"/>
          </a:p>
          <a:p>
            <a:pPr indent="-158750" lvl="1" marL="742950" rtl="0" algn="l">
              <a:spcBef>
                <a:spcPts val="400"/>
              </a:spcBef>
              <a:spcAft>
                <a:spcPts val="0"/>
              </a:spcAft>
              <a:buSzPts val="2000"/>
              <a:buFont typeface="Arial"/>
              <a:buNone/>
            </a:pPr>
            <a:r>
              <a:t/>
            </a:r>
            <a:endParaRPr sz="2000"/>
          </a:p>
        </p:txBody>
      </p:sp>
      <p:pic>
        <p:nvPicPr>
          <p:cNvPr descr="C:\Users\xuntang\Desktop\pics\dinkystreets.eps" id="366" name="Google Shape;366;p59"/>
          <p:cNvPicPr preferRelativeResize="0"/>
          <p:nvPr/>
        </p:nvPicPr>
        <p:blipFill rotWithShape="1">
          <a:blip r:embed="rId3">
            <a:alphaModFix/>
          </a:blip>
          <a:srcRect b="0" l="0" r="0" t="0"/>
          <a:stretch/>
        </p:blipFill>
        <p:spPr>
          <a:xfrm>
            <a:off x="228600" y="3054816"/>
            <a:ext cx="2681811" cy="2732796"/>
          </a:xfrm>
          <a:prstGeom prst="rect">
            <a:avLst/>
          </a:prstGeom>
          <a:noFill/>
          <a:ln>
            <a:noFill/>
          </a:ln>
        </p:spPr>
      </p:pic>
      <p:pic>
        <p:nvPicPr>
          <p:cNvPr descr="Picture2.png" id="367" name="Google Shape;367;p59"/>
          <p:cNvPicPr preferRelativeResize="0"/>
          <p:nvPr/>
        </p:nvPicPr>
        <p:blipFill rotWithShape="1">
          <a:blip r:embed="rId4">
            <a:alphaModFix/>
          </a:blip>
          <a:srcRect b="0" l="0" r="0" t="0"/>
          <a:stretch/>
        </p:blipFill>
        <p:spPr>
          <a:xfrm>
            <a:off x="5636705" y="2485418"/>
            <a:ext cx="3761295" cy="3667027"/>
          </a:xfrm>
          <a:prstGeom prst="rect">
            <a:avLst/>
          </a:prstGeom>
          <a:noFill/>
          <a:ln>
            <a:noFill/>
          </a:ln>
        </p:spPr>
      </p:pic>
      <p:grpSp>
        <p:nvGrpSpPr>
          <p:cNvPr id="368" name="Google Shape;368;p59"/>
          <p:cNvGrpSpPr/>
          <p:nvPr/>
        </p:nvGrpSpPr>
        <p:grpSpPr>
          <a:xfrm>
            <a:off x="2576752" y="2637818"/>
            <a:ext cx="3761295" cy="3667027"/>
            <a:chOff x="2576752" y="2637818"/>
            <a:chExt cx="3761295" cy="3667027"/>
          </a:xfrm>
        </p:grpSpPr>
        <p:pic>
          <p:nvPicPr>
            <p:cNvPr descr="C:\Users\xuntang\Desktop\pics\dinkystreets.eps" id="369" name="Google Shape;369;p59"/>
            <p:cNvPicPr preferRelativeResize="0"/>
            <p:nvPr/>
          </p:nvPicPr>
          <p:blipFill rotWithShape="1">
            <a:blip r:embed="rId3">
              <a:alphaModFix/>
            </a:blip>
            <a:srcRect b="0" l="0" r="0" t="0"/>
            <a:stretch/>
          </p:blipFill>
          <p:spPr>
            <a:xfrm>
              <a:off x="3119585" y="3054816"/>
              <a:ext cx="2681811" cy="2732796"/>
            </a:xfrm>
            <a:prstGeom prst="rect">
              <a:avLst/>
            </a:prstGeom>
            <a:noFill/>
            <a:ln>
              <a:noFill/>
            </a:ln>
          </p:spPr>
        </p:pic>
        <p:pic>
          <p:nvPicPr>
            <p:cNvPr descr="Diagram showing transformation from street map with traffic direction to network diagram with nodes and directed edges." id="370" name="Google Shape;370;p59"/>
            <p:cNvPicPr preferRelativeResize="0"/>
            <p:nvPr/>
          </p:nvPicPr>
          <p:blipFill rotWithShape="1">
            <a:blip r:embed="rId4">
              <a:alphaModFix/>
            </a:blip>
            <a:srcRect b="0" l="0" r="0" t="0"/>
            <a:stretch/>
          </p:blipFill>
          <p:spPr>
            <a:xfrm>
              <a:off x="2576752" y="2637818"/>
              <a:ext cx="3761295" cy="3667027"/>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60"/>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600">
                <a:latin typeface="Helvetica Neue"/>
                <a:ea typeface="Helvetica Neue"/>
                <a:cs typeface="Helvetica Neue"/>
                <a:sym typeface="Helvetica Neue"/>
              </a:rPr>
              <a:t>A Graph Model of River Network</a:t>
            </a:r>
            <a:endParaRPr sz="3600">
              <a:latin typeface="Helvetica Neue"/>
              <a:ea typeface="Helvetica Neue"/>
              <a:cs typeface="Helvetica Neue"/>
              <a:sym typeface="Helvetica Neue"/>
            </a:endParaRPr>
          </a:p>
        </p:txBody>
      </p:sp>
      <p:sp>
        <p:nvSpPr>
          <p:cNvPr id="376" name="Google Shape;376;p60"/>
          <p:cNvSpPr txBox="1"/>
          <p:nvPr>
            <p:ph idx="1" type="body"/>
          </p:nvPr>
        </p:nvSpPr>
        <p:spPr>
          <a:xfrm>
            <a:off x="685800" y="990600"/>
            <a:ext cx="7772400" cy="4724400"/>
          </a:xfrm>
          <a:prstGeom prst="rect">
            <a:avLst/>
          </a:prstGeom>
          <a:noFill/>
          <a:ln>
            <a:noFill/>
          </a:ln>
        </p:spPr>
        <p:txBody>
          <a:bodyPr anchorCtr="0" anchor="t" bIns="45700" lIns="91425" spcFirstLastPara="1" rIns="91425" wrap="square" tIns="45700">
            <a:noAutofit/>
          </a:bodyPr>
          <a:lstStyle/>
          <a:p>
            <a:pPr indent="-342900" lvl="1" marL="342900" rtl="0" algn="l">
              <a:spcBef>
                <a:spcPts val="0"/>
              </a:spcBef>
              <a:spcAft>
                <a:spcPts val="0"/>
              </a:spcAft>
              <a:buSzPts val="2400"/>
              <a:buFont typeface="Helvetica Neue"/>
              <a:buChar char="•"/>
            </a:pPr>
            <a:r>
              <a:rPr lang="en-US" sz="2400">
                <a:latin typeface="Helvetica Neue"/>
                <a:ea typeface="Helvetica Neue"/>
                <a:cs typeface="Helvetica Neue"/>
                <a:sym typeface="Helvetica Neue"/>
              </a:rPr>
              <a:t>Nodes = rivers</a:t>
            </a:r>
            <a:endParaRPr/>
          </a:p>
          <a:p>
            <a:pPr indent="-342900" lvl="1" marL="342900" rtl="0" algn="l">
              <a:spcBef>
                <a:spcPts val="480"/>
              </a:spcBef>
              <a:spcAft>
                <a:spcPts val="0"/>
              </a:spcAft>
              <a:buSzPts val="2400"/>
              <a:buFont typeface="Helvetica Neue"/>
              <a:buChar char="•"/>
            </a:pPr>
            <a:r>
              <a:rPr lang="en-US" sz="2400">
                <a:latin typeface="Helvetica Neue"/>
                <a:ea typeface="Helvetica Neue"/>
                <a:cs typeface="Helvetica Neue"/>
                <a:sym typeface="Helvetica Neue"/>
              </a:rPr>
              <a:t>Edges = A river </a:t>
            </a:r>
            <a:r>
              <a:rPr lang="en-US" sz="2400">
                <a:solidFill>
                  <a:srgbClr val="FF0000"/>
                </a:solidFill>
                <a:latin typeface="Helvetica Neue"/>
                <a:ea typeface="Helvetica Neue"/>
                <a:cs typeface="Helvetica Neue"/>
                <a:sym typeface="Helvetica Neue"/>
              </a:rPr>
              <a:t>falls into </a:t>
            </a:r>
            <a:r>
              <a:rPr lang="en-US" sz="2400">
                <a:latin typeface="Helvetica Neue"/>
                <a:ea typeface="Helvetica Neue"/>
                <a:cs typeface="Helvetica Neue"/>
                <a:sym typeface="Helvetica Neue"/>
              </a:rPr>
              <a:t>another river</a:t>
            </a:r>
            <a:endParaRPr/>
          </a:p>
        </p:txBody>
      </p:sp>
      <p:pic>
        <p:nvPicPr>
          <p:cNvPr descr="C:\Users\xuntang\Desktop\Screen Shot 2014-07-09 at 7.35.39 PM.png" id="377" name="Google Shape;377;p60"/>
          <p:cNvPicPr preferRelativeResize="0"/>
          <p:nvPr/>
        </p:nvPicPr>
        <p:blipFill rotWithShape="1">
          <a:blip r:embed="rId3">
            <a:alphaModFix/>
          </a:blip>
          <a:srcRect b="0" l="0" r="0" t="0"/>
          <a:stretch/>
        </p:blipFill>
        <p:spPr>
          <a:xfrm>
            <a:off x="4482739" y="2950427"/>
            <a:ext cx="4356461" cy="2547123"/>
          </a:xfrm>
          <a:prstGeom prst="rect">
            <a:avLst/>
          </a:prstGeom>
          <a:noFill/>
          <a:ln>
            <a:noFill/>
          </a:ln>
        </p:spPr>
      </p:pic>
      <p:pic>
        <p:nvPicPr>
          <p:cNvPr descr="U.S. map with river network and two tree-like diagrams showing directed graphs with nodes and arrows." id="378" name="Google Shape;378;p60"/>
          <p:cNvPicPr preferRelativeResize="0"/>
          <p:nvPr/>
        </p:nvPicPr>
        <p:blipFill rotWithShape="1">
          <a:blip r:embed="rId4">
            <a:alphaModFix/>
          </a:blip>
          <a:srcRect b="0" l="0" r="0" t="0"/>
          <a:stretch/>
        </p:blipFill>
        <p:spPr>
          <a:xfrm>
            <a:off x="228601" y="2950428"/>
            <a:ext cx="4131526" cy="26632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61"/>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600">
                <a:latin typeface="Helvetica Neue"/>
                <a:ea typeface="Helvetica Neue"/>
                <a:cs typeface="Helvetica Neue"/>
                <a:sym typeface="Helvetica Neue"/>
              </a:rPr>
              <a:t>Pros and Cons of Graph Models</a:t>
            </a:r>
            <a:endParaRPr sz="3600">
              <a:latin typeface="Helvetica Neue"/>
              <a:ea typeface="Helvetica Neue"/>
              <a:cs typeface="Helvetica Neue"/>
              <a:sym typeface="Helvetica Neue"/>
            </a:endParaRPr>
          </a:p>
        </p:txBody>
      </p:sp>
      <p:sp>
        <p:nvSpPr>
          <p:cNvPr id="384" name="Google Shape;384;p61"/>
          <p:cNvSpPr txBox="1"/>
          <p:nvPr>
            <p:ph idx="1" type="body"/>
          </p:nvPr>
        </p:nvSpPr>
        <p:spPr>
          <a:xfrm>
            <a:off x="228600" y="1516566"/>
            <a:ext cx="7934093" cy="4226312"/>
          </a:xfrm>
          <a:prstGeom prst="rect">
            <a:avLst/>
          </a:prstGeom>
          <a:noFill/>
          <a:ln>
            <a:noFill/>
          </a:ln>
        </p:spPr>
        <p:txBody>
          <a:bodyPr anchorCtr="0" anchor="t" bIns="45700" lIns="91425" spcFirstLastPara="1" rIns="91425" wrap="square" tIns="45700">
            <a:noAutofit/>
          </a:bodyPr>
          <a:lstStyle/>
          <a:p>
            <a:pPr indent="-342900" lvl="1" marL="342900" rtl="0" algn="l">
              <a:spcBef>
                <a:spcPts val="0"/>
              </a:spcBef>
              <a:spcAft>
                <a:spcPts val="0"/>
              </a:spcAft>
              <a:buSzPts val="2400"/>
              <a:buFont typeface="Helvetica Neue"/>
              <a:buChar char="•"/>
            </a:pPr>
            <a:r>
              <a:rPr lang="en-US" sz="2400">
                <a:latin typeface="Helvetica Neue"/>
                <a:ea typeface="Helvetica Neue"/>
                <a:cs typeface="Helvetica Neue"/>
                <a:sym typeface="Helvetica Neue"/>
              </a:rPr>
              <a:t> Strength</a:t>
            </a:r>
            <a:endParaRPr/>
          </a:p>
          <a:p>
            <a:pPr indent="-342900" lvl="2" marL="742950" rtl="0" algn="l">
              <a:spcBef>
                <a:spcPts val="400"/>
              </a:spcBef>
              <a:spcAft>
                <a:spcPts val="0"/>
              </a:spcAft>
              <a:buSzPts val="2000"/>
              <a:buFont typeface="Helvetica Neue"/>
              <a:buChar char="•"/>
            </a:pPr>
            <a:r>
              <a:rPr lang="en-US" sz="2000">
                <a:latin typeface="Helvetica Neue"/>
                <a:ea typeface="Helvetica Neue"/>
                <a:cs typeface="Helvetica Neue"/>
                <a:sym typeface="Helvetica Neue"/>
              </a:rPr>
              <a:t>Well developed mathematics for reasoning</a:t>
            </a:r>
            <a:endParaRPr/>
          </a:p>
          <a:p>
            <a:pPr indent="-342900" lvl="2" marL="742950" rtl="0" algn="l">
              <a:spcBef>
                <a:spcPts val="400"/>
              </a:spcBef>
              <a:spcAft>
                <a:spcPts val="0"/>
              </a:spcAft>
              <a:buSzPts val="2000"/>
              <a:buFont typeface="Helvetica Neue"/>
              <a:buChar char="•"/>
            </a:pPr>
            <a:r>
              <a:rPr lang="en-US" sz="2000">
                <a:latin typeface="Helvetica Neue"/>
                <a:ea typeface="Helvetica Neue"/>
                <a:cs typeface="Helvetica Neue"/>
                <a:sym typeface="Helvetica Neue"/>
              </a:rPr>
              <a:t>Rich set of computational algorithms and data-structures</a:t>
            </a:r>
            <a:endParaRPr/>
          </a:p>
          <a:p>
            <a:pPr indent="-342900" lvl="1" marL="342900" rtl="0" algn="l">
              <a:spcBef>
                <a:spcPts val="480"/>
              </a:spcBef>
              <a:spcAft>
                <a:spcPts val="0"/>
              </a:spcAft>
              <a:buSzPts val="2400"/>
              <a:buFont typeface="Helvetica Neue"/>
              <a:buChar char="•"/>
            </a:pPr>
            <a:r>
              <a:rPr lang="en-US" sz="2400">
                <a:latin typeface="Helvetica Neue"/>
                <a:ea typeface="Helvetica Neue"/>
                <a:cs typeface="Helvetica Neue"/>
                <a:sym typeface="Helvetica Neue"/>
              </a:rPr>
              <a:t>Weakness</a:t>
            </a:r>
            <a:endParaRPr/>
          </a:p>
          <a:p>
            <a:pPr indent="-342900" lvl="2" marL="742950" rtl="0" algn="l">
              <a:spcBef>
                <a:spcPts val="400"/>
              </a:spcBef>
              <a:spcAft>
                <a:spcPts val="0"/>
              </a:spcAft>
              <a:buSzPts val="2000"/>
              <a:buFont typeface="Helvetica Neue"/>
              <a:buChar char="•"/>
            </a:pPr>
            <a:r>
              <a:rPr lang="en-US" sz="2000">
                <a:latin typeface="Helvetica Neue"/>
                <a:ea typeface="Helvetica Neue"/>
                <a:cs typeface="Helvetica Neue"/>
                <a:sym typeface="Helvetica Neue"/>
              </a:rPr>
              <a:t>Models only one binary relationship </a:t>
            </a:r>
            <a:endParaRPr/>
          </a:p>
          <a:p>
            <a:pPr indent="-342900" lvl="1" marL="342900" rtl="0" algn="l">
              <a:spcBef>
                <a:spcPts val="480"/>
              </a:spcBef>
              <a:spcAft>
                <a:spcPts val="0"/>
              </a:spcAft>
              <a:buSzPts val="2400"/>
              <a:buFont typeface="Helvetica Neue"/>
              <a:buChar char="•"/>
            </a:pPr>
            <a:r>
              <a:rPr lang="en-US" sz="2400">
                <a:latin typeface="Helvetica Neue"/>
                <a:ea typeface="Helvetica Neue"/>
                <a:cs typeface="Helvetica Neue"/>
                <a:sym typeface="Helvetica Neue"/>
              </a:rPr>
              <a:t>Implications</a:t>
            </a:r>
            <a:endParaRPr/>
          </a:p>
          <a:p>
            <a:pPr indent="-342900" lvl="2" marL="742950" rtl="0" algn="l">
              <a:spcBef>
                <a:spcPts val="400"/>
              </a:spcBef>
              <a:spcAft>
                <a:spcPts val="0"/>
              </a:spcAft>
              <a:buSzPts val="2000"/>
              <a:buFont typeface="Helvetica Neue"/>
              <a:buChar char="•"/>
            </a:pPr>
            <a:r>
              <a:rPr lang="en-US" sz="2000">
                <a:latin typeface="Helvetica Neue"/>
                <a:ea typeface="Helvetica Neue"/>
                <a:cs typeface="Helvetica Neue"/>
                <a:sym typeface="Helvetica Neue"/>
              </a:rPr>
              <a:t>A. Difficult to model multiple relationships, e.g., turn</a:t>
            </a:r>
            <a:endParaRPr/>
          </a:p>
          <a:p>
            <a:pPr indent="-342900" lvl="2" marL="742950" rtl="0" algn="l">
              <a:spcBef>
                <a:spcPts val="400"/>
              </a:spcBef>
              <a:spcAft>
                <a:spcPts val="0"/>
              </a:spcAft>
              <a:buSzPts val="2000"/>
              <a:buFont typeface="Helvetica Neue"/>
              <a:buChar char="•"/>
            </a:pPr>
            <a:r>
              <a:rPr lang="en-US" sz="2000">
                <a:latin typeface="Helvetica Neue"/>
                <a:ea typeface="Helvetica Neue"/>
                <a:cs typeface="Helvetica Neue"/>
                <a:sym typeface="Helvetica Neue"/>
              </a:rPr>
              <a:t>B. Multiple graph models possible for a spatial network</a:t>
            </a:r>
            <a:endParaRPr/>
          </a:p>
          <a:p>
            <a:pPr indent="-215900" lvl="2" marL="742950" rtl="0" algn="l">
              <a:spcBef>
                <a:spcPts val="400"/>
              </a:spcBef>
              <a:spcAft>
                <a:spcPts val="0"/>
              </a:spcAft>
              <a:buSzPts val="2000"/>
              <a:buFont typeface="Arial"/>
              <a:buNone/>
            </a:pPr>
            <a:r>
              <a:t/>
            </a:r>
            <a:endParaRPr sz="2000">
              <a:latin typeface="Helvetica Neue"/>
              <a:ea typeface="Helvetica Neue"/>
              <a:cs typeface="Helvetica Neue"/>
              <a:sym typeface="Helvetica Neue"/>
            </a:endParaRPr>
          </a:p>
          <a:p>
            <a:pPr indent="0" lvl="2" marL="400050" rtl="0" algn="l">
              <a:spcBef>
                <a:spcPts val="400"/>
              </a:spcBef>
              <a:spcAft>
                <a:spcPts val="0"/>
              </a:spcAft>
              <a:buSzPts val="2000"/>
              <a:buFont typeface="Arial"/>
              <a:buNone/>
            </a:pPr>
            <a:r>
              <a:t/>
            </a:r>
            <a:endParaRPr sz="2000">
              <a:latin typeface="Helvetica Neue"/>
              <a:ea typeface="Helvetica Neue"/>
              <a:cs typeface="Helvetica Neue"/>
              <a:sym typeface="Helvetica Neue"/>
            </a:endParaRPr>
          </a:p>
          <a:p>
            <a:pPr indent="-228600" lvl="2" marL="742950" rtl="0" algn="l">
              <a:spcBef>
                <a:spcPts val="360"/>
              </a:spcBef>
              <a:spcAft>
                <a:spcPts val="0"/>
              </a:spcAft>
              <a:buSzPts val="1800"/>
              <a:buFont typeface="Arial"/>
              <a:buNone/>
            </a:pPr>
            <a:r>
              <a:t/>
            </a:r>
            <a:endParaRPr>
              <a:latin typeface="Helvetica Neue"/>
              <a:ea typeface="Helvetica Neue"/>
              <a:cs typeface="Helvetica Neue"/>
              <a:sym typeface="Helvetica Neue"/>
            </a:endParaRPr>
          </a:p>
          <a:p>
            <a:pPr indent="-190500" lvl="0" marL="342900" rtl="0" algn="l">
              <a:spcBef>
                <a:spcPts val="480"/>
              </a:spcBef>
              <a:spcAft>
                <a:spcPts val="0"/>
              </a:spcAft>
              <a:buSzPts val="2400"/>
              <a:buFont typeface="Arial"/>
              <a:buNone/>
            </a:pPr>
            <a:r>
              <a:t/>
            </a:r>
            <a:endParaRPr sz="2400"/>
          </a:p>
          <a:p>
            <a:pPr indent="-158750" lvl="1" marL="742950" rtl="0" algn="l">
              <a:spcBef>
                <a:spcPts val="400"/>
              </a:spcBef>
              <a:spcAft>
                <a:spcPts val="0"/>
              </a:spcAft>
              <a:buSzPts val="2000"/>
              <a:buFont typeface="Arial"/>
              <a:buNone/>
            </a:pPr>
            <a:r>
              <a:t/>
            </a:r>
            <a:endParaRPr sz="2000"/>
          </a:p>
        </p:txBody>
      </p:sp>
      <p:grpSp>
        <p:nvGrpSpPr>
          <p:cNvPr id="385" name="Google Shape;385;p61"/>
          <p:cNvGrpSpPr/>
          <p:nvPr/>
        </p:nvGrpSpPr>
        <p:grpSpPr>
          <a:xfrm>
            <a:off x="6506309" y="3296783"/>
            <a:ext cx="2198520" cy="598970"/>
            <a:chOff x="5986475" y="3416624"/>
            <a:chExt cx="2198520" cy="598970"/>
          </a:xfrm>
        </p:grpSpPr>
        <p:pic>
          <p:nvPicPr>
            <p:cNvPr descr="No left turn sign" id="386" name="Google Shape;386;p61"/>
            <p:cNvPicPr preferRelativeResize="0"/>
            <p:nvPr/>
          </p:nvPicPr>
          <p:blipFill rotWithShape="1">
            <a:blip r:embed="rId3">
              <a:alphaModFix/>
            </a:blip>
            <a:srcRect b="0" l="0" r="0" t="0"/>
            <a:stretch/>
          </p:blipFill>
          <p:spPr>
            <a:xfrm>
              <a:off x="5986475" y="3416624"/>
              <a:ext cx="608006" cy="589766"/>
            </a:xfrm>
            <a:prstGeom prst="rect">
              <a:avLst/>
            </a:prstGeom>
            <a:noFill/>
            <a:ln>
              <a:noFill/>
            </a:ln>
          </p:spPr>
        </p:pic>
        <p:pic>
          <p:nvPicPr>
            <p:cNvPr descr="No right turn sign" id="387" name="Google Shape;387;p61"/>
            <p:cNvPicPr preferRelativeResize="0"/>
            <p:nvPr/>
          </p:nvPicPr>
          <p:blipFill rotWithShape="1">
            <a:blip r:embed="rId4">
              <a:alphaModFix/>
            </a:blip>
            <a:srcRect b="0" l="0" r="0" t="0"/>
            <a:stretch/>
          </p:blipFill>
          <p:spPr>
            <a:xfrm>
              <a:off x="6858000" y="3453550"/>
              <a:ext cx="535259" cy="519201"/>
            </a:xfrm>
            <a:prstGeom prst="rect">
              <a:avLst/>
            </a:prstGeom>
            <a:noFill/>
            <a:ln>
              <a:noFill/>
            </a:ln>
          </p:spPr>
        </p:pic>
        <p:pic>
          <p:nvPicPr>
            <p:cNvPr descr="No U turn sign" id="388" name="Google Shape;388;p61"/>
            <p:cNvPicPr preferRelativeResize="0"/>
            <p:nvPr/>
          </p:nvPicPr>
          <p:blipFill rotWithShape="1">
            <a:blip r:embed="rId5">
              <a:alphaModFix/>
            </a:blip>
            <a:srcRect b="0" l="0" r="0" t="0"/>
            <a:stretch/>
          </p:blipFill>
          <p:spPr>
            <a:xfrm>
              <a:off x="7605569" y="3453550"/>
              <a:ext cx="579426" cy="562044"/>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62"/>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600">
                <a:latin typeface="Helvetica Neue"/>
                <a:ea typeface="Helvetica Neue"/>
                <a:cs typeface="Helvetica Neue"/>
                <a:sym typeface="Helvetica Neue"/>
              </a:rPr>
              <a:t>Modeling Turns in Roadmaps</a:t>
            </a:r>
            <a:endParaRPr sz="3600">
              <a:latin typeface="Helvetica Neue"/>
              <a:ea typeface="Helvetica Neue"/>
              <a:cs typeface="Helvetica Neue"/>
              <a:sym typeface="Helvetica Neue"/>
            </a:endParaRPr>
          </a:p>
        </p:txBody>
      </p:sp>
      <p:sp>
        <p:nvSpPr>
          <p:cNvPr id="394" name="Google Shape;394;p62"/>
          <p:cNvSpPr txBox="1"/>
          <p:nvPr>
            <p:ph idx="1" type="body"/>
          </p:nvPr>
        </p:nvSpPr>
        <p:spPr>
          <a:xfrm>
            <a:off x="228600" y="1516566"/>
            <a:ext cx="8610600" cy="2575932"/>
          </a:xfrm>
          <a:prstGeom prst="rect">
            <a:avLst/>
          </a:prstGeom>
          <a:noFill/>
          <a:ln>
            <a:noFill/>
          </a:ln>
        </p:spPr>
        <p:txBody>
          <a:bodyPr anchorCtr="0" anchor="t" bIns="45700" lIns="91425" spcFirstLastPara="1" rIns="91425" wrap="square" tIns="45700">
            <a:noAutofit/>
          </a:bodyPr>
          <a:lstStyle/>
          <a:p>
            <a:pPr indent="-342900" lvl="1" marL="342900" rtl="0" algn="l">
              <a:spcBef>
                <a:spcPts val="0"/>
              </a:spcBef>
              <a:spcAft>
                <a:spcPts val="0"/>
              </a:spcAft>
              <a:buSzPts val="2400"/>
              <a:buFont typeface="Helvetica Neue"/>
              <a:buChar char="•"/>
            </a:pPr>
            <a:r>
              <a:rPr lang="en-US" sz="2400">
                <a:latin typeface="Helvetica Neue"/>
                <a:ea typeface="Helvetica Neue"/>
                <a:cs typeface="Helvetica Neue"/>
                <a:sym typeface="Helvetica Neue"/>
              </a:rPr>
              <a:t>Approach 1: Model turns as a set of connects</a:t>
            </a:r>
            <a:endParaRPr/>
          </a:p>
          <a:p>
            <a:pPr indent="-190500" lvl="1" marL="342900" rtl="0" algn="l">
              <a:spcBef>
                <a:spcPts val="480"/>
              </a:spcBef>
              <a:spcAft>
                <a:spcPts val="0"/>
              </a:spcAft>
              <a:buSzPts val="2400"/>
              <a:buFont typeface="Arial"/>
              <a:buNone/>
            </a:pPr>
            <a:r>
              <a:t/>
            </a:r>
            <a:endParaRPr sz="2400">
              <a:latin typeface="Helvetica Neue"/>
              <a:ea typeface="Helvetica Neue"/>
              <a:cs typeface="Helvetica Neue"/>
              <a:sym typeface="Helvetica Neue"/>
            </a:endParaRPr>
          </a:p>
          <a:p>
            <a:pPr indent="-190500" lvl="1" marL="342900" rtl="0" algn="l">
              <a:spcBef>
                <a:spcPts val="480"/>
              </a:spcBef>
              <a:spcAft>
                <a:spcPts val="0"/>
              </a:spcAft>
              <a:buSzPts val="2400"/>
              <a:buFont typeface="Arial"/>
              <a:buNone/>
            </a:pPr>
            <a:r>
              <a:t/>
            </a:r>
            <a:endParaRPr sz="2400">
              <a:latin typeface="Helvetica Neue"/>
              <a:ea typeface="Helvetica Neue"/>
              <a:cs typeface="Helvetica Neue"/>
              <a:sym typeface="Helvetica Neue"/>
            </a:endParaRPr>
          </a:p>
          <a:p>
            <a:pPr indent="-190500" lvl="1" marL="342900" rtl="0" algn="l">
              <a:spcBef>
                <a:spcPts val="480"/>
              </a:spcBef>
              <a:spcAft>
                <a:spcPts val="0"/>
              </a:spcAft>
              <a:buSzPts val="2400"/>
              <a:buFont typeface="Arial"/>
              <a:buNone/>
            </a:pPr>
            <a:r>
              <a:t/>
            </a:r>
            <a:endParaRPr sz="2400">
              <a:latin typeface="Helvetica Neue"/>
              <a:ea typeface="Helvetica Neue"/>
              <a:cs typeface="Helvetica Neue"/>
              <a:sym typeface="Helvetica Neue"/>
            </a:endParaRPr>
          </a:p>
          <a:p>
            <a:pPr indent="-190500" lvl="1" marL="342900" rtl="0" algn="l">
              <a:spcBef>
                <a:spcPts val="480"/>
              </a:spcBef>
              <a:spcAft>
                <a:spcPts val="0"/>
              </a:spcAft>
              <a:buSzPts val="2400"/>
              <a:buFont typeface="Arial"/>
              <a:buNone/>
            </a:pPr>
            <a:r>
              <a:t/>
            </a:r>
            <a:endParaRPr sz="2400">
              <a:latin typeface="Helvetica Neue"/>
              <a:ea typeface="Helvetica Neue"/>
              <a:cs typeface="Helvetica Neue"/>
              <a:sym typeface="Helvetica Neue"/>
            </a:endParaRPr>
          </a:p>
          <a:p>
            <a:pPr indent="-190500" lvl="1" marL="342900" rtl="0" algn="l">
              <a:spcBef>
                <a:spcPts val="480"/>
              </a:spcBef>
              <a:spcAft>
                <a:spcPts val="0"/>
              </a:spcAft>
              <a:buSzPts val="2400"/>
              <a:buFont typeface="Arial"/>
              <a:buNone/>
            </a:pPr>
            <a:r>
              <a:t/>
            </a:r>
            <a:endParaRPr sz="2400">
              <a:latin typeface="Helvetica Neue"/>
              <a:ea typeface="Helvetica Neue"/>
              <a:cs typeface="Helvetica Neue"/>
              <a:sym typeface="Helvetica Neue"/>
            </a:endParaRPr>
          </a:p>
          <a:p>
            <a:pPr indent="-190500" lvl="1" marL="342900" rtl="0" algn="l">
              <a:spcBef>
                <a:spcPts val="480"/>
              </a:spcBef>
              <a:spcAft>
                <a:spcPts val="0"/>
              </a:spcAft>
              <a:buSzPts val="2400"/>
              <a:buFont typeface="Arial"/>
              <a:buNone/>
            </a:pPr>
            <a:r>
              <a:t/>
            </a:r>
            <a:endParaRPr sz="2400">
              <a:latin typeface="Helvetica Neue"/>
              <a:ea typeface="Helvetica Neue"/>
              <a:cs typeface="Helvetica Neue"/>
              <a:sym typeface="Helvetica Neue"/>
            </a:endParaRPr>
          </a:p>
          <a:p>
            <a:pPr indent="-342900" lvl="1" marL="342900" rtl="0" algn="l">
              <a:spcBef>
                <a:spcPts val="400"/>
              </a:spcBef>
              <a:spcAft>
                <a:spcPts val="0"/>
              </a:spcAft>
              <a:buSzPts val="2000"/>
              <a:buFont typeface="Helvetica Neue"/>
              <a:buChar char="•"/>
            </a:pPr>
            <a:r>
              <a:rPr lang="en-US" sz="2000">
                <a:latin typeface="Helvetica Neue"/>
                <a:ea typeface="Helvetica Neue"/>
                <a:cs typeface="Helvetica Neue"/>
                <a:sym typeface="Helvetica Neue"/>
              </a:rPr>
              <a:t>Approach 2: Use hyper-edges (and hyper-graphs) where one edge can connect multiple nodes</a:t>
            </a:r>
            <a:endParaRPr/>
          </a:p>
          <a:p>
            <a:pPr indent="-342900" lvl="1" marL="342900" rtl="0" algn="l">
              <a:spcBef>
                <a:spcPts val="400"/>
              </a:spcBef>
              <a:spcAft>
                <a:spcPts val="0"/>
              </a:spcAft>
              <a:buSzPts val="2000"/>
              <a:buFont typeface="Helvetica Neue"/>
              <a:buChar char="•"/>
            </a:pPr>
            <a:r>
              <a:rPr lang="en-US" sz="2000">
                <a:latin typeface="Helvetica Neue"/>
                <a:ea typeface="Helvetica Neue"/>
                <a:cs typeface="Helvetica Neue"/>
                <a:sym typeface="Helvetica Neue"/>
              </a:rPr>
              <a:t>Approach 3: Annotate graph node with turn information</a:t>
            </a:r>
            <a:endParaRPr/>
          </a:p>
          <a:p>
            <a:pPr indent="-190500" lvl="0" marL="342900" rtl="0" algn="l">
              <a:spcBef>
                <a:spcPts val="480"/>
              </a:spcBef>
              <a:spcAft>
                <a:spcPts val="0"/>
              </a:spcAft>
              <a:buSzPts val="2400"/>
              <a:buFont typeface="Arial"/>
              <a:buNone/>
            </a:pPr>
            <a:r>
              <a:t/>
            </a:r>
            <a:endParaRPr/>
          </a:p>
        </p:txBody>
      </p:sp>
      <p:pic>
        <p:nvPicPr>
          <p:cNvPr descr="C:\Users\xuntang\Desktop\pics\traditional_turn_model.eps" id="395" name="Google Shape;395;p62"/>
          <p:cNvPicPr preferRelativeResize="0"/>
          <p:nvPr/>
        </p:nvPicPr>
        <p:blipFill rotWithShape="1">
          <a:blip r:embed="rId3">
            <a:alphaModFix/>
          </a:blip>
          <a:srcRect b="0" l="0" r="0" t="0"/>
          <a:stretch/>
        </p:blipFill>
        <p:spPr>
          <a:xfrm>
            <a:off x="6217426" y="2180969"/>
            <a:ext cx="2621765" cy="2496064"/>
          </a:xfrm>
          <a:prstGeom prst="rect">
            <a:avLst/>
          </a:prstGeom>
          <a:noFill/>
          <a:ln>
            <a:noFill/>
          </a:ln>
        </p:spPr>
      </p:pic>
      <p:pic>
        <p:nvPicPr>
          <p:cNvPr descr="C:\Users\xuntang\Desktop\pics\dinkystreets.eps" id="396" name="Google Shape;396;p62"/>
          <p:cNvPicPr preferRelativeResize="0"/>
          <p:nvPr/>
        </p:nvPicPr>
        <p:blipFill rotWithShape="1">
          <a:blip r:embed="rId4">
            <a:alphaModFix/>
          </a:blip>
          <a:srcRect b="0" l="0" r="0" t="0"/>
          <a:stretch/>
        </p:blipFill>
        <p:spPr>
          <a:xfrm>
            <a:off x="228600" y="2072737"/>
            <a:ext cx="2431114" cy="2477333"/>
          </a:xfrm>
          <a:prstGeom prst="rect">
            <a:avLst/>
          </a:prstGeom>
          <a:noFill/>
          <a:ln>
            <a:noFill/>
          </a:ln>
        </p:spPr>
      </p:pic>
      <p:grpSp>
        <p:nvGrpSpPr>
          <p:cNvPr id="397" name="Google Shape;397;p62"/>
          <p:cNvGrpSpPr/>
          <p:nvPr/>
        </p:nvGrpSpPr>
        <p:grpSpPr>
          <a:xfrm>
            <a:off x="4025571" y="2874333"/>
            <a:ext cx="2341777" cy="797337"/>
            <a:chOff x="2832410" y="2241395"/>
            <a:chExt cx="1984915" cy="635620"/>
          </a:xfrm>
        </p:grpSpPr>
        <p:sp>
          <p:nvSpPr>
            <p:cNvPr id="398" name="Google Shape;398;p62"/>
            <p:cNvSpPr/>
            <p:nvPr/>
          </p:nvSpPr>
          <p:spPr>
            <a:xfrm>
              <a:off x="2832410" y="2241395"/>
              <a:ext cx="646770" cy="635620"/>
            </a:xfrm>
            <a:prstGeom prst="ellipse">
              <a:avLst/>
            </a:prstGeom>
            <a:noFill/>
            <a:ln cap="flat" cmpd="sng" w="254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399" name="Google Shape;399;p62"/>
            <p:cNvSpPr/>
            <p:nvPr/>
          </p:nvSpPr>
          <p:spPr>
            <a:xfrm>
              <a:off x="3534935" y="2559205"/>
              <a:ext cx="1282390" cy="150541"/>
            </a:xfrm>
            <a:prstGeom prst="leftArrow">
              <a:avLst>
                <a:gd fmla="val 50000" name="adj1"/>
                <a:gd fmla="val 50000" name="adj2"/>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grpSp>
      <p:pic>
        <p:nvPicPr>
          <p:cNvPr descr="Picture2.png" id="400" name="Google Shape;400;p62"/>
          <p:cNvPicPr preferRelativeResize="0"/>
          <p:nvPr/>
        </p:nvPicPr>
        <p:blipFill rotWithShape="1">
          <a:blip r:embed="rId5">
            <a:alphaModFix/>
          </a:blip>
          <a:srcRect b="0" l="0" r="0" t="0"/>
          <a:stretch/>
        </p:blipFill>
        <p:spPr>
          <a:xfrm>
            <a:off x="2513998" y="1484311"/>
            <a:ext cx="3761295" cy="36670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4">
                                            <p:txEl>
                                              <p:pRg end="0" st="0"/>
                                            </p:txEl>
                                          </p:spTgt>
                                        </p:tgtEl>
                                        <p:attrNameLst>
                                          <p:attrName>style.visibility</p:attrName>
                                        </p:attrNameLst>
                                      </p:cBhvr>
                                      <p:to>
                                        <p:strVal val="visible"/>
                                      </p:to>
                                    </p:set>
                                    <p:anim calcmode="lin" valueType="num">
                                      <p:cBhvr additive="base">
                                        <p:cTn dur="500"/>
                                        <p:tgtEl>
                                          <p:spTgt spid="394">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4">
                                            <p:txEl>
                                              <p:pRg end="1" st="1"/>
                                            </p:txEl>
                                          </p:spTgt>
                                        </p:tgtEl>
                                        <p:attrNameLst>
                                          <p:attrName>style.visibility</p:attrName>
                                        </p:attrNameLst>
                                      </p:cBhvr>
                                      <p:to>
                                        <p:strVal val="visible"/>
                                      </p:to>
                                    </p:set>
                                    <p:anim calcmode="lin" valueType="num">
                                      <p:cBhvr additive="base">
                                        <p:cTn dur="500"/>
                                        <p:tgtEl>
                                          <p:spTgt spid="394">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4">
                                            <p:txEl>
                                              <p:pRg end="2" st="2"/>
                                            </p:txEl>
                                          </p:spTgt>
                                        </p:tgtEl>
                                        <p:attrNameLst>
                                          <p:attrName>style.visibility</p:attrName>
                                        </p:attrNameLst>
                                      </p:cBhvr>
                                      <p:to>
                                        <p:strVal val="visible"/>
                                      </p:to>
                                    </p:set>
                                    <p:anim calcmode="lin" valueType="num">
                                      <p:cBhvr additive="base">
                                        <p:cTn dur="500"/>
                                        <p:tgtEl>
                                          <p:spTgt spid="394">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4">
                                            <p:txEl>
                                              <p:pRg end="3" st="3"/>
                                            </p:txEl>
                                          </p:spTgt>
                                        </p:tgtEl>
                                        <p:attrNameLst>
                                          <p:attrName>style.visibility</p:attrName>
                                        </p:attrNameLst>
                                      </p:cBhvr>
                                      <p:to>
                                        <p:strVal val="visible"/>
                                      </p:to>
                                    </p:set>
                                    <p:anim calcmode="lin" valueType="num">
                                      <p:cBhvr additive="base">
                                        <p:cTn dur="500"/>
                                        <p:tgtEl>
                                          <p:spTgt spid="394">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4">
                                            <p:txEl>
                                              <p:pRg end="4" st="4"/>
                                            </p:txEl>
                                          </p:spTgt>
                                        </p:tgtEl>
                                        <p:attrNameLst>
                                          <p:attrName>style.visibility</p:attrName>
                                        </p:attrNameLst>
                                      </p:cBhvr>
                                      <p:to>
                                        <p:strVal val="visible"/>
                                      </p:to>
                                    </p:set>
                                    <p:anim calcmode="lin" valueType="num">
                                      <p:cBhvr additive="base">
                                        <p:cTn dur="500"/>
                                        <p:tgtEl>
                                          <p:spTgt spid="394">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4">
                                            <p:txEl>
                                              <p:pRg end="5" st="5"/>
                                            </p:txEl>
                                          </p:spTgt>
                                        </p:tgtEl>
                                        <p:attrNameLst>
                                          <p:attrName>style.visibility</p:attrName>
                                        </p:attrNameLst>
                                      </p:cBhvr>
                                      <p:to>
                                        <p:strVal val="visible"/>
                                      </p:to>
                                    </p:set>
                                    <p:anim calcmode="lin" valueType="num">
                                      <p:cBhvr additive="base">
                                        <p:cTn dur="500"/>
                                        <p:tgtEl>
                                          <p:spTgt spid="394">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4">
                                            <p:txEl>
                                              <p:pRg end="6" st="6"/>
                                            </p:txEl>
                                          </p:spTgt>
                                        </p:tgtEl>
                                        <p:attrNameLst>
                                          <p:attrName>style.visibility</p:attrName>
                                        </p:attrNameLst>
                                      </p:cBhvr>
                                      <p:to>
                                        <p:strVal val="visible"/>
                                      </p:to>
                                    </p:set>
                                    <p:anim calcmode="lin" valueType="num">
                                      <p:cBhvr additive="base">
                                        <p:cTn dur="500"/>
                                        <p:tgtEl>
                                          <p:spTgt spid="394">
                                            <p:txEl>
                                              <p:pRg end="6" st="6"/>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4">
                                            <p:txEl>
                                              <p:pRg end="7" st="7"/>
                                            </p:txEl>
                                          </p:spTgt>
                                        </p:tgtEl>
                                        <p:attrNameLst>
                                          <p:attrName>style.visibility</p:attrName>
                                        </p:attrNameLst>
                                      </p:cBhvr>
                                      <p:to>
                                        <p:strVal val="visible"/>
                                      </p:to>
                                    </p:set>
                                    <p:anim calcmode="lin" valueType="num">
                                      <p:cBhvr additive="base">
                                        <p:cTn dur="500"/>
                                        <p:tgtEl>
                                          <p:spTgt spid="394">
                                            <p:txEl>
                                              <p:pRg end="7" st="7"/>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4">
                                            <p:txEl>
                                              <p:pRg end="8" st="8"/>
                                            </p:txEl>
                                          </p:spTgt>
                                        </p:tgtEl>
                                        <p:attrNameLst>
                                          <p:attrName>style.visibility</p:attrName>
                                        </p:attrNameLst>
                                      </p:cBhvr>
                                      <p:to>
                                        <p:strVal val="visible"/>
                                      </p:to>
                                    </p:set>
                                    <p:anim calcmode="lin" valueType="num">
                                      <p:cBhvr additive="base">
                                        <p:cTn dur="500"/>
                                        <p:tgtEl>
                                          <p:spTgt spid="394">
                                            <p:txEl>
                                              <p:pRg end="8" st="8"/>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4">
                                            <p:txEl>
                                              <p:pRg end="9" st="9"/>
                                            </p:txEl>
                                          </p:spTgt>
                                        </p:tgtEl>
                                        <p:attrNameLst>
                                          <p:attrName>style.visibility</p:attrName>
                                        </p:attrNameLst>
                                      </p:cBhvr>
                                      <p:to>
                                        <p:strVal val="visible"/>
                                      </p:to>
                                    </p:set>
                                    <p:anim calcmode="lin" valueType="num">
                                      <p:cBhvr additive="base">
                                        <p:cTn dur="500"/>
                                        <p:tgtEl>
                                          <p:spTgt spid="394">
                                            <p:txEl>
                                              <p:pRg end="9" st="9"/>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3"/>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600">
                <a:latin typeface="Helvetica Neue"/>
                <a:ea typeface="Helvetica Neue"/>
                <a:cs typeface="Helvetica Neue"/>
                <a:sym typeface="Helvetica Neue"/>
              </a:rPr>
              <a:t>Alternative Graph Models for Roadmaps</a:t>
            </a:r>
            <a:endParaRPr sz="3600">
              <a:latin typeface="Helvetica Neue"/>
              <a:ea typeface="Helvetica Neue"/>
              <a:cs typeface="Helvetica Neue"/>
              <a:sym typeface="Helvetica Neue"/>
            </a:endParaRPr>
          </a:p>
        </p:txBody>
      </p:sp>
      <p:sp>
        <p:nvSpPr>
          <p:cNvPr id="406" name="Google Shape;406;p63"/>
          <p:cNvSpPr txBox="1"/>
          <p:nvPr>
            <p:ph idx="1" type="body"/>
          </p:nvPr>
        </p:nvSpPr>
        <p:spPr>
          <a:xfrm>
            <a:off x="144966" y="1516566"/>
            <a:ext cx="8843812" cy="4025590"/>
          </a:xfrm>
          <a:prstGeom prst="rect">
            <a:avLst/>
          </a:prstGeom>
          <a:noFill/>
          <a:ln>
            <a:noFill/>
          </a:ln>
        </p:spPr>
        <p:txBody>
          <a:bodyPr anchorCtr="0" anchor="t" bIns="45700" lIns="91425" spcFirstLastPara="1" rIns="91425" wrap="square" tIns="45700">
            <a:noAutofit/>
          </a:bodyPr>
          <a:lstStyle/>
          <a:p>
            <a:pPr indent="-342900" lvl="1" marL="342900" rtl="0" algn="l">
              <a:spcBef>
                <a:spcPts val="0"/>
              </a:spcBef>
              <a:spcAft>
                <a:spcPts val="0"/>
              </a:spcAft>
              <a:buSzPts val="2400"/>
              <a:buFont typeface="Helvetica Neue"/>
              <a:buChar char="•"/>
            </a:pPr>
            <a:r>
              <a:rPr lang="en-US" sz="2400">
                <a:latin typeface="Helvetica Neue"/>
                <a:ea typeface="Helvetica Neue"/>
                <a:cs typeface="Helvetica Neue"/>
                <a:sym typeface="Helvetica Neue"/>
              </a:rPr>
              <a:t>Choice 1 (most popular):</a:t>
            </a:r>
            <a:endParaRPr/>
          </a:p>
          <a:p>
            <a:pPr indent="-342900" lvl="2" marL="742950" rtl="0" algn="l">
              <a:spcBef>
                <a:spcPts val="400"/>
              </a:spcBef>
              <a:spcAft>
                <a:spcPts val="0"/>
              </a:spcAft>
              <a:buSzPts val="2000"/>
              <a:buFont typeface="Helvetica Neue"/>
              <a:buChar char="•"/>
            </a:pPr>
            <a:r>
              <a:rPr lang="en-US" sz="2000">
                <a:latin typeface="Helvetica Neue"/>
                <a:ea typeface="Helvetica Neue"/>
                <a:cs typeface="Helvetica Neue"/>
                <a:sym typeface="Helvetica Neue"/>
              </a:rPr>
              <a:t>Nodes = road-intersections</a:t>
            </a:r>
            <a:endParaRPr/>
          </a:p>
          <a:p>
            <a:pPr indent="-342900" lvl="2" marL="742950" rtl="0" algn="l">
              <a:spcBef>
                <a:spcPts val="400"/>
              </a:spcBef>
              <a:spcAft>
                <a:spcPts val="0"/>
              </a:spcAft>
              <a:buSzPts val="2000"/>
              <a:buFont typeface="Helvetica Neue"/>
              <a:buChar char="•"/>
            </a:pPr>
            <a:r>
              <a:rPr lang="en-US" sz="2000">
                <a:latin typeface="Helvetica Neue"/>
                <a:ea typeface="Helvetica Neue"/>
                <a:cs typeface="Helvetica Neue"/>
                <a:sym typeface="Helvetica Neue"/>
              </a:rPr>
              <a:t>Edge (A, B) = road-segment </a:t>
            </a:r>
            <a:r>
              <a:rPr lang="en-US" sz="2000">
                <a:solidFill>
                  <a:srgbClr val="FF0000"/>
                </a:solidFill>
                <a:latin typeface="Helvetica Neue"/>
                <a:ea typeface="Helvetica Neue"/>
                <a:cs typeface="Helvetica Neue"/>
                <a:sym typeface="Helvetica Neue"/>
              </a:rPr>
              <a:t>connects </a:t>
            </a:r>
            <a:r>
              <a:rPr lang="en-US" sz="2000">
                <a:latin typeface="Helvetica Neue"/>
                <a:ea typeface="Helvetica Neue"/>
                <a:cs typeface="Helvetica Neue"/>
                <a:sym typeface="Helvetica Neue"/>
              </a:rPr>
              <a:t>adjacent road-intersections A, B</a:t>
            </a:r>
            <a:endParaRPr sz="2400">
              <a:latin typeface="Helvetica Neue"/>
              <a:ea typeface="Helvetica Neue"/>
              <a:cs typeface="Helvetica Neue"/>
              <a:sym typeface="Helvetica Neue"/>
            </a:endParaRPr>
          </a:p>
          <a:p>
            <a:pPr indent="-342900" lvl="1" marL="342900" rtl="0" algn="l">
              <a:spcBef>
                <a:spcPts val="480"/>
              </a:spcBef>
              <a:spcAft>
                <a:spcPts val="0"/>
              </a:spcAft>
              <a:buSzPts val="2400"/>
              <a:buFont typeface="Helvetica Neue"/>
              <a:buChar char="•"/>
            </a:pPr>
            <a:r>
              <a:rPr lang="en-US" sz="2400">
                <a:latin typeface="Helvetica Neue"/>
                <a:ea typeface="Helvetica Neue"/>
                <a:cs typeface="Helvetica Neue"/>
                <a:sym typeface="Helvetica Neue"/>
              </a:rPr>
              <a:t>Choice 2: </a:t>
            </a:r>
            <a:endParaRPr/>
          </a:p>
          <a:p>
            <a:pPr indent="-342900" lvl="2" marL="742950" rtl="0" algn="l">
              <a:spcBef>
                <a:spcPts val="400"/>
              </a:spcBef>
              <a:spcAft>
                <a:spcPts val="0"/>
              </a:spcAft>
              <a:buSzPts val="2000"/>
              <a:buFont typeface="Helvetica Neue"/>
              <a:buChar char="•"/>
            </a:pPr>
            <a:r>
              <a:rPr lang="en-US" sz="2000">
                <a:latin typeface="Helvetica Neue"/>
                <a:ea typeface="Helvetica Neue"/>
                <a:cs typeface="Helvetica Neue"/>
                <a:sym typeface="Helvetica Neue"/>
              </a:rPr>
              <a:t>Nodes = (directed) road-segments  </a:t>
            </a:r>
            <a:endParaRPr/>
          </a:p>
          <a:p>
            <a:pPr indent="-342900" lvl="2" marL="742950" rtl="0" algn="l">
              <a:spcBef>
                <a:spcPts val="400"/>
              </a:spcBef>
              <a:spcAft>
                <a:spcPts val="0"/>
              </a:spcAft>
              <a:buSzPts val="2000"/>
              <a:buFont typeface="Helvetica Neue"/>
              <a:buChar char="•"/>
            </a:pPr>
            <a:r>
              <a:rPr lang="en-US" sz="2000">
                <a:latin typeface="Helvetica Neue"/>
                <a:ea typeface="Helvetica Neue"/>
                <a:cs typeface="Helvetica Neue"/>
                <a:sym typeface="Helvetica Neue"/>
              </a:rPr>
              <a:t>Edge (A,B) = </a:t>
            </a:r>
            <a:r>
              <a:rPr lang="en-US" sz="2000">
                <a:solidFill>
                  <a:srgbClr val="FF0000"/>
                </a:solidFill>
                <a:latin typeface="Helvetica Neue"/>
                <a:ea typeface="Helvetica Neue"/>
                <a:cs typeface="Helvetica Neue"/>
                <a:sym typeface="Helvetica Neue"/>
              </a:rPr>
              <a:t>turn</a:t>
            </a:r>
            <a:r>
              <a:rPr lang="en-US" sz="2000">
                <a:latin typeface="Helvetica Neue"/>
                <a:ea typeface="Helvetica Neue"/>
                <a:cs typeface="Helvetica Neue"/>
                <a:sym typeface="Helvetica Neue"/>
              </a:rPr>
              <a:t> from road-segment A to road-segment B </a:t>
            </a:r>
            <a:endParaRPr/>
          </a:p>
          <a:p>
            <a:pPr indent="-342900" lvl="1" marL="342900" rtl="0" algn="l">
              <a:spcBef>
                <a:spcPts val="480"/>
              </a:spcBef>
              <a:spcAft>
                <a:spcPts val="0"/>
              </a:spcAft>
              <a:buSzPts val="2400"/>
              <a:buFont typeface="Helvetica Neue"/>
              <a:buChar char="•"/>
            </a:pPr>
            <a:r>
              <a:rPr lang="en-US" sz="2400">
                <a:latin typeface="Helvetica Neue"/>
                <a:ea typeface="Helvetica Neue"/>
                <a:cs typeface="Helvetica Neue"/>
                <a:sym typeface="Helvetica Neue"/>
              </a:rPr>
              <a:t>Choice 3: </a:t>
            </a:r>
            <a:endParaRPr/>
          </a:p>
          <a:p>
            <a:pPr indent="-342900" lvl="2" marL="742950" rtl="0" algn="l">
              <a:spcBef>
                <a:spcPts val="400"/>
              </a:spcBef>
              <a:spcAft>
                <a:spcPts val="0"/>
              </a:spcAft>
              <a:buSzPts val="2000"/>
              <a:buFont typeface="Helvetica Neue"/>
              <a:buChar char="•"/>
            </a:pPr>
            <a:r>
              <a:rPr lang="en-US" sz="2000">
                <a:latin typeface="Helvetica Neue"/>
                <a:ea typeface="Helvetica Neue"/>
                <a:cs typeface="Helvetica Neue"/>
                <a:sym typeface="Helvetica Neue"/>
              </a:rPr>
              <a:t>Nodes = roads  </a:t>
            </a:r>
            <a:endParaRPr/>
          </a:p>
          <a:p>
            <a:pPr indent="-342900" lvl="2" marL="742950" rtl="0" algn="l">
              <a:spcBef>
                <a:spcPts val="400"/>
              </a:spcBef>
              <a:spcAft>
                <a:spcPts val="0"/>
              </a:spcAft>
              <a:buSzPts val="2000"/>
              <a:buFont typeface="Helvetica Neue"/>
              <a:buChar char="•"/>
            </a:pPr>
            <a:r>
              <a:rPr lang="en-US" sz="2000">
                <a:latin typeface="Helvetica Neue"/>
                <a:ea typeface="Helvetica Neue"/>
                <a:cs typeface="Helvetica Neue"/>
                <a:sym typeface="Helvetica Neue"/>
              </a:rPr>
              <a:t>Edge(A,B) = road A </a:t>
            </a:r>
            <a:r>
              <a:rPr lang="en-US" sz="2000">
                <a:solidFill>
                  <a:srgbClr val="FF0000"/>
                </a:solidFill>
                <a:latin typeface="Helvetica Neue"/>
                <a:ea typeface="Helvetica Neue"/>
                <a:cs typeface="Helvetica Neue"/>
                <a:sym typeface="Helvetica Neue"/>
              </a:rPr>
              <a:t>intersects_with</a:t>
            </a:r>
            <a:r>
              <a:rPr lang="en-US" sz="2000">
                <a:latin typeface="Helvetica Neue"/>
                <a:ea typeface="Helvetica Neue"/>
                <a:cs typeface="Helvetica Neue"/>
                <a:sym typeface="Helvetica Neue"/>
              </a:rPr>
              <a:t> road B</a:t>
            </a:r>
            <a:endParaRPr/>
          </a:p>
          <a:p>
            <a:pPr indent="-190500" lvl="0" marL="342900" rtl="0" algn="l">
              <a:spcBef>
                <a:spcPts val="480"/>
              </a:spcBef>
              <a:spcAft>
                <a:spcPts val="0"/>
              </a:spcAft>
              <a:buSzPts val="2400"/>
              <a:buFont typeface="Arial"/>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64"/>
          <p:cNvSpPr txBox="1"/>
          <p:nvPr>
            <p:ph idx="1" type="body"/>
          </p:nvPr>
        </p:nvSpPr>
        <p:spPr>
          <a:xfrm>
            <a:off x="1240631" y="967724"/>
            <a:ext cx="6281738" cy="61892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350"/>
              <a:buFont typeface="Arial"/>
              <a:buNone/>
            </a:pPr>
            <a:r>
              <a:rPr lang="en-US" sz="1350">
                <a:latin typeface="Arial"/>
                <a:ea typeface="Arial"/>
                <a:cs typeface="Arial"/>
                <a:sym typeface="Arial"/>
              </a:rPr>
              <a:t>Spatially oriented datasets exceeding capacity of current routing systems</a:t>
            </a:r>
            <a:endParaRPr/>
          </a:p>
          <a:p>
            <a:pPr indent="-214312" lvl="1" marL="513159" rtl="0" algn="l">
              <a:spcBef>
                <a:spcPts val="270"/>
              </a:spcBef>
              <a:spcAft>
                <a:spcPts val="0"/>
              </a:spcAft>
              <a:buClr>
                <a:srgbClr val="FFFB3F"/>
              </a:buClr>
              <a:buSzPts val="1350"/>
              <a:buFont typeface="Noto Sans Symbols"/>
              <a:buChar char="⮚"/>
            </a:pPr>
            <a:r>
              <a:rPr lang="en-US" sz="1350">
                <a:latin typeface="Arial"/>
                <a:ea typeface="Arial"/>
                <a:cs typeface="Arial"/>
                <a:sym typeface="Arial"/>
              </a:rPr>
              <a:t>Due to Volume, Velocity (Update-rate) and, Variety</a:t>
            </a:r>
            <a:endParaRPr/>
          </a:p>
          <a:p>
            <a:pPr indent="0" lvl="0" marL="0" rtl="0" algn="l">
              <a:spcBef>
                <a:spcPts val="360"/>
              </a:spcBef>
              <a:spcAft>
                <a:spcPts val="0"/>
              </a:spcAft>
              <a:buSzPts val="1800"/>
              <a:buFont typeface="Arial"/>
              <a:buNone/>
            </a:pPr>
            <a:r>
              <a:t/>
            </a:r>
            <a:endParaRPr/>
          </a:p>
        </p:txBody>
      </p:sp>
      <p:pic>
        <p:nvPicPr>
          <p:cNvPr descr="Y:\CTS_scholars_talk\BIg-Data-cloud-illustration.jpg" id="413" name="Google Shape;413;p64"/>
          <p:cNvPicPr preferRelativeResize="0"/>
          <p:nvPr/>
        </p:nvPicPr>
        <p:blipFill rotWithShape="1">
          <a:blip r:embed="rId3">
            <a:alphaModFix/>
          </a:blip>
          <a:srcRect b="0" l="0" r="0" t="0"/>
          <a:stretch/>
        </p:blipFill>
        <p:spPr>
          <a:xfrm>
            <a:off x="748095" y="4007356"/>
            <a:ext cx="2909505" cy="1476067"/>
          </a:xfrm>
          <a:prstGeom prst="rect">
            <a:avLst/>
          </a:prstGeom>
          <a:noFill/>
          <a:ln>
            <a:noFill/>
          </a:ln>
        </p:spPr>
      </p:pic>
      <p:sp>
        <p:nvSpPr>
          <p:cNvPr id="414" name="Google Shape;414;p64"/>
          <p:cNvSpPr txBox="1"/>
          <p:nvPr/>
        </p:nvSpPr>
        <p:spPr>
          <a:xfrm>
            <a:off x="476199" y="228600"/>
            <a:ext cx="7945906" cy="453839"/>
          </a:xfrm>
          <a:prstGeom prst="rect">
            <a:avLst/>
          </a:prstGeom>
          <a:noFill/>
          <a:ln>
            <a:noFill/>
          </a:ln>
        </p:spPr>
        <p:txBody>
          <a:bodyPr anchorCtr="0" anchor="ctr" bIns="34250" lIns="68525" spcFirstLastPara="1" rIns="68525" wrap="square" tIns="34250">
            <a:noAutofit/>
          </a:bodyPr>
          <a:lstStyle/>
          <a:p>
            <a:pPr indent="0" lvl="0" marL="0" marR="0" rtl="0" algn="ctr">
              <a:spcBef>
                <a:spcPts val="0"/>
              </a:spcBef>
              <a:spcAft>
                <a:spcPts val="0"/>
              </a:spcAft>
              <a:buNone/>
            </a:pPr>
            <a:r>
              <a:rPr lang="en-US" sz="2400">
                <a:solidFill>
                  <a:srgbClr val="C00000"/>
                </a:solidFill>
                <a:latin typeface="Arial"/>
                <a:ea typeface="Arial"/>
                <a:cs typeface="Arial"/>
                <a:sym typeface="Arial"/>
              </a:rPr>
              <a:t>Eco routing to </a:t>
            </a:r>
            <a:r>
              <a:rPr lang="en-US" sz="2400">
                <a:solidFill>
                  <a:srgbClr val="00B050"/>
                </a:solidFill>
                <a:latin typeface="Arial"/>
                <a:ea typeface="Arial"/>
                <a:cs typeface="Arial"/>
                <a:sym typeface="Arial"/>
              </a:rPr>
              <a:t>Reduce</a:t>
            </a:r>
            <a:r>
              <a:rPr lang="en-US" sz="2400">
                <a:solidFill>
                  <a:srgbClr val="C00000"/>
                </a:solidFill>
                <a:latin typeface="Arial"/>
                <a:ea typeface="Arial"/>
                <a:cs typeface="Arial"/>
                <a:sym typeface="Arial"/>
              </a:rPr>
              <a:t> Emission, Energy use</a:t>
            </a:r>
            <a:r>
              <a:rPr b="1" lang="en-US" sz="2400">
                <a:solidFill>
                  <a:srgbClr val="C00000"/>
                </a:solidFill>
                <a:latin typeface="Arial"/>
                <a:ea typeface="Arial"/>
                <a:cs typeface="Arial"/>
                <a:sym typeface="Arial"/>
              </a:rPr>
              <a:t>  </a:t>
            </a:r>
            <a:endParaRPr/>
          </a:p>
        </p:txBody>
      </p:sp>
      <p:pic>
        <p:nvPicPr>
          <p:cNvPr descr="C:\Users\raameshd\Desktop\vis\gps-icon.png" id="415" name="Google Shape;415;p64"/>
          <p:cNvPicPr preferRelativeResize="0"/>
          <p:nvPr/>
        </p:nvPicPr>
        <p:blipFill rotWithShape="1">
          <a:blip r:embed="rId4">
            <a:alphaModFix/>
          </a:blip>
          <a:srcRect b="0" l="0" r="0" t="0"/>
          <a:stretch/>
        </p:blipFill>
        <p:spPr>
          <a:xfrm>
            <a:off x="607373" y="1521023"/>
            <a:ext cx="3278827" cy="2209991"/>
          </a:xfrm>
          <a:prstGeom prst="rect">
            <a:avLst/>
          </a:prstGeom>
          <a:noFill/>
          <a:ln>
            <a:noFill/>
          </a:ln>
        </p:spPr>
      </p:pic>
      <p:pic>
        <p:nvPicPr>
          <p:cNvPr descr="Diagram showing examples of spatial networks including a road network, river network, and railway network, with nodes representing junctions and edges representing connections." id="416" name="Google Shape;416;p64"/>
          <p:cNvPicPr preferRelativeResize="0"/>
          <p:nvPr/>
        </p:nvPicPr>
        <p:blipFill rotWithShape="1">
          <a:blip r:embed="rId5">
            <a:alphaModFix/>
          </a:blip>
          <a:srcRect b="0" l="0" r="0" t="0"/>
          <a:stretch/>
        </p:blipFill>
        <p:spPr>
          <a:xfrm>
            <a:off x="5105400" y="1737785"/>
            <a:ext cx="3585413" cy="3824815"/>
          </a:xfrm>
          <a:prstGeom prst="rect">
            <a:avLst/>
          </a:prstGeom>
          <a:noFill/>
          <a:ln>
            <a:noFill/>
          </a:ln>
        </p:spPr>
      </p:pic>
      <p:sp>
        <p:nvSpPr>
          <p:cNvPr id="417" name="Google Shape;417;p64"/>
          <p:cNvSpPr txBox="1"/>
          <p:nvPr/>
        </p:nvSpPr>
        <p:spPr>
          <a:xfrm>
            <a:off x="152400" y="6012183"/>
            <a:ext cx="51435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Arial"/>
                <a:ea typeface="Arial"/>
                <a:cs typeface="Arial"/>
                <a:sym typeface="Arial"/>
              </a:rPr>
              <a:t>Details: </a:t>
            </a:r>
            <a:r>
              <a:rPr lang="en-US" sz="1200">
                <a:solidFill>
                  <a:schemeClr val="lt1"/>
                </a:solidFill>
                <a:latin typeface="Arial"/>
                <a:ea typeface="Arial"/>
                <a:cs typeface="Arial"/>
                <a:sym typeface="Arial"/>
              </a:rPr>
              <a:t>Y. Li, P. Kotwal, P. Wang, Y. Xie, S. Shekhar, and W. Northrop, </a:t>
            </a:r>
            <a:r>
              <a:rPr lang="en-US" sz="1200" u="sng">
                <a:solidFill>
                  <a:schemeClr val="hlink"/>
                </a:solidFill>
                <a:latin typeface="Arial"/>
                <a:ea typeface="Arial"/>
                <a:cs typeface="Arial"/>
                <a:sym typeface="Arial"/>
                <a:hlinkClick r:id="rId6"/>
              </a:rPr>
              <a:t>Physics-guided Energy-efficient Path Selection Using On-board Diagnostics Data</a:t>
            </a:r>
            <a:r>
              <a:rPr lang="en-US" sz="1200">
                <a:solidFill>
                  <a:schemeClr val="lt1"/>
                </a:solidFill>
                <a:latin typeface="Arial"/>
                <a:ea typeface="Arial"/>
                <a:cs typeface="Arial"/>
                <a:sym typeface="Arial"/>
              </a:rPr>
              <a:t>, ACM/IMS Trans. Data Sc. 1(3):1-28, Article 22, Oct. 2020.</a:t>
            </a:r>
            <a:endParaRPr/>
          </a:p>
        </p:txBody>
      </p:sp>
      <p:sp>
        <p:nvSpPr>
          <p:cNvPr id="418" name="Google Shape;418;p64"/>
          <p:cNvSpPr/>
          <p:nvPr/>
        </p:nvSpPr>
        <p:spPr>
          <a:xfrm>
            <a:off x="3457071" y="2590800"/>
            <a:ext cx="962529" cy="286665"/>
          </a:xfrm>
          <a:prstGeom prst="leftArrow">
            <a:avLst>
              <a:gd fmla="val 50000" name="adj1"/>
              <a:gd fmla="val 50000" name="adj2"/>
            </a:avLst>
          </a:prstGeom>
          <a:solidFill>
            <a:srgbClr val="C00000"/>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9" name="Google Shape;419;p64"/>
          <p:cNvSpPr txBox="1"/>
          <p:nvPr/>
        </p:nvSpPr>
        <p:spPr>
          <a:xfrm>
            <a:off x="533400" y="5483423"/>
            <a:ext cx="373380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C00000"/>
                </a:solidFill>
                <a:latin typeface="Arial"/>
                <a:ea typeface="Arial"/>
                <a:cs typeface="Arial"/>
                <a:sym typeface="Arial"/>
              </a:rPr>
              <a:t>GPS Tracks + On Board Diagnostics Data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5"/>
          <p:cNvSpPr txBox="1"/>
          <p:nvPr>
            <p:ph idx="4294967295"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
        <p:nvSpPr>
          <p:cNvPr id="426" name="Google Shape;426;p65"/>
          <p:cNvSpPr txBox="1"/>
          <p:nvPr>
            <p:ph idx="4294967295" type="title"/>
          </p:nvPr>
        </p:nvSpPr>
        <p:spPr>
          <a:xfrm>
            <a:off x="1135063" y="55563"/>
            <a:ext cx="7793037" cy="70008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400">
                <a:latin typeface="Arial"/>
                <a:ea typeface="Arial"/>
                <a:cs typeface="Arial"/>
                <a:sym typeface="Arial"/>
              </a:rPr>
              <a:t>Next Generation Navigation Services </a:t>
            </a:r>
            <a:endParaRPr sz="2000" u="sng">
              <a:latin typeface="Arial"/>
              <a:ea typeface="Arial"/>
              <a:cs typeface="Arial"/>
              <a:sym typeface="Arial"/>
            </a:endParaRPr>
          </a:p>
        </p:txBody>
      </p:sp>
      <p:pic>
        <p:nvPicPr>
          <p:cNvPr id="427" name="Google Shape;427;p65"/>
          <p:cNvPicPr preferRelativeResize="0"/>
          <p:nvPr/>
        </p:nvPicPr>
        <p:blipFill rotWithShape="1">
          <a:blip r:embed="rId3">
            <a:alphaModFix/>
          </a:blip>
          <a:srcRect b="0" l="0" r="0" t="0"/>
          <a:stretch/>
        </p:blipFill>
        <p:spPr>
          <a:xfrm>
            <a:off x="533400" y="2671482"/>
            <a:ext cx="8077200" cy="2912286"/>
          </a:xfrm>
          <a:prstGeom prst="rect">
            <a:avLst/>
          </a:prstGeom>
          <a:noFill/>
          <a:ln>
            <a:noFill/>
          </a:ln>
        </p:spPr>
      </p:pic>
      <p:sp>
        <p:nvSpPr>
          <p:cNvPr id="428" name="Google Shape;428;p65"/>
          <p:cNvSpPr txBox="1"/>
          <p:nvPr/>
        </p:nvSpPr>
        <p:spPr>
          <a:xfrm>
            <a:off x="381000" y="1143000"/>
            <a:ext cx="7315200" cy="1015663"/>
          </a:xfrm>
          <a:prstGeom prst="rect">
            <a:avLst/>
          </a:prstGeom>
          <a:noFill/>
          <a:ln>
            <a:noFill/>
          </a:ln>
        </p:spPr>
        <p:txBody>
          <a:bodyPr anchorCtr="0" anchor="t" bIns="45700" lIns="91425" spcFirstLastPara="1" rIns="91425" wrap="square" tIns="45700">
            <a:spAutoFit/>
          </a:bodyPr>
          <a:lstStyle/>
          <a:p>
            <a:pPr indent="-254000" lvl="0" marL="342900" marR="0" rtl="0" algn="l">
              <a:spcBef>
                <a:spcPts val="0"/>
              </a:spcBef>
              <a:spcAft>
                <a:spcPts val="0"/>
              </a:spcAft>
              <a:buClr>
                <a:srgbClr val="993300"/>
              </a:buClr>
              <a:buSzPts val="1400"/>
              <a:buFont typeface="Arial"/>
              <a:buNone/>
            </a:pPr>
            <a:r>
              <a:t/>
            </a:r>
            <a:endParaRPr sz="2000">
              <a:solidFill>
                <a:srgbClr val="990000"/>
              </a:solidFill>
              <a:latin typeface="Arial"/>
              <a:ea typeface="Arial"/>
              <a:cs typeface="Arial"/>
              <a:sym typeface="Arial"/>
            </a:endParaRPr>
          </a:p>
          <a:p>
            <a:pPr indent="-342900" lvl="0" marL="342900" marR="0" rtl="0" algn="l">
              <a:spcBef>
                <a:spcPts val="0"/>
              </a:spcBef>
              <a:spcAft>
                <a:spcPts val="0"/>
              </a:spcAft>
              <a:buClr>
                <a:srgbClr val="993300"/>
              </a:buClr>
              <a:buSzPts val="1400"/>
              <a:buFont typeface="Arial"/>
              <a:buChar char="•"/>
            </a:pPr>
            <a:r>
              <a:rPr lang="en-US" sz="2000">
                <a:solidFill>
                  <a:srgbClr val="990000"/>
                </a:solidFill>
                <a:latin typeface="Arial"/>
                <a:ea typeface="Arial"/>
                <a:cs typeface="Arial"/>
                <a:sym typeface="Arial"/>
              </a:rPr>
              <a:t> Best start time </a:t>
            </a:r>
            <a:endParaRPr/>
          </a:p>
          <a:p>
            <a:pPr indent="-342900" lvl="0" marL="342900" marR="0" rtl="0" algn="l">
              <a:spcBef>
                <a:spcPts val="0"/>
              </a:spcBef>
              <a:spcAft>
                <a:spcPts val="0"/>
              </a:spcAft>
              <a:buClr>
                <a:srgbClr val="993300"/>
              </a:buClr>
              <a:buSzPts val="1400"/>
              <a:buFont typeface="Arial"/>
              <a:buChar char="•"/>
            </a:pPr>
            <a:r>
              <a:rPr lang="en-US" sz="2000">
                <a:solidFill>
                  <a:srgbClr val="990000"/>
                </a:solidFill>
                <a:latin typeface="Arial"/>
                <a:ea typeface="Arial"/>
                <a:cs typeface="Arial"/>
                <a:sym typeface="Arial"/>
              </a:rPr>
              <a:t> Road-capacity aware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30"/>
          <p:cNvSpPr txBox="1"/>
          <p:nvPr>
            <p:ph type="title"/>
          </p:nvPr>
        </p:nvSpPr>
        <p:spPr>
          <a:xfrm>
            <a:off x="685800" y="228600"/>
            <a:ext cx="7772400" cy="609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Learning Objective</a:t>
            </a:r>
            <a:endParaRPr/>
          </a:p>
        </p:txBody>
      </p:sp>
      <p:sp>
        <p:nvSpPr>
          <p:cNvPr id="134" name="Google Shape;134;p30"/>
          <p:cNvSpPr txBox="1"/>
          <p:nvPr>
            <p:ph idx="1" type="body"/>
          </p:nvPr>
        </p:nvSpPr>
        <p:spPr>
          <a:xfrm>
            <a:off x="685800" y="990600"/>
            <a:ext cx="7772400" cy="4724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400"/>
              <a:buFont typeface="Arial"/>
              <a:buChar char="•"/>
            </a:pPr>
            <a:r>
              <a:rPr lang="en-US" sz="2400"/>
              <a:t>After this segment, students will be able to</a:t>
            </a:r>
            <a:endParaRPr/>
          </a:p>
          <a:p>
            <a:pPr indent="-342900" lvl="1" marL="685791" rtl="0" algn="l">
              <a:spcBef>
                <a:spcPts val="360"/>
              </a:spcBef>
              <a:spcAft>
                <a:spcPts val="0"/>
              </a:spcAft>
              <a:buSzPts val="1800"/>
              <a:buFont typeface="Arial"/>
              <a:buAutoNum type="arabicPeriod"/>
            </a:pPr>
            <a:r>
              <a:rPr lang="en-US" sz="1800"/>
              <a:t>List multiple interpretations of review comments</a:t>
            </a:r>
            <a:endParaRPr/>
          </a:p>
          <a:p>
            <a:pPr indent="-342900" lvl="1" marL="685791" rtl="0" algn="l">
              <a:spcBef>
                <a:spcPts val="360"/>
              </a:spcBef>
              <a:spcAft>
                <a:spcPts val="0"/>
              </a:spcAft>
              <a:buSzPts val="1800"/>
              <a:buFont typeface="Arial"/>
              <a:buAutoNum type="arabicPeriod"/>
            </a:pPr>
            <a:r>
              <a:rPr lang="en-US" sz="1800"/>
              <a:t>List possible responses for each interpretation</a:t>
            </a:r>
            <a:endParaRPr/>
          </a:p>
          <a:p>
            <a:pPr indent="-342900" lvl="1" marL="685791" rtl="0" algn="l">
              <a:spcBef>
                <a:spcPts val="360"/>
              </a:spcBef>
              <a:spcAft>
                <a:spcPts val="0"/>
              </a:spcAft>
              <a:buSzPts val="1800"/>
              <a:buFont typeface="Arial"/>
              <a:buAutoNum type="arabicPeriod"/>
            </a:pPr>
            <a:r>
              <a:rPr lang="en-US" sz="1800"/>
              <a:t>Choose most responsive revision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6"/>
          <p:cNvSpPr txBox="1"/>
          <p:nvPr>
            <p:ph type="title"/>
          </p:nvPr>
        </p:nvSpPr>
        <p:spPr>
          <a:xfrm>
            <a:off x="685800" y="228600"/>
            <a:ext cx="7848600" cy="6397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Data Models of Spatiotemporal Networks</a:t>
            </a:r>
            <a:endParaRPr/>
          </a:p>
        </p:txBody>
      </p:sp>
      <p:sp>
        <p:nvSpPr>
          <p:cNvPr id="434" name="Google Shape;434;p66"/>
          <p:cNvSpPr txBox="1"/>
          <p:nvPr>
            <p:ph idx="1" type="body"/>
          </p:nvPr>
        </p:nvSpPr>
        <p:spPr>
          <a:xfrm>
            <a:off x="685800" y="1066800"/>
            <a:ext cx="3811588" cy="457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2400"/>
              <a:buFont typeface="Arial"/>
              <a:buNone/>
            </a:pPr>
            <a:r>
              <a:rPr lang="en-US"/>
              <a:t>Time Aggregated Graph</a:t>
            </a:r>
            <a:endParaRPr/>
          </a:p>
        </p:txBody>
      </p:sp>
      <p:sp>
        <p:nvSpPr>
          <p:cNvPr id="435" name="Google Shape;435;p66"/>
          <p:cNvSpPr txBox="1"/>
          <p:nvPr>
            <p:ph idx="3" type="body"/>
          </p:nvPr>
        </p:nvSpPr>
        <p:spPr>
          <a:xfrm>
            <a:off x="4645025" y="1066800"/>
            <a:ext cx="3889375" cy="457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2400"/>
              <a:buFont typeface="Arial"/>
              <a:buNone/>
            </a:pPr>
            <a:r>
              <a:rPr lang="en-US"/>
              <a:t>Time Expanded Graph</a:t>
            </a:r>
            <a:endParaRPr/>
          </a:p>
        </p:txBody>
      </p:sp>
      <p:pic>
        <p:nvPicPr>
          <p:cNvPr descr="Simple graph model illustrating vertices and edges used to represent spatial networks." id="436" name="Google Shape;436;p66"/>
          <p:cNvPicPr preferRelativeResize="0"/>
          <p:nvPr>
            <p:ph idx="4" type="body"/>
          </p:nvPr>
        </p:nvPicPr>
        <p:blipFill rotWithShape="1">
          <a:blip r:embed="rId3">
            <a:alphaModFix/>
          </a:blip>
          <a:srcRect b="0" l="0" r="0" t="0"/>
          <a:stretch/>
        </p:blipFill>
        <p:spPr>
          <a:xfrm>
            <a:off x="4645025" y="2332892"/>
            <a:ext cx="4498975" cy="2954216"/>
          </a:xfrm>
          <a:prstGeom prst="rect">
            <a:avLst/>
          </a:prstGeom>
          <a:noFill/>
          <a:ln>
            <a:noFill/>
          </a:ln>
        </p:spPr>
      </p:pic>
      <p:grpSp>
        <p:nvGrpSpPr>
          <p:cNvPr id="437" name="Google Shape;437;p66"/>
          <p:cNvGrpSpPr/>
          <p:nvPr/>
        </p:nvGrpSpPr>
        <p:grpSpPr>
          <a:xfrm>
            <a:off x="241658" y="2252825"/>
            <a:ext cx="3875650" cy="2807442"/>
            <a:chOff x="241658" y="2252825"/>
            <a:chExt cx="3875650" cy="2807442"/>
          </a:xfrm>
        </p:grpSpPr>
        <p:grpSp>
          <p:nvGrpSpPr>
            <p:cNvPr id="438" name="Google Shape;438;p66"/>
            <p:cNvGrpSpPr/>
            <p:nvPr/>
          </p:nvGrpSpPr>
          <p:grpSpPr>
            <a:xfrm>
              <a:off x="241658" y="3421380"/>
              <a:ext cx="548640" cy="548640"/>
              <a:chOff x="902677" y="3505200"/>
              <a:chExt cx="548640" cy="548640"/>
            </a:xfrm>
          </p:grpSpPr>
          <p:sp>
            <p:nvSpPr>
              <p:cNvPr id="439" name="Google Shape;439;p66"/>
              <p:cNvSpPr/>
              <p:nvPr/>
            </p:nvSpPr>
            <p:spPr>
              <a:xfrm>
                <a:off x="902677" y="3505200"/>
                <a:ext cx="548640" cy="54864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440" name="Google Shape;440;p66"/>
              <p:cNvSpPr/>
              <p:nvPr/>
            </p:nvSpPr>
            <p:spPr>
              <a:xfrm>
                <a:off x="902677" y="3548687"/>
                <a:ext cx="548640"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A</a:t>
                </a:r>
                <a:endParaRPr b="0" i="0" sz="2400" u="none" cap="none" strike="noStrike">
                  <a:solidFill>
                    <a:srgbClr val="000000"/>
                  </a:solidFill>
                  <a:latin typeface="Arial"/>
                  <a:ea typeface="Arial"/>
                  <a:cs typeface="Arial"/>
                  <a:sym typeface="Arial"/>
                </a:endParaRPr>
              </a:p>
            </p:txBody>
          </p:sp>
        </p:grpSp>
        <p:grpSp>
          <p:nvGrpSpPr>
            <p:cNvPr id="441" name="Google Shape;441;p66"/>
            <p:cNvGrpSpPr/>
            <p:nvPr/>
          </p:nvGrpSpPr>
          <p:grpSpPr>
            <a:xfrm>
              <a:off x="1768003" y="2252825"/>
              <a:ext cx="548640" cy="548640"/>
              <a:chOff x="902677" y="3505200"/>
              <a:chExt cx="548640" cy="548640"/>
            </a:xfrm>
          </p:grpSpPr>
          <p:sp>
            <p:nvSpPr>
              <p:cNvPr id="442" name="Google Shape;442;p66"/>
              <p:cNvSpPr/>
              <p:nvPr/>
            </p:nvSpPr>
            <p:spPr>
              <a:xfrm>
                <a:off x="902677" y="3505200"/>
                <a:ext cx="548640" cy="54864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443" name="Google Shape;443;p66"/>
              <p:cNvSpPr/>
              <p:nvPr/>
            </p:nvSpPr>
            <p:spPr>
              <a:xfrm>
                <a:off x="902677" y="3548687"/>
                <a:ext cx="548640"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B</a:t>
                </a:r>
                <a:endParaRPr b="0" i="0" sz="2400" u="none" cap="none" strike="noStrike">
                  <a:solidFill>
                    <a:srgbClr val="000000"/>
                  </a:solidFill>
                  <a:latin typeface="Arial"/>
                  <a:ea typeface="Arial"/>
                  <a:cs typeface="Arial"/>
                  <a:sym typeface="Arial"/>
                </a:endParaRPr>
              </a:p>
            </p:txBody>
          </p:sp>
        </p:grpSp>
        <p:grpSp>
          <p:nvGrpSpPr>
            <p:cNvPr id="444" name="Google Shape;444;p66"/>
            <p:cNvGrpSpPr/>
            <p:nvPr/>
          </p:nvGrpSpPr>
          <p:grpSpPr>
            <a:xfrm>
              <a:off x="1768003" y="4511627"/>
              <a:ext cx="548640" cy="548640"/>
              <a:chOff x="902677" y="3505200"/>
              <a:chExt cx="548640" cy="548640"/>
            </a:xfrm>
          </p:grpSpPr>
          <p:sp>
            <p:nvSpPr>
              <p:cNvPr id="445" name="Google Shape;445;p66"/>
              <p:cNvSpPr/>
              <p:nvPr/>
            </p:nvSpPr>
            <p:spPr>
              <a:xfrm>
                <a:off x="902677" y="3505200"/>
                <a:ext cx="548640" cy="54864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446" name="Google Shape;446;p66"/>
              <p:cNvSpPr/>
              <p:nvPr/>
            </p:nvSpPr>
            <p:spPr>
              <a:xfrm>
                <a:off x="902677" y="3548687"/>
                <a:ext cx="548640"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C</a:t>
                </a:r>
                <a:endParaRPr b="0" i="0" sz="2400" u="none" cap="none" strike="noStrike">
                  <a:solidFill>
                    <a:srgbClr val="000000"/>
                  </a:solidFill>
                  <a:latin typeface="Arial"/>
                  <a:ea typeface="Arial"/>
                  <a:cs typeface="Arial"/>
                  <a:sym typeface="Arial"/>
                </a:endParaRPr>
              </a:p>
            </p:txBody>
          </p:sp>
        </p:grpSp>
        <p:grpSp>
          <p:nvGrpSpPr>
            <p:cNvPr id="447" name="Google Shape;447;p66"/>
            <p:cNvGrpSpPr/>
            <p:nvPr/>
          </p:nvGrpSpPr>
          <p:grpSpPr>
            <a:xfrm>
              <a:off x="3316874" y="3421380"/>
              <a:ext cx="548640" cy="548640"/>
              <a:chOff x="902677" y="3505200"/>
              <a:chExt cx="548640" cy="548640"/>
            </a:xfrm>
          </p:grpSpPr>
          <p:sp>
            <p:nvSpPr>
              <p:cNvPr id="448" name="Google Shape;448;p66"/>
              <p:cNvSpPr/>
              <p:nvPr/>
            </p:nvSpPr>
            <p:spPr>
              <a:xfrm>
                <a:off x="902677" y="3505200"/>
                <a:ext cx="548640" cy="54864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449" name="Google Shape;449;p66"/>
              <p:cNvSpPr/>
              <p:nvPr/>
            </p:nvSpPr>
            <p:spPr>
              <a:xfrm>
                <a:off x="902677" y="3548687"/>
                <a:ext cx="548640"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D</a:t>
                </a:r>
                <a:endParaRPr b="0" i="0" sz="2400" u="none" cap="none" strike="noStrike">
                  <a:solidFill>
                    <a:srgbClr val="000000"/>
                  </a:solidFill>
                  <a:latin typeface="Arial"/>
                  <a:ea typeface="Arial"/>
                  <a:cs typeface="Arial"/>
                  <a:sym typeface="Arial"/>
                </a:endParaRPr>
              </a:p>
            </p:txBody>
          </p:sp>
        </p:grpSp>
        <p:cxnSp>
          <p:nvCxnSpPr>
            <p:cNvPr id="450" name="Google Shape;450;p66"/>
            <p:cNvCxnSpPr>
              <a:stCxn id="439" idx="7"/>
              <a:endCxn id="442" idx="3"/>
            </p:cNvCxnSpPr>
            <p:nvPr/>
          </p:nvCxnSpPr>
          <p:spPr>
            <a:xfrm flipH="1" rot="10800000">
              <a:off x="709952" y="2721126"/>
              <a:ext cx="1138500" cy="780600"/>
            </a:xfrm>
            <a:prstGeom prst="straightConnector1">
              <a:avLst/>
            </a:prstGeom>
            <a:solidFill>
              <a:schemeClr val="accent1"/>
            </a:solidFill>
            <a:ln cap="flat" cmpd="sng" w="9525">
              <a:solidFill>
                <a:schemeClr val="dk1"/>
              </a:solidFill>
              <a:prstDash val="solid"/>
              <a:round/>
              <a:headEnd len="sm" w="sm" type="none"/>
              <a:tailEnd len="med" w="med" type="triangle"/>
            </a:ln>
          </p:spPr>
        </p:cxnSp>
        <p:cxnSp>
          <p:nvCxnSpPr>
            <p:cNvPr id="451" name="Google Shape;451;p66"/>
            <p:cNvCxnSpPr>
              <a:stCxn id="439" idx="5"/>
              <a:endCxn id="445" idx="1"/>
            </p:cNvCxnSpPr>
            <p:nvPr/>
          </p:nvCxnSpPr>
          <p:spPr>
            <a:xfrm>
              <a:off x="709952" y="3889674"/>
              <a:ext cx="1138500" cy="702300"/>
            </a:xfrm>
            <a:prstGeom prst="straightConnector1">
              <a:avLst/>
            </a:prstGeom>
            <a:solidFill>
              <a:schemeClr val="accent1"/>
            </a:solidFill>
            <a:ln cap="flat" cmpd="sng" w="9525">
              <a:solidFill>
                <a:schemeClr val="dk1"/>
              </a:solidFill>
              <a:prstDash val="solid"/>
              <a:round/>
              <a:headEnd len="sm" w="sm" type="none"/>
              <a:tailEnd len="med" w="med" type="triangle"/>
            </a:ln>
          </p:spPr>
        </p:cxnSp>
        <p:cxnSp>
          <p:nvCxnSpPr>
            <p:cNvPr id="452" name="Google Shape;452;p66"/>
            <p:cNvCxnSpPr>
              <a:stCxn id="442" idx="5"/>
              <a:endCxn id="448" idx="1"/>
            </p:cNvCxnSpPr>
            <p:nvPr/>
          </p:nvCxnSpPr>
          <p:spPr>
            <a:xfrm>
              <a:off x="2236297" y="2721119"/>
              <a:ext cx="1161000" cy="780600"/>
            </a:xfrm>
            <a:prstGeom prst="straightConnector1">
              <a:avLst/>
            </a:prstGeom>
            <a:solidFill>
              <a:schemeClr val="accent1"/>
            </a:solidFill>
            <a:ln cap="flat" cmpd="sng" w="9525">
              <a:solidFill>
                <a:schemeClr val="dk1"/>
              </a:solidFill>
              <a:prstDash val="solid"/>
              <a:round/>
              <a:headEnd len="sm" w="sm" type="none"/>
              <a:tailEnd len="med" w="med" type="triangle"/>
            </a:ln>
          </p:spPr>
        </p:cxnSp>
        <p:cxnSp>
          <p:nvCxnSpPr>
            <p:cNvPr id="453" name="Google Shape;453;p66"/>
            <p:cNvCxnSpPr>
              <a:stCxn id="445" idx="7"/>
              <a:endCxn id="448" idx="3"/>
            </p:cNvCxnSpPr>
            <p:nvPr/>
          </p:nvCxnSpPr>
          <p:spPr>
            <a:xfrm flipH="1" rot="10800000">
              <a:off x="2236297" y="3889673"/>
              <a:ext cx="1161000" cy="702300"/>
            </a:xfrm>
            <a:prstGeom prst="straightConnector1">
              <a:avLst/>
            </a:prstGeom>
            <a:solidFill>
              <a:schemeClr val="accent1"/>
            </a:solidFill>
            <a:ln cap="flat" cmpd="sng" w="9525">
              <a:solidFill>
                <a:schemeClr val="dk1"/>
              </a:solidFill>
              <a:prstDash val="solid"/>
              <a:round/>
              <a:headEnd len="sm" w="sm" type="none"/>
              <a:tailEnd len="med" w="med" type="triangle"/>
            </a:ln>
          </p:spPr>
        </p:cxnSp>
        <p:sp>
          <p:nvSpPr>
            <p:cNvPr id="454" name="Google Shape;454;p66"/>
            <p:cNvSpPr txBox="1"/>
            <p:nvPr/>
          </p:nvSpPr>
          <p:spPr>
            <a:xfrm>
              <a:off x="241658" y="2907642"/>
              <a:ext cx="180066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Cost = [1, 2, 2, 1]</a:t>
              </a:r>
              <a:endParaRPr/>
            </a:p>
          </p:txBody>
        </p:sp>
        <p:sp>
          <p:nvSpPr>
            <p:cNvPr id="455" name="Google Shape;455;p66"/>
            <p:cNvSpPr txBox="1"/>
            <p:nvPr/>
          </p:nvSpPr>
          <p:spPr>
            <a:xfrm>
              <a:off x="241658" y="4127591"/>
              <a:ext cx="180066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Cost = [3, 1, 2, 1]</a:t>
              </a:r>
              <a:endParaRPr/>
            </a:p>
          </p:txBody>
        </p:sp>
        <p:sp>
          <p:nvSpPr>
            <p:cNvPr id="456" name="Google Shape;456;p66"/>
            <p:cNvSpPr txBox="1"/>
            <p:nvPr/>
          </p:nvSpPr>
          <p:spPr>
            <a:xfrm>
              <a:off x="2316643" y="2876122"/>
              <a:ext cx="180066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Cost = [3, 3, 1, 1]</a:t>
              </a:r>
              <a:endParaRPr/>
            </a:p>
          </p:txBody>
        </p:sp>
        <p:sp>
          <p:nvSpPr>
            <p:cNvPr id="457" name="Google Shape;457;p66"/>
            <p:cNvSpPr txBox="1"/>
            <p:nvPr/>
          </p:nvSpPr>
          <p:spPr>
            <a:xfrm>
              <a:off x="2236297" y="4086820"/>
              <a:ext cx="180066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Cost = [1, 2, 3, 4]</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5">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67"/>
          <p:cNvSpPr txBox="1"/>
          <p:nvPr/>
        </p:nvSpPr>
        <p:spPr>
          <a:xfrm>
            <a:off x="134471" y="134471"/>
            <a:ext cx="8875059" cy="459773"/>
          </a:xfrm>
          <a:prstGeom prst="rect">
            <a:avLst/>
          </a:prstGeom>
          <a:noFill/>
          <a:ln>
            <a:noFill/>
          </a:ln>
        </p:spPr>
        <p:txBody>
          <a:bodyPr anchorCtr="0" anchor="t" bIns="44775" lIns="89875" spcFirstLastPara="1" rIns="89875" wrap="square" tIns="44775">
            <a:spAutoFit/>
          </a:bodyPr>
          <a:lstStyle/>
          <a:p>
            <a:pPr indent="0" lvl="0" marL="0" marR="0" rtl="0" algn="ctr">
              <a:lnSpc>
                <a:spcPct val="100000"/>
              </a:lnSpc>
              <a:spcBef>
                <a:spcPts val="0"/>
              </a:spcBef>
              <a:spcAft>
                <a:spcPts val="0"/>
              </a:spcAft>
              <a:buClr>
                <a:srgbClr val="7A0019"/>
              </a:buClr>
              <a:buSzPts val="2400"/>
              <a:buFont typeface="Arial"/>
              <a:buNone/>
            </a:pPr>
            <a:r>
              <a:rPr lang="en-US" sz="2400">
                <a:solidFill>
                  <a:srgbClr val="7A0019"/>
                </a:solidFill>
                <a:latin typeface="Arial"/>
                <a:ea typeface="Arial"/>
                <a:cs typeface="Arial"/>
                <a:sym typeface="Arial"/>
              </a:rPr>
              <a:t>Spatial Big Data: All Start-time Lagrangian Shortest Paths</a:t>
            </a:r>
            <a:endParaRPr/>
          </a:p>
        </p:txBody>
      </p:sp>
      <p:sp>
        <p:nvSpPr>
          <p:cNvPr id="463" name="Google Shape;463;p67"/>
          <p:cNvSpPr txBox="1"/>
          <p:nvPr/>
        </p:nvSpPr>
        <p:spPr>
          <a:xfrm>
            <a:off x="134471" y="6011019"/>
            <a:ext cx="5042647" cy="843593"/>
          </a:xfrm>
          <a:prstGeom prst="rect">
            <a:avLst/>
          </a:prstGeom>
          <a:noFill/>
          <a:ln>
            <a:noFill/>
          </a:ln>
        </p:spPr>
        <p:txBody>
          <a:bodyPr anchorCtr="0" anchor="t" bIns="41275" lIns="79400" spcFirstLastPara="1" rIns="79400" wrap="square" tIns="41275">
            <a:spAutoFit/>
          </a:bodyPr>
          <a:lstStyle/>
          <a:p>
            <a:pPr indent="0" lvl="0" marL="0" marR="0" rtl="0" algn="l">
              <a:lnSpc>
                <a:spcPct val="100000"/>
              </a:lnSpc>
              <a:spcBef>
                <a:spcPts val="0"/>
              </a:spcBef>
              <a:spcAft>
                <a:spcPts val="0"/>
              </a:spcAft>
              <a:buClr>
                <a:schemeClr val="lt1"/>
              </a:buClr>
              <a:buSzPts val="1235"/>
              <a:buFont typeface="Arial"/>
              <a:buNone/>
            </a:pPr>
            <a:r>
              <a:rPr b="0" i="0" lang="en-US" sz="1235" u="none" cap="none" strike="noStrike">
                <a:solidFill>
                  <a:schemeClr val="lt1"/>
                </a:solidFill>
                <a:latin typeface="Arial"/>
                <a:ea typeface="Arial"/>
                <a:cs typeface="Arial"/>
                <a:sym typeface="Arial"/>
              </a:rPr>
              <a:t>Gunturi, Venkata MV, Shashi Shekhar, and KwangSoo Yang. "A critical-time-point approach to all-departure-time Lagrangian shortest paths." </a:t>
            </a:r>
            <a:r>
              <a:rPr b="0" i="1" lang="en-US" sz="1235" u="none" cap="none" strike="noStrike">
                <a:solidFill>
                  <a:schemeClr val="lt1"/>
                </a:solidFill>
                <a:latin typeface="Arial"/>
                <a:ea typeface="Arial"/>
                <a:cs typeface="Arial"/>
                <a:sym typeface="Arial"/>
              </a:rPr>
              <a:t>IEEE Transactions on Knowledge and Data Engineering</a:t>
            </a:r>
            <a:r>
              <a:rPr b="0" i="0" lang="en-US" sz="1235" u="none" cap="none" strike="noStrike">
                <a:solidFill>
                  <a:schemeClr val="lt1"/>
                </a:solidFill>
                <a:latin typeface="Arial"/>
                <a:ea typeface="Arial"/>
                <a:cs typeface="Arial"/>
                <a:sym typeface="Arial"/>
              </a:rPr>
              <a:t> 27.10 (2015): 2591-2603.</a:t>
            </a:r>
            <a:endParaRPr b="1" i="0" sz="1235" u="none" cap="none" strike="noStrike">
              <a:solidFill>
                <a:schemeClr val="lt1"/>
              </a:solidFill>
              <a:latin typeface="Arial"/>
              <a:ea typeface="Arial"/>
              <a:cs typeface="Arial"/>
              <a:sym typeface="Arial"/>
            </a:endParaRPr>
          </a:p>
        </p:txBody>
      </p:sp>
      <p:sp>
        <p:nvSpPr>
          <p:cNvPr id="464" name="Google Shape;464;p67"/>
          <p:cNvSpPr txBox="1"/>
          <p:nvPr/>
        </p:nvSpPr>
        <p:spPr>
          <a:xfrm>
            <a:off x="291049" y="1182982"/>
            <a:ext cx="4400855" cy="1798601"/>
          </a:xfrm>
          <a:prstGeom prst="rect">
            <a:avLst/>
          </a:prstGeom>
          <a:noFill/>
          <a:ln>
            <a:noFill/>
          </a:ln>
        </p:spPr>
        <p:txBody>
          <a:bodyPr anchorCtr="0" anchor="t" bIns="44775" lIns="89875" spcFirstLastPara="1" rIns="89875" wrap="square" tIns="44775">
            <a:spAutoFit/>
          </a:bodyPr>
          <a:lstStyle/>
          <a:p>
            <a:pPr indent="-299773" lvl="0" marL="299773" marR="0" rtl="0" algn="l">
              <a:lnSpc>
                <a:spcPct val="100000"/>
              </a:lnSpc>
              <a:spcBef>
                <a:spcPts val="0"/>
              </a:spcBef>
              <a:spcAft>
                <a:spcPts val="0"/>
              </a:spcAft>
              <a:buClr>
                <a:srgbClr val="000000"/>
              </a:buClr>
              <a:buSzPts val="1776"/>
              <a:buFont typeface="Arial"/>
              <a:buChar char="•"/>
            </a:pPr>
            <a:r>
              <a:rPr b="1" i="0" lang="en-US" sz="1600" u="none" cap="none" strike="noStrike">
                <a:solidFill>
                  <a:schemeClr val="dk1"/>
                </a:solidFill>
                <a:latin typeface="Arial"/>
                <a:ea typeface="Arial"/>
                <a:cs typeface="Arial"/>
                <a:sym typeface="Arial"/>
              </a:rPr>
              <a:t>Input:</a:t>
            </a:r>
            <a:r>
              <a:rPr i="0" lang="en-US" sz="1600" u="none" cap="none" strike="noStrike">
                <a:solidFill>
                  <a:schemeClr val="dk1"/>
                </a:solidFill>
                <a:latin typeface="Arial"/>
                <a:ea typeface="Arial"/>
                <a:cs typeface="Arial"/>
                <a:sym typeface="Arial"/>
              </a:rPr>
              <a:t> Road network; a source and destination; a time interval</a:t>
            </a:r>
            <a:endParaRPr/>
          </a:p>
          <a:p>
            <a:pPr indent="-299773" lvl="0" marL="299773" marR="0" rtl="0" algn="l">
              <a:lnSpc>
                <a:spcPct val="100000"/>
              </a:lnSpc>
              <a:spcBef>
                <a:spcPts val="926"/>
              </a:spcBef>
              <a:spcAft>
                <a:spcPts val="0"/>
              </a:spcAft>
              <a:buClr>
                <a:srgbClr val="000000"/>
              </a:buClr>
              <a:buSzPts val="1776"/>
              <a:buFont typeface="Arial"/>
              <a:buChar char="•"/>
            </a:pPr>
            <a:r>
              <a:rPr b="1" i="0" lang="en-US" sz="1600" u="none" cap="none" strike="noStrike">
                <a:solidFill>
                  <a:schemeClr val="dk1"/>
                </a:solidFill>
                <a:latin typeface="Arial"/>
                <a:ea typeface="Arial"/>
                <a:cs typeface="Arial"/>
                <a:sym typeface="Arial"/>
              </a:rPr>
              <a:t>Output:</a:t>
            </a:r>
            <a:r>
              <a:rPr i="0" lang="en-US" sz="1600" u="none" cap="none" strike="noStrike">
                <a:solidFill>
                  <a:schemeClr val="dk1"/>
                </a:solidFill>
                <a:latin typeface="Arial"/>
                <a:ea typeface="Arial"/>
                <a:cs typeface="Arial"/>
                <a:sym typeface="Arial"/>
              </a:rPr>
              <a:t> A path between source and destination for each departure-time</a:t>
            </a:r>
            <a:endParaRPr/>
          </a:p>
          <a:p>
            <a:pPr indent="-299773" lvl="0" marL="299773" marR="0" rtl="0" algn="l">
              <a:lnSpc>
                <a:spcPct val="100000"/>
              </a:lnSpc>
              <a:spcBef>
                <a:spcPts val="926"/>
              </a:spcBef>
              <a:spcAft>
                <a:spcPts val="0"/>
              </a:spcAft>
              <a:buClr>
                <a:srgbClr val="000000"/>
              </a:buClr>
              <a:buSzPts val="1776"/>
              <a:buFont typeface="Arial"/>
              <a:buChar char="•"/>
            </a:pPr>
            <a:r>
              <a:rPr b="1" i="0" lang="en-US" sz="1600" u="none" cap="none" strike="noStrike">
                <a:solidFill>
                  <a:schemeClr val="dk1"/>
                </a:solidFill>
                <a:latin typeface="Arial"/>
                <a:ea typeface="Arial"/>
                <a:cs typeface="Arial"/>
                <a:sym typeface="Arial"/>
              </a:rPr>
              <a:t>Objective:</a:t>
            </a:r>
            <a:r>
              <a:rPr i="0" lang="en-US" sz="1600" u="none" cap="none" strike="noStrike">
                <a:solidFill>
                  <a:schemeClr val="dk1"/>
                </a:solidFill>
                <a:latin typeface="Arial"/>
                <a:ea typeface="Arial"/>
                <a:cs typeface="Arial"/>
                <a:sym typeface="Arial"/>
              </a:rPr>
              <a:t> Earliest arrival time at destination;  traveler’s perspective</a:t>
            </a:r>
            <a:endParaRPr b="0" i="0" sz="1600" u="none" cap="none" strike="noStrike">
              <a:solidFill>
                <a:schemeClr val="dk1"/>
              </a:solidFill>
              <a:latin typeface="Arial"/>
              <a:ea typeface="Arial"/>
              <a:cs typeface="Arial"/>
              <a:sym typeface="Arial"/>
            </a:endParaRPr>
          </a:p>
        </p:txBody>
      </p:sp>
      <p:graphicFrame>
        <p:nvGraphicFramePr>
          <p:cNvPr descr="Graph-based representation of a river network showing rivers as nodes and flow relationships as edges." id="465" name="Google Shape;465;p67"/>
          <p:cNvGraphicFramePr/>
          <p:nvPr/>
        </p:nvGraphicFramePr>
        <p:xfrm>
          <a:off x="6723530" y="1060078"/>
          <a:ext cx="3000000" cy="3000000"/>
        </p:xfrm>
        <a:graphic>
          <a:graphicData uri="http://schemas.openxmlformats.org/drawingml/2006/table">
            <a:tbl>
              <a:tblPr bandRow="1" firstRow="1">
                <a:noFill/>
                <a:tableStyleId>{F4A49982-6921-4529-8B0E-DA978BB051D8}</a:tableStyleId>
              </a:tblPr>
              <a:tblGrid>
                <a:gridCol w="739600"/>
                <a:gridCol w="1546400"/>
              </a:tblGrid>
              <a:tr h="302650">
                <a:tc>
                  <a:txBody>
                    <a:bodyPr/>
                    <a:lstStyle/>
                    <a:p>
                      <a:pPr indent="0" lvl="0" marL="0" marR="0" rtl="0" algn="ctr">
                        <a:spcBef>
                          <a:spcPts val="0"/>
                        </a:spcBef>
                        <a:spcAft>
                          <a:spcPts val="0"/>
                        </a:spcAft>
                        <a:buNone/>
                      </a:pPr>
                      <a:r>
                        <a:rPr b="1" lang="en-US" sz="1100" u="none" cap="none" strike="noStrike">
                          <a:latin typeface="Arial"/>
                          <a:ea typeface="Arial"/>
                          <a:cs typeface="Arial"/>
                          <a:sym typeface="Arial"/>
                        </a:rPr>
                        <a:t>Time</a:t>
                      </a:r>
                      <a:endParaRPr/>
                    </a:p>
                  </a:txBody>
                  <a:tcPr marT="40300" marB="40300" marR="80675" marL="80675"/>
                </a:tc>
                <a:tc>
                  <a:txBody>
                    <a:bodyPr/>
                    <a:lstStyle/>
                    <a:p>
                      <a:pPr indent="0" lvl="0" marL="0" marR="0" rtl="0" algn="ctr">
                        <a:spcBef>
                          <a:spcPts val="0"/>
                        </a:spcBef>
                        <a:spcAft>
                          <a:spcPts val="0"/>
                        </a:spcAft>
                        <a:buNone/>
                      </a:pPr>
                      <a:r>
                        <a:rPr b="1" lang="en-US" sz="1100" u="none" cap="none" strike="noStrike">
                          <a:latin typeface="Arial"/>
                          <a:ea typeface="Arial"/>
                          <a:cs typeface="Arial"/>
                          <a:sym typeface="Arial"/>
                        </a:rPr>
                        <a:t>Preferred Route</a:t>
                      </a:r>
                      <a:endParaRPr b="1" sz="1100" u="none" cap="none" strike="noStrike">
                        <a:latin typeface="Arial"/>
                        <a:ea typeface="Arial"/>
                        <a:cs typeface="Arial"/>
                        <a:sym typeface="Arial"/>
                      </a:endParaRPr>
                    </a:p>
                  </a:txBody>
                  <a:tcPr marT="40300" marB="40300" marR="80675" marL="80675"/>
                </a:tc>
              </a:tr>
              <a:tr h="326950">
                <a:tc>
                  <a:txBody>
                    <a:bodyPr/>
                    <a:lstStyle/>
                    <a:p>
                      <a:pPr indent="0" lvl="0" marL="0" marR="0" rtl="0" algn="ctr">
                        <a:spcBef>
                          <a:spcPts val="0"/>
                        </a:spcBef>
                        <a:spcAft>
                          <a:spcPts val="0"/>
                        </a:spcAft>
                        <a:buNone/>
                      </a:pPr>
                      <a:r>
                        <a:rPr b="1" lang="en-US" sz="1100" u="none" cap="none" strike="noStrike">
                          <a:latin typeface="Arial"/>
                          <a:ea typeface="Arial"/>
                          <a:cs typeface="Arial"/>
                          <a:sym typeface="Arial"/>
                        </a:rPr>
                        <a:t>7:30am</a:t>
                      </a:r>
                      <a:endParaRPr/>
                    </a:p>
                  </a:txBody>
                  <a:tcPr marT="40300" marB="40300" marR="80675" marL="80675"/>
                </a:tc>
                <a:tc>
                  <a:txBody>
                    <a:bodyPr/>
                    <a:lstStyle/>
                    <a:p>
                      <a:pPr indent="0" lvl="0" marL="0" marR="0" rtl="0" algn="ctr">
                        <a:spcBef>
                          <a:spcPts val="0"/>
                        </a:spcBef>
                        <a:spcAft>
                          <a:spcPts val="0"/>
                        </a:spcAft>
                        <a:buNone/>
                      </a:pPr>
                      <a:r>
                        <a:rPr b="1" lang="en-US" sz="1100" u="none" cap="none" strike="noStrike">
                          <a:latin typeface="Arial"/>
                          <a:ea typeface="Arial"/>
                          <a:cs typeface="Arial"/>
                          <a:sym typeface="Arial"/>
                        </a:rPr>
                        <a:t>Via Hiawatha</a:t>
                      </a:r>
                      <a:endParaRPr/>
                    </a:p>
                  </a:txBody>
                  <a:tcPr marT="40300" marB="40300" marR="80675" marL="80675"/>
                </a:tc>
              </a:tr>
              <a:tr h="326950">
                <a:tc>
                  <a:txBody>
                    <a:bodyPr/>
                    <a:lstStyle/>
                    <a:p>
                      <a:pPr indent="0" lvl="0" marL="0" marR="0" rtl="0" algn="ctr">
                        <a:spcBef>
                          <a:spcPts val="0"/>
                        </a:spcBef>
                        <a:spcAft>
                          <a:spcPts val="0"/>
                        </a:spcAft>
                        <a:buNone/>
                      </a:pPr>
                      <a:r>
                        <a:rPr b="1" lang="en-US" sz="1100" u="none" cap="none" strike="noStrike">
                          <a:latin typeface="Arial"/>
                          <a:ea typeface="Arial"/>
                          <a:cs typeface="Arial"/>
                          <a:sym typeface="Arial"/>
                        </a:rPr>
                        <a:t>7:45am</a:t>
                      </a:r>
                      <a:endParaRPr/>
                    </a:p>
                  </a:txBody>
                  <a:tcPr marT="40300" marB="40300" marR="80675" marL="80675"/>
                </a:tc>
                <a:tc>
                  <a:txBody>
                    <a:bodyPr/>
                    <a:lstStyle/>
                    <a:p>
                      <a:pPr indent="0" lvl="0" marL="0" marR="0" rtl="0" algn="ctr">
                        <a:spcBef>
                          <a:spcPts val="0"/>
                        </a:spcBef>
                        <a:spcAft>
                          <a:spcPts val="0"/>
                        </a:spcAft>
                        <a:buNone/>
                      </a:pPr>
                      <a:r>
                        <a:rPr b="1" lang="en-US" sz="1100" u="none" cap="none" strike="noStrike">
                          <a:latin typeface="Arial"/>
                          <a:ea typeface="Arial"/>
                          <a:cs typeface="Arial"/>
                          <a:sym typeface="Arial"/>
                        </a:rPr>
                        <a:t>Via Hiawatha</a:t>
                      </a:r>
                      <a:endParaRPr/>
                    </a:p>
                  </a:txBody>
                  <a:tcPr marT="40300" marB="40300" marR="80675" marL="80675"/>
                </a:tc>
              </a:tr>
              <a:tr h="326950">
                <a:tc>
                  <a:txBody>
                    <a:bodyPr/>
                    <a:lstStyle/>
                    <a:p>
                      <a:pPr indent="0" lvl="0" marL="0" marR="0" rtl="0" algn="ctr">
                        <a:spcBef>
                          <a:spcPts val="0"/>
                        </a:spcBef>
                        <a:spcAft>
                          <a:spcPts val="0"/>
                        </a:spcAft>
                        <a:buNone/>
                      </a:pPr>
                      <a:r>
                        <a:rPr b="1" lang="en-US" sz="1100" u="none" cap="none" strike="noStrike">
                          <a:latin typeface="Arial"/>
                          <a:ea typeface="Arial"/>
                          <a:cs typeface="Arial"/>
                          <a:sym typeface="Arial"/>
                        </a:rPr>
                        <a:t>8:30am</a:t>
                      </a:r>
                      <a:endParaRPr/>
                    </a:p>
                  </a:txBody>
                  <a:tcPr marT="40300" marB="40300" marR="80675" marL="80675"/>
                </a:tc>
                <a:tc>
                  <a:txBody>
                    <a:bodyPr/>
                    <a:lstStyle/>
                    <a:p>
                      <a:pPr indent="0" lvl="0" marL="0" marR="0" rtl="0" algn="ctr">
                        <a:spcBef>
                          <a:spcPts val="0"/>
                        </a:spcBef>
                        <a:spcAft>
                          <a:spcPts val="0"/>
                        </a:spcAft>
                        <a:buNone/>
                      </a:pPr>
                      <a:r>
                        <a:rPr b="1" lang="en-US" sz="1100" u="none" cap="none" strike="noStrike">
                          <a:latin typeface="Arial"/>
                          <a:ea typeface="Arial"/>
                          <a:cs typeface="Arial"/>
                          <a:sym typeface="Arial"/>
                        </a:rPr>
                        <a:t>Via Hiawatha</a:t>
                      </a:r>
                      <a:endParaRPr/>
                    </a:p>
                  </a:txBody>
                  <a:tcPr marT="40300" marB="40300" marR="80675" marL="80675"/>
                </a:tc>
              </a:tr>
              <a:tr h="326950">
                <a:tc>
                  <a:txBody>
                    <a:bodyPr/>
                    <a:lstStyle/>
                    <a:p>
                      <a:pPr indent="0" lvl="0" marL="0" marR="0" rtl="0" algn="ctr">
                        <a:spcBef>
                          <a:spcPts val="0"/>
                        </a:spcBef>
                        <a:spcAft>
                          <a:spcPts val="0"/>
                        </a:spcAft>
                        <a:buNone/>
                      </a:pPr>
                      <a:r>
                        <a:rPr b="1" lang="en-US" sz="1100" u="none" cap="none" strike="noStrike">
                          <a:latin typeface="Arial"/>
                          <a:ea typeface="Arial"/>
                          <a:cs typeface="Arial"/>
                          <a:sym typeface="Arial"/>
                        </a:rPr>
                        <a:t>8:45am</a:t>
                      </a:r>
                      <a:endParaRPr/>
                    </a:p>
                  </a:txBody>
                  <a:tcPr marT="40300" marB="40300" marR="80675" marL="80675"/>
                </a:tc>
                <a:tc>
                  <a:txBody>
                    <a:bodyPr/>
                    <a:lstStyle/>
                    <a:p>
                      <a:pPr indent="0" lvl="0" marL="0" marR="0" rtl="0" algn="ctr">
                        <a:spcBef>
                          <a:spcPts val="0"/>
                        </a:spcBef>
                        <a:spcAft>
                          <a:spcPts val="0"/>
                        </a:spcAft>
                        <a:buNone/>
                      </a:pPr>
                      <a:r>
                        <a:rPr b="1" lang="en-US" sz="1100" u="none" cap="none" strike="noStrike">
                          <a:latin typeface="Arial"/>
                          <a:ea typeface="Arial"/>
                          <a:cs typeface="Arial"/>
                          <a:sym typeface="Arial"/>
                        </a:rPr>
                        <a:t>Via I-35W</a:t>
                      </a:r>
                      <a:endParaRPr/>
                    </a:p>
                  </a:txBody>
                  <a:tcPr marT="40300" marB="40300" marR="80675" marL="80675"/>
                </a:tc>
              </a:tr>
              <a:tr h="326950">
                <a:tc>
                  <a:txBody>
                    <a:bodyPr/>
                    <a:lstStyle/>
                    <a:p>
                      <a:pPr indent="0" lvl="0" marL="0" marR="0" rtl="0" algn="ctr">
                        <a:spcBef>
                          <a:spcPts val="0"/>
                        </a:spcBef>
                        <a:spcAft>
                          <a:spcPts val="0"/>
                        </a:spcAft>
                        <a:buNone/>
                      </a:pPr>
                      <a:r>
                        <a:rPr b="1" lang="en-US" sz="1100" u="none" cap="none" strike="noStrike">
                          <a:latin typeface="Arial"/>
                          <a:ea typeface="Arial"/>
                          <a:cs typeface="Arial"/>
                          <a:sym typeface="Arial"/>
                        </a:rPr>
                        <a:t>9:00am</a:t>
                      </a:r>
                      <a:endParaRPr/>
                    </a:p>
                  </a:txBody>
                  <a:tcPr marT="40300" marB="40300" marR="80675" marL="80675"/>
                </a:tc>
                <a:tc>
                  <a:txBody>
                    <a:bodyPr/>
                    <a:lstStyle/>
                    <a:p>
                      <a:pPr indent="0" lvl="0" marL="0" marR="0" rtl="0" algn="ctr">
                        <a:spcBef>
                          <a:spcPts val="0"/>
                        </a:spcBef>
                        <a:spcAft>
                          <a:spcPts val="0"/>
                        </a:spcAft>
                        <a:buNone/>
                      </a:pPr>
                      <a:r>
                        <a:rPr b="1" lang="en-US" sz="1100" u="none" cap="none" strike="noStrike">
                          <a:latin typeface="Arial"/>
                          <a:ea typeface="Arial"/>
                          <a:cs typeface="Arial"/>
                          <a:sym typeface="Arial"/>
                        </a:rPr>
                        <a:t>Via I-35W</a:t>
                      </a:r>
                      <a:endParaRPr b="1" sz="1100" u="none" cap="none" strike="noStrike">
                        <a:latin typeface="Arial"/>
                        <a:ea typeface="Arial"/>
                        <a:cs typeface="Arial"/>
                        <a:sym typeface="Arial"/>
                      </a:endParaRPr>
                    </a:p>
                  </a:txBody>
                  <a:tcPr marT="40300" marB="40300" marR="80675" marL="80675"/>
                </a:tc>
              </a:tr>
              <a:tr h="326950">
                <a:tc>
                  <a:txBody>
                    <a:bodyPr/>
                    <a:lstStyle/>
                    <a:p>
                      <a:pPr indent="0" lvl="0" marL="0" marR="0" rtl="0" algn="ctr">
                        <a:spcBef>
                          <a:spcPts val="0"/>
                        </a:spcBef>
                        <a:spcAft>
                          <a:spcPts val="0"/>
                        </a:spcAft>
                        <a:buNone/>
                      </a:pPr>
                      <a:r>
                        <a:rPr b="1" lang="en-US" sz="1100" u="none" cap="none" strike="noStrike">
                          <a:latin typeface="Arial"/>
                          <a:ea typeface="Arial"/>
                          <a:cs typeface="Arial"/>
                          <a:sym typeface="Arial"/>
                        </a:rPr>
                        <a:t>9:15am</a:t>
                      </a:r>
                      <a:endParaRPr/>
                    </a:p>
                  </a:txBody>
                  <a:tcPr marT="40300" marB="40300" marR="80675" marL="80675"/>
                </a:tc>
                <a:tc>
                  <a:txBody>
                    <a:bodyPr/>
                    <a:lstStyle/>
                    <a:p>
                      <a:pPr indent="0" lvl="0" marL="0" marR="0" rtl="0" algn="ctr">
                        <a:spcBef>
                          <a:spcPts val="0"/>
                        </a:spcBef>
                        <a:spcAft>
                          <a:spcPts val="0"/>
                        </a:spcAft>
                        <a:buNone/>
                      </a:pPr>
                      <a:r>
                        <a:rPr b="1" lang="en-US" sz="1100" u="none" cap="none" strike="noStrike">
                          <a:latin typeface="Arial"/>
                          <a:ea typeface="Arial"/>
                          <a:cs typeface="Arial"/>
                          <a:sym typeface="Arial"/>
                        </a:rPr>
                        <a:t>Via I-35W</a:t>
                      </a:r>
                      <a:endParaRPr b="1" sz="1100" u="none" cap="none" strike="noStrike">
                        <a:latin typeface="Arial"/>
                        <a:ea typeface="Arial"/>
                        <a:cs typeface="Arial"/>
                        <a:sym typeface="Arial"/>
                      </a:endParaRPr>
                    </a:p>
                  </a:txBody>
                  <a:tcPr marT="40300" marB="40300" marR="80675" marL="80675"/>
                </a:tc>
              </a:tr>
              <a:tr h="326950">
                <a:tc>
                  <a:txBody>
                    <a:bodyPr/>
                    <a:lstStyle/>
                    <a:p>
                      <a:pPr indent="0" lvl="0" marL="0" marR="0" rtl="0" algn="ctr">
                        <a:spcBef>
                          <a:spcPts val="0"/>
                        </a:spcBef>
                        <a:spcAft>
                          <a:spcPts val="0"/>
                        </a:spcAft>
                        <a:buNone/>
                      </a:pPr>
                      <a:r>
                        <a:rPr b="1" lang="en-US" sz="1100" u="none" cap="none" strike="noStrike">
                          <a:latin typeface="Arial"/>
                          <a:ea typeface="Arial"/>
                          <a:cs typeface="Arial"/>
                          <a:sym typeface="Arial"/>
                        </a:rPr>
                        <a:t>….</a:t>
                      </a:r>
                      <a:endParaRPr/>
                    </a:p>
                  </a:txBody>
                  <a:tcPr marT="40300" marB="40300" marR="80675" marL="80675"/>
                </a:tc>
                <a:tc>
                  <a:txBody>
                    <a:bodyPr/>
                    <a:lstStyle/>
                    <a:p>
                      <a:pPr indent="0" lvl="0" marL="0" marR="0" rtl="0" algn="ctr">
                        <a:spcBef>
                          <a:spcPts val="0"/>
                        </a:spcBef>
                        <a:spcAft>
                          <a:spcPts val="0"/>
                        </a:spcAft>
                        <a:buNone/>
                      </a:pPr>
                      <a:r>
                        <a:rPr b="1" lang="en-US" sz="1100" u="none" cap="none" strike="noStrike">
                          <a:latin typeface="Arial"/>
                          <a:ea typeface="Arial"/>
                          <a:cs typeface="Arial"/>
                          <a:sym typeface="Arial"/>
                        </a:rPr>
                        <a:t>……</a:t>
                      </a:r>
                      <a:endParaRPr/>
                    </a:p>
                  </a:txBody>
                  <a:tcPr marT="40300" marB="40300" marR="80675" marL="80675"/>
                </a:tc>
              </a:tr>
            </a:tbl>
          </a:graphicData>
        </a:graphic>
      </p:graphicFrame>
      <p:pic>
        <p:nvPicPr>
          <p:cNvPr descr="Y:\spaths_data\Bidirec\TKDE-FIgs-compress\bingmaps_eecs.png" id="466" name="Google Shape;466;p67"/>
          <p:cNvPicPr preferRelativeResize="0"/>
          <p:nvPr/>
        </p:nvPicPr>
        <p:blipFill rotWithShape="1">
          <a:blip r:embed="rId3">
            <a:alphaModFix/>
          </a:blip>
          <a:srcRect b="0" l="0" r="0" t="0"/>
          <a:stretch/>
        </p:blipFill>
        <p:spPr>
          <a:xfrm>
            <a:off x="4768104" y="1073215"/>
            <a:ext cx="1954025" cy="2588559"/>
          </a:xfrm>
          <a:prstGeom prst="rect">
            <a:avLst/>
          </a:prstGeom>
          <a:noFill/>
          <a:ln>
            <a:noFill/>
          </a:ln>
        </p:spPr>
      </p:pic>
      <p:sp>
        <p:nvSpPr>
          <p:cNvPr id="467" name="Google Shape;467;p67"/>
          <p:cNvSpPr txBox="1"/>
          <p:nvPr/>
        </p:nvSpPr>
        <p:spPr>
          <a:xfrm>
            <a:off x="291049" y="3407774"/>
            <a:ext cx="6833651" cy="1143000"/>
          </a:xfrm>
          <a:prstGeom prst="rect">
            <a:avLst/>
          </a:prstGeom>
          <a:noFill/>
          <a:ln>
            <a:noFill/>
          </a:ln>
        </p:spPr>
        <p:txBody>
          <a:bodyPr anchorCtr="0" anchor="t" bIns="45700" lIns="91425" spcFirstLastPara="1" rIns="91425" wrap="square" tIns="45700">
            <a:noAutofit/>
          </a:bodyPr>
          <a:lstStyle/>
          <a:p>
            <a:pPr indent="-381000" lvl="0" marL="381000" marR="0" rtl="0" algn="l">
              <a:spcBef>
                <a:spcPts val="0"/>
              </a:spcBef>
              <a:spcAft>
                <a:spcPts val="0"/>
              </a:spcAft>
              <a:buClr>
                <a:schemeClr val="dk1"/>
              </a:buClr>
              <a:buSzPts val="1360"/>
              <a:buFont typeface="Arial"/>
              <a:buChar char="•"/>
            </a:pPr>
            <a:r>
              <a:rPr b="0" i="0" lang="en-US" sz="1700" u="none" cap="none" strike="noStrike">
                <a:solidFill>
                  <a:schemeClr val="dk1"/>
                </a:solidFill>
                <a:latin typeface="Helvetica Neue"/>
                <a:ea typeface="Helvetica Neue"/>
                <a:cs typeface="Helvetica Neue"/>
                <a:sym typeface="Helvetica Neue"/>
              </a:rPr>
              <a:t>A naïve approach: </a:t>
            </a:r>
            <a:endParaRPr/>
          </a:p>
          <a:p>
            <a:pPr indent="-285750" lvl="1" marL="735409" marR="0" rtl="0" algn="l">
              <a:spcBef>
                <a:spcPts val="340"/>
              </a:spcBef>
              <a:spcAft>
                <a:spcPts val="0"/>
              </a:spcAft>
              <a:buClr>
                <a:schemeClr val="dk1"/>
              </a:buClr>
              <a:buSzPts val="1700"/>
              <a:buFont typeface="Arial"/>
              <a:buChar char="•"/>
            </a:pPr>
            <a:r>
              <a:rPr b="0" i="0" lang="en-US" sz="1700" u="none" cap="none" strike="noStrike">
                <a:solidFill>
                  <a:schemeClr val="dk1"/>
                </a:solidFill>
                <a:latin typeface="Helvetica Neue"/>
                <a:ea typeface="Helvetica Neue"/>
                <a:cs typeface="Helvetica Neue"/>
                <a:sym typeface="Helvetica Neue"/>
              </a:rPr>
              <a:t>Repeatedly re-compute shortest path for each departure time</a:t>
            </a:r>
            <a:endParaRPr/>
          </a:p>
          <a:p>
            <a:pPr indent="-381000" lvl="0" marL="381000" marR="0" rtl="0" algn="l">
              <a:spcBef>
                <a:spcPts val="340"/>
              </a:spcBef>
              <a:spcAft>
                <a:spcPts val="0"/>
              </a:spcAft>
              <a:buClr>
                <a:schemeClr val="dk1"/>
              </a:buClr>
              <a:buSzPts val="1360"/>
              <a:buFont typeface="Arial"/>
              <a:buChar char="•"/>
            </a:pPr>
            <a:r>
              <a:rPr b="0" i="0" lang="en-US" sz="1700" u="none" cap="none" strike="noStrike">
                <a:solidFill>
                  <a:schemeClr val="dk1"/>
                </a:solidFill>
                <a:latin typeface="Helvetica Neue"/>
                <a:ea typeface="Helvetica Neue"/>
                <a:cs typeface="Helvetica Neue"/>
                <a:sym typeface="Helvetica Neue"/>
              </a:rPr>
              <a:t>Close multiple nodes 🡪 Dynamic programming not applicable!</a:t>
            </a:r>
            <a:endParaRPr/>
          </a:p>
        </p:txBody>
      </p:sp>
      <p:sp>
        <p:nvSpPr>
          <p:cNvPr id="468" name="Google Shape;468;p67"/>
          <p:cNvSpPr txBox="1"/>
          <p:nvPr/>
        </p:nvSpPr>
        <p:spPr>
          <a:xfrm>
            <a:off x="291049" y="3012705"/>
            <a:ext cx="1613647" cy="3639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765"/>
              <a:buFont typeface="Arial"/>
              <a:buNone/>
            </a:pPr>
            <a:r>
              <a:rPr b="1" i="0" lang="en-US" sz="1765" u="sng" cap="none" strike="noStrike">
                <a:solidFill>
                  <a:schemeClr val="dk1"/>
                </a:solidFill>
                <a:latin typeface="Arial"/>
                <a:ea typeface="Arial"/>
                <a:cs typeface="Arial"/>
                <a:sym typeface="Arial"/>
              </a:rPr>
              <a:t>Challenges:</a:t>
            </a:r>
            <a:endParaRPr b="0" i="0" sz="1765" u="sng" cap="none" strike="noStrike">
              <a:solidFill>
                <a:schemeClr val="dk1"/>
              </a:solidFill>
              <a:latin typeface="Arial"/>
              <a:ea typeface="Arial"/>
              <a:cs typeface="Arial"/>
              <a:sym typeface="Arial"/>
            </a:endParaRPr>
          </a:p>
        </p:txBody>
      </p:sp>
      <p:pic>
        <p:nvPicPr>
          <p:cNvPr descr="Y:\CTS_scholars_talk\ade-cts.eps" id="469" name="Google Shape;469;p67"/>
          <p:cNvPicPr preferRelativeResize="0"/>
          <p:nvPr/>
        </p:nvPicPr>
        <p:blipFill rotWithShape="1">
          <a:blip r:embed="rId4">
            <a:alphaModFix/>
          </a:blip>
          <a:srcRect b="0" l="0" r="0" t="0"/>
          <a:stretch/>
        </p:blipFill>
        <p:spPr>
          <a:xfrm>
            <a:off x="6859787" y="4055380"/>
            <a:ext cx="2291603" cy="1857375"/>
          </a:xfrm>
          <a:prstGeom prst="rect">
            <a:avLst/>
          </a:prstGeom>
          <a:noFill/>
          <a:ln>
            <a:noFill/>
          </a:ln>
        </p:spPr>
      </p:pic>
      <p:sp>
        <p:nvSpPr>
          <p:cNvPr id="470" name="Google Shape;470;p67"/>
          <p:cNvSpPr/>
          <p:nvPr/>
        </p:nvSpPr>
        <p:spPr>
          <a:xfrm>
            <a:off x="474101" y="4971497"/>
            <a:ext cx="5378824" cy="862853"/>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Critical-time-points (CTP)</a:t>
            </a:r>
            <a:endParaRPr/>
          </a:p>
          <a:p>
            <a:pPr indent="-252148" lvl="0" marL="252148" marR="0" rtl="0" algn="l">
              <a:lnSpc>
                <a:spcPct val="100000"/>
              </a:lnSpc>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Departure times at which ranking changes</a:t>
            </a:r>
            <a:endParaRPr/>
          </a:p>
          <a:p>
            <a:pPr indent="-252148" lvl="0" marL="252148" marR="0" rtl="0" algn="l">
              <a:lnSpc>
                <a:spcPct val="100000"/>
              </a:lnSpc>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CTPs inspire a divide and conquer approach</a:t>
            </a:r>
            <a:endParaRPr/>
          </a:p>
        </p:txBody>
      </p:sp>
      <p:sp>
        <p:nvSpPr>
          <p:cNvPr id="471" name="Google Shape;471;p67"/>
          <p:cNvSpPr txBox="1"/>
          <p:nvPr/>
        </p:nvSpPr>
        <p:spPr>
          <a:xfrm>
            <a:off x="369047" y="4549876"/>
            <a:ext cx="1785937" cy="3639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765"/>
              <a:buFont typeface="Arial"/>
              <a:buNone/>
            </a:pPr>
            <a:r>
              <a:rPr b="1" i="0" lang="en-US" sz="1765" u="sng" cap="none" strike="noStrike">
                <a:solidFill>
                  <a:schemeClr val="dk1"/>
                </a:solidFill>
                <a:latin typeface="Arial"/>
                <a:ea typeface="Arial"/>
                <a:cs typeface="Arial"/>
                <a:sym typeface="Arial"/>
              </a:rPr>
              <a:t>Contributions:</a:t>
            </a:r>
            <a:endParaRPr b="0" i="0" sz="1765" u="sng" cap="none" strike="noStrike">
              <a:solidFill>
                <a:schemeClr val="dk1"/>
              </a:solidFill>
              <a:latin typeface="Arial"/>
              <a:ea typeface="Arial"/>
              <a:cs typeface="Arial"/>
              <a:sym typeface="Arial"/>
            </a:endParaRPr>
          </a:p>
        </p:txBody>
      </p:sp>
      <p:sp>
        <p:nvSpPr>
          <p:cNvPr id="472" name="Google Shape;472;p67"/>
          <p:cNvSpPr txBox="1"/>
          <p:nvPr/>
        </p:nvSpPr>
        <p:spPr>
          <a:xfrm>
            <a:off x="291049" y="806078"/>
            <a:ext cx="2464851" cy="3639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765"/>
              <a:buFont typeface="Arial"/>
              <a:buNone/>
            </a:pPr>
            <a:r>
              <a:rPr b="1" i="0" lang="en-US" sz="1765" u="sng" cap="none" strike="noStrike">
                <a:solidFill>
                  <a:schemeClr val="dk1"/>
                </a:solidFill>
                <a:latin typeface="Arial"/>
                <a:ea typeface="Arial"/>
                <a:cs typeface="Arial"/>
                <a:sym typeface="Arial"/>
              </a:rPr>
              <a:t>Problem Statement:</a:t>
            </a:r>
            <a:endParaRPr b="0" i="0" sz="1765" u="sng" cap="none" strike="noStrik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8"/>
          <p:cNvSpPr txBox="1"/>
          <p:nvPr/>
        </p:nvSpPr>
        <p:spPr>
          <a:xfrm>
            <a:off x="268943" y="924486"/>
            <a:ext cx="2353617" cy="416697"/>
          </a:xfrm>
          <a:prstGeom prst="rect">
            <a:avLst/>
          </a:prstGeom>
          <a:noFill/>
          <a:ln>
            <a:noFill/>
          </a:ln>
        </p:spPr>
        <p:txBody>
          <a:bodyPr anchorCtr="0" anchor="t" bIns="44925" lIns="89875" spcFirstLastPara="1" rIns="89875" wrap="square" tIns="44925">
            <a:spAutoFit/>
          </a:bodyPr>
          <a:lstStyle/>
          <a:p>
            <a:pPr indent="0" lvl="0" marL="0" marR="0" rtl="0" algn="l">
              <a:lnSpc>
                <a:spcPct val="100000"/>
              </a:lnSpc>
              <a:spcBef>
                <a:spcPts val="0"/>
              </a:spcBef>
              <a:spcAft>
                <a:spcPts val="0"/>
              </a:spcAft>
              <a:buClr>
                <a:srgbClr val="000000"/>
              </a:buClr>
              <a:buSzPts val="2118"/>
              <a:buFont typeface="Arial"/>
              <a:buNone/>
            </a:pPr>
            <a:r>
              <a:rPr b="0" i="0" lang="en-US" sz="2118" u="none" cap="none" strike="noStrike">
                <a:solidFill>
                  <a:srgbClr val="000000"/>
                </a:solidFill>
                <a:latin typeface="Arial"/>
                <a:ea typeface="Arial"/>
                <a:cs typeface="Arial"/>
                <a:sym typeface="Arial"/>
              </a:rPr>
              <a:t>Problem definition</a:t>
            </a:r>
            <a:endParaRPr/>
          </a:p>
        </p:txBody>
      </p:sp>
      <p:sp>
        <p:nvSpPr>
          <p:cNvPr id="478" name="Google Shape;478;p68"/>
          <p:cNvSpPr txBox="1"/>
          <p:nvPr/>
        </p:nvSpPr>
        <p:spPr>
          <a:xfrm>
            <a:off x="0" y="1341183"/>
            <a:ext cx="8875059" cy="3276319"/>
          </a:xfrm>
          <a:prstGeom prst="rect">
            <a:avLst/>
          </a:prstGeom>
          <a:solidFill>
            <a:schemeClr val="lt1"/>
          </a:solidFill>
          <a:ln>
            <a:noFill/>
          </a:ln>
        </p:spPr>
        <p:txBody>
          <a:bodyPr anchorCtr="0" anchor="t" bIns="44925" lIns="89875" spcFirstLastPara="1" rIns="89875" wrap="square" tIns="44925">
            <a:normAutofit fontScale="77500" lnSpcReduction="20000"/>
          </a:bodyPr>
          <a:lstStyle/>
          <a:p>
            <a:pPr indent="-342927" lvl="0" marL="342900" marR="0" rtl="0" algn="l">
              <a:lnSpc>
                <a:spcPct val="100000"/>
              </a:lnSpc>
              <a:spcBef>
                <a:spcPts val="0"/>
              </a:spcBef>
              <a:spcAft>
                <a:spcPts val="0"/>
              </a:spcAft>
              <a:buClr>
                <a:srgbClr val="000000"/>
              </a:buClr>
              <a:buSzPct val="95000"/>
              <a:buFont typeface="Arial"/>
              <a:buChar char="•"/>
            </a:pPr>
            <a:r>
              <a:rPr b="1" i="0" lang="en-US" sz="2118" u="none" cap="none" strike="noStrike">
                <a:solidFill>
                  <a:srgbClr val="000000"/>
                </a:solidFill>
                <a:latin typeface="Arial"/>
                <a:ea typeface="Arial"/>
                <a:cs typeface="Arial"/>
                <a:sym typeface="Arial"/>
              </a:rPr>
              <a:t>Given</a:t>
            </a:r>
            <a:endParaRPr/>
          </a:p>
          <a:p>
            <a:pPr indent="-336577" lvl="1" marL="581025" marR="0" rtl="0" algn="l">
              <a:lnSpc>
                <a:spcPct val="100000"/>
              </a:lnSpc>
              <a:spcBef>
                <a:spcPts val="328"/>
              </a:spcBef>
              <a:spcAft>
                <a:spcPts val="0"/>
              </a:spcAft>
              <a:buClr>
                <a:srgbClr val="000000"/>
              </a:buClr>
              <a:buSzPct val="95000"/>
              <a:buFont typeface="Arial"/>
              <a:buChar char="•"/>
            </a:pPr>
            <a:r>
              <a:rPr b="0" i="0" lang="en-US" sz="2118" u="none" cap="none" strike="noStrike">
                <a:solidFill>
                  <a:srgbClr val="000000"/>
                </a:solidFill>
                <a:latin typeface="Arial"/>
                <a:ea typeface="Arial"/>
                <a:cs typeface="Arial"/>
                <a:sym typeface="Arial"/>
              </a:rPr>
              <a:t>A </a:t>
            </a:r>
            <a:r>
              <a:rPr b="0" i="0" lang="en-US" sz="2118" u="none" cap="none" strike="noStrike">
                <a:solidFill>
                  <a:srgbClr val="FF0000"/>
                </a:solidFill>
                <a:latin typeface="Arial"/>
                <a:ea typeface="Arial"/>
                <a:cs typeface="Arial"/>
                <a:sym typeface="Arial"/>
              </a:rPr>
              <a:t>transportation network </a:t>
            </a:r>
            <a:r>
              <a:rPr b="0" i="0" lang="en-US" sz="2118" u="none" cap="none" strike="noStrike">
                <a:solidFill>
                  <a:srgbClr val="000000"/>
                </a:solidFill>
                <a:latin typeface="Arial"/>
                <a:ea typeface="Arial"/>
                <a:cs typeface="Arial"/>
                <a:sym typeface="Arial"/>
              </a:rPr>
              <a:t>G with graph-nodes N and edges E, </a:t>
            </a:r>
            <a:endParaRPr/>
          </a:p>
          <a:p>
            <a:pPr indent="-336577" lvl="1" marL="581025" marR="0" rtl="0" algn="l">
              <a:lnSpc>
                <a:spcPct val="100000"/>
              </a:lnSpc>
              <a:spcBef>
                <a:spcPts val="328"/>
              </a:spcBef>
              <a:spcAft>
                <a:spcPts val="0"/>
              </a:spcAft>
              <a:buClr>
                <a:srgbClr val="000000"/>
              </a:buClr>
              <a:buSzPct val="95000"/>
              <a:buFont typeface="Arial"/>
              <a:buChar char="•"/>
            </a:pPr>
            <a:r>
              <a:rPr b="0" i="0" lang="en-US" sz="2118" u="none" cap="none" strike="noStrike">
                <a:solidFill>
                  <a:srgbClr val="000000"/>
                </a:solidFill>
                <a:latin typeface="Arial"/>
                <a:ea typeface="Arial"/>
                <a:cs typeface="Arial"/>
                <a:sym typeface="Arial"/>
              </a:rPr>
              <a:t>a set of</a:t>
            </a:r>
            <a:r>
              <a:rPr b="0" i="0" lang="en-US" sz="2118" u="none" cap="none" strike="noStrike">
                <a:solidFill>
                  <a:srgbClr val="FF9933"/>
                </a:solidFill>
                <a:latin typeface="Arial"/>
                <a:ea typeface="Arial"/>
                <a:cs typeface="Arial"/>
                <a:sym typeface="Arial"/>
              </a:rPr>
              <a:t> </a:t>
            </a:r>
            <a:r>
              <a:rPr b="0" i="0" lang="en-US" sz="2118" u="none" cap="none" strike="noStrike">
                <a:solidFill>
                  <a:srgbClr val="FF0000"/>
                </a:solidFill>
                <a:latin typeface="Arial"/>
                <a:ea typeface="Arial"/>
                <a:cs typeface="Arial"/>
                <a:sym typeface="Arial"/>
              </a:rPr>
              <a:t>service centers</a:t>
            </a:r>
            <a:endParaRPr/>
          </a:p>
          <a:p>
            <a:pPr indent="-336577" lvl="1" marL="581025" marR="0" rtl="0" algn="l">
              <a:lnSpc>
                <a:spcPct val="100000"/>
              </a:lnSpc>
              <a:spcBef>
                <a:spcPts val="328"/>
              </a:spcBef>
              <a:spcAft>
                <a:spcPts val="0"/>
              </a:spcAft>
              <a:buClr>
                <a:srgbClr val="000000"/>
              </a:buClr>
              <a:buSzPct val="95000"/>
              <a:buFont typeface="Arial"/>
              <a:buChar char="•"/>
            </a:pPr>
            <a:r>
              <a:rPr b="0" i="0" lang="en-US" sz="2118" u="none" cap="none" strike="noStrike">
                <a:solidFill>
                  <a:srgbClr val="000000"/>
                </a:solidFill>
                <a:latin typeface="Arial"/>
                <a:ea typeface="Arial"/>
                <a:cs typeface="Arial"/>
                <a:sym typeface="Arial"/>
              </a:rPr>
              <a:t>a set of positive integer </a:t>
            </a:r>
            <a:r>
              <a:rPr b="0" i="0" lang="en-US" sz="2118" u="none" cap="none" strike="noStrike">
                <a:solidFill>
                  <a:srgbClr val="FF0000"/>
                </a:solidFill>
                <a:latin typeface="Arial"/>
                <a:ea typeface="Arial"/>
                <a:cs typeface="Arial"/>
                <a:sym typeface="Arial"/>
              </a:rPr>
              <a:t>capacities</a:t>
            </a:r>
            <a:r>
              <a:rPr b="0" i="0" lang="en-US" sz="2118" u="none" cap="none" strike="noStrike">
                <a:solidFill>
                  <a:srgbClr val="FF9933"/>
                </a:solidFill>
                <a:latin typeface="Arial"/>
                <a:ea typeface="Arial"/>
                <a:cs typeface="Arial"/>
                <a:sym typeface="Arial"/>
              </a:rPr>
              <a:t> </a:t>
            </a:r>
            <a:r>
              <a:rPr b="0" i="0" lang="en-US" sz="2118" u="none" cap="none" strike="noStrike">
                <a:solidFill>
                  <a:srgbClr val="000000"/>
                </a:solidFill>
                <a:latin typeface="Arial"/>
                <a:ea typeface="Arial"/>
                <a:cs typeface="Arial"/>
                <a:sym typeface="Arial"/>
              </a:rPr>
              <a:t>of service centers, </a:t>
            </a:r>
            <a:endParaRPr/>
          </a:p>
          <a:p>
            <a:pPr indent="-336577" lvl="1" marL="581025" marR="0" rtl="0" algn="l">
              <a:lnSpc>
                <a:spcPct val="100000"/>
              </a:lnSpc>
              <a:spcBef>
                <a:spcPts val="328"/>
              </a:spcBef>
              <a:spcAft>
                <a:spcPts val="0"/>
              </a:spcAft>
              <a:buClr>
                <a:srgbClr val="000000"/>
              </a:buClr>
              <a:buSzPct val="95000"/>
              <a:buFont typeface="Arial"/>
              <a:buChar char="•"/>
            </a:pPr>
            <a:r>
              <a:rPr b="0" i="0" lang="en-US" sz="2118" u="none" cap="none" strike="noStrike">
                <a:solidFill>
                  <a:srgbClr val="000000"/>
                </a:solidFill>
                <a:latin typeface="Arial"/>
                <a:ea typeface="Arial"/>
                <a:cs typeface="Arial"/>
                <a:sym typeface="Arial"/>
              </a:rPr>
              <a:t>a set of non-negative </a:t>
            </a:r>
            <a:r>
              <a:rPr b="0" i="0" lang="en-US" sz="2118" u="none" cap="none" strike="noStrike">
                <a:solidFill>
                  <a:srgbClr val="FF0000"/>
                </a:solidFill>
                <a:latin typeface="Arial"/>
                <a:ea typeface="Arial"/>
                <a:cs typeface="Arial"/>
                <a:sym typeface="Arial"/>
              </a:rPr>
              <a:t>distances</a:t>
            </a:r>
            <a:r>
              <a:rPr b="0" i="0" lang="en-US" sz="2118" u="none" cap="none" strike="noStrike">
                <a:solidFill>
                  <a:srgbClr val="FF9933"/>
                </a:solidFill>
                <a:latin typeface="Arial"/>
                <a:ea typeface="Arial"/>
                <a:cs typeface="Arial"/>
                <a:sym typeface="Arial"/>
              </a:rPr>
              <a:t> </a:t>
            </a:r>
            <a:r>
              <a:rPr b="0" i="0" lang="en-US" sz="2118" u="none" cap="none" strike="noStrike">
                <a:solidFill>
                  <a:srgbClr val="000000"/>
                </a:solidFill>
                <a:latin typeface="Arial"/>
                <a:ea typeface="Arial"/>
                <a:cs typeface="Arial"/>
                <a:sym typeface="Arial"/>
              </a:rPr>
              <a:t>of edges</a:t>
            </a:r>
            <a:endParaRPr/>
          </a:p>
          <a:p>
            <a:pPr indent="-342927" lvl="0" marL="342900" marR="0" rtl="0" algn="l">
              <a:lnSpc>
                <a:spcPct val="100000"/>
              </a:lnSpc>
              <a:spcBef>
                <a:spcPts val="328"/>
              </a:spcBef>
              <a:spcAft>
                <a:spcPts val="0"/>
              </a:spcAft>
              <a:buClr>
                <a:srgbClr val="000000"/>
              </a:buClr>
              <a:buSzPct val="95000"/>
              <a:buFont typeface="Arial"/>
              <a:buChar char="•"/>
            </a:pPr>
            <a:r>
              <a:rPr b="1" i="0" lang="en-US" sz="2118" u="none" cap="none" strike="noStrike">
                <a:solidFill>
                  <a:srgbClr val="000000"/>
                </a:solidFill>
                <a:latin typeface="Arial"/>
                <a:ea typeface="Arial"/>
                <a:cs typeface="Arial"/>
                <a:sym typeface="Arial"/>
              </a:rPr>
              <a:t>Output</a:t>
            </a:r>
            <a:endParaRPr/>
          </a:p>
          <a:p>
            <a:pPr indent="-279428" lvl="1" marL="581025" marR="0" rtl="0" algn="l">
              <a:lnSpc>
                <a:spcPct val="100000"/>
              </a:lnSpc>
              <a:spcBef>
                <a:spcPts val="0"/>
              </a:spcBef>
              <a:spcAft>
                <a:spcPts val="0"/>
              </a:spcAft>
              <a:buClr>
                <a:srgbClr val="000000"/>
              </a:buClr>
              <a:buSzPct val="100000"/>
              <a:buFont typeface="Arial"/>
              <a:buChar char="•"/>
            </a:pPr>
            <a:r>
              <a:rPr b="0" i="0" lang="en-US" sz="2118" u="none" cap="none" strike="noStrike">
                <a:solidFill>
                  <a:srgbClr val="000000"/>
                </a:solidFill>
                <a:latin typeface="Arial"/>
                <a:ea typeface="Arial"/>
                <a:cs typeface="Arial"/>
                <a:sym typeface="Arial"/>
              </a:rPr>
              <a:t>Capacity Constrained Network Voronoi Diagram (CCNVD)</a:t>
            </a:r>
            <a:endParaRPr/>
          </a:p>
          <a:p>
            <a:pPr indent="-342927" lvl="0" marL="342900" marR="0" rtl="0" algn="l">
              <a:lnSpc>
                <a:spcPct val="100000"/>
              </a:lnSpc>
              <a:spcBef>
                <a:spcPts val="328"/>
              </a:spcBef>
              <a:spcAft>
                <a:spcPts val="0"/>
              </a:spcAft>
              <a:buClr>
                <a:srgbClr val="000000"/>
              </a:buClr>
              <a:buSzPct val="95000"/>
              <a:buFont typeface="Arial"/>
              <a:buChar char="•"/>
            </a:pPr>
            <a:r>
              <a:rPr b="1" i="0" lang="en-US" sz="2118" u="none" cap="none" strike="noStrike">
                <a:solidFill>
                  <a:srgbClr val="000000"/>
                </a:solidFill>
                <a:latin typeface="Arial"/>
                <a:ea typeface="Arial"/>
                <a:cs typeface="Arial"/>
                <a:sym typeface="Arial"/>
              </a:rPr>
              <a:t>Objective</a:t>
            </a:r>
            <a:endParaRPr b="0" i="0" sz="2118" u="none" cap="none" strike="noStrike">
              <a:solidFill>
                <a:srgbClr val="000000"/>
              </a:solidFill>
              <a:latin typeface="Arial"/>
              <a:ea typeface="Arial"/>
              <a:cs typeface="Arial"/>
              <a:sym typeface="Arial"/>
            </a:endParaRPr>
          </a:p>
          <a:p>
            <a:pPr indent="-279428" lvl="1" marL="581025" marR="0" rtl="0" algn="l">
              <a:lnSpc>
                <a:spcPct val="100000"/>
              </a:lnSpc>
              <a:spcBef>
                <a:spcPts val="0"/>
              </a:spcBef>
              <a:spcAft>
                <a:spcPts val="0"/>
              </a:spcAft>
              <a:buClr>
                <a:srgbClr val="FF0000"/>
              </a:buClr>
              <a:buSzPct val="100000"/>
              <a:buFont typeface="Arial"/>
              <a:buChar char="•"/>
            </a:pPr>
            <a:r>
              <a:rPr b="0" i="0" lang="en-US" sz="2118" u="none" cap="none" strike="noStrike">
                <a:solidFill>
                  <a:srgbClr val="FF0000"/>
                </a:solidFill>
                <a:latin typeface="Arial"/>
                <a:ea typeface="Arial"/>
                <a:cs typeface="Arial"/>
                <a:sym typeface="Arial"/>
              </a:rPr>
              <a:t>Min-Sum: </a:t>
            </a:r>
            <a:r>
              <a:rPr b="0" i="0" lang="en-US" sz="2118" u="none" cap="none" strike="noStrike">
                <a:solidFill>
                  <a:srgbClr val="000000"/>
                </a:solidFill>
                <a:latin typeface="Arial"/>
                <a:ea typeface="Arial"/>
                <a:cs typeface="Arial"/>
                <a:sym typeface="Arial"/>
              </a:rPr>
              <a:t>Minimize the </a:t>
            </a:r>
            <a:r>
              <a:rPr b="0" i="0" lang="en-US" sz="2118" u="none" cap="none" strike="noStrike">
                <a:solidFill>
                  <a:srgbClr val="FF0000"/>
                </a:solidFill>
                <a:latin typeface="Arial"/>
                <a:ea typeface="Arial"/>
                <a:cs typeface="Arial"/>
                <a:sym typeface="Arial"/>
              </a:rPr>
              <a:t>sum of distances </a:t>
            </a:r>
            <a:r>
              <a:rPr b="0" i="0" lang="en-US" sz="2118" u="none" cap="none" strike="noStrike">
                <a:solidFill>
                  <a:srgbClr val="000000"/>
                </a:solidFill>
                <a:latin typeface="Arial"/>
                <a:ea typeface="Arial"/>
                <a:cs typeface="Arial"/>
                <a:sym typeface="Arial"/>
              </a:rPr>
              <a:t>from graph-nodes to their allotted service centers.</a:t>
            </a:r>
            <a:endParaRPr/>
          </a:p>
          <a:p>
            <a:pPr indent="-342928" lvl="0" marL="342900" marR="0" rtl="0" algn="l">
              <a:lnSpc>
                <a:spcPct val="100000"/>
              </a:lnSpc>
              <a:spcBef>
                <a:spcPts val="0"/>
              </a:spcBef>
              <a:spcAft>
                <a:spcPts val="0"/>
              </a:spcAft>
              <a:buClr>
                <a:srgbClr val="000000"/>
              </a:buClr>
              <a:buSzPct val="100000"/>
              <a:buFont typeface="Arial"/>
              <a:buChar char="•"/>
            </a:pPr>
            <a:r>
              <a:rPr b="1" i="0" lang="en-US" sz="2118" u="none" cap="none" strike="noStrike">
                <a:solidFill>
                  <a:srgbClr val="000000"/>
                </a:solidFill>
                <a:latin typeface="Arial"/>
                <a:ea typeface="Arial"/>
                <a:cs typeface="Arial"/>
                <a:sym typeface="Arial"/>
              </a:rPr>
              <a:t>Constraints</a:t>
            </a:r>
            <a:endParaRPr/>
          </a:p>
          <a:p>
            <a:pPr indent="-279428" lvl="1" marL="581025" marR="0" rtl="0" algn="l">
              <a:lnSpc>
                <a:spcPct val="100000"/>
              </a:lnSpc>
              <a:spcBef>
                <a:spcPts val="0"/>
              </a:spcBef>
              <a:spcAft>
                <a:spcPts val="0"/>
              </a:spcAft>
              <a:buClr>
                <a:srgbClr val="FF0000"/>
              </a:buClr>
              <a:buSzPct val="100000"/>
              <a:buFont typeface="Arial"/>
              <a:buChar char="•"/>
            </a:pPr>
            <a:r>
              <a:rPr b="0" i="0" lang="en-US" sz="2118" u="none" cap="none" strike="noStrike">
                <a:solidFill>
                  <a:srgbClr val="FF0000"/>
                </a:solidFill>
                <a:latin typeface="Arial"/>
                <a:ea typeface="Arial"/>
                <a:cs typeface="Arial"/>
                <a:sym typeface="Arial"/>
              </a:rPr>
              <a:t>Capacity constraint:</a:t>
            </a:r>
            <a:r>
              <a:rPr b="0" i="0" lang="en-US" sz="2118" u="none" cap="none" strike="noStrike">
                <a:solidFill>
                  <a:srgbClr val="FFFFFF"/>
                </a:solidFill>
                <a:latin typeface="Arial"/>
                <a:ea typeface="Arial"/>
                <a:cs typeface="Arial"/>
                <a:sym typeface="Arial"/>
              </a:rPr>
              <a:t> </a:t>
            </a:r>
            <a:r>
              <a:rPr b="0" i="0" lang="en-US" sz="2118" u="none" cap="none" strike="noStrike">
                <a:solidFill>
                  <a:srgbClr val="000000"/>
                </a:solidFill>
                <a:latin typeface="Arial"/>
                <a:ea typeface="Arial"/>
                <a:cs typeface="Arial"/>
                <a:sym typeface="Arial"/>
              </a:rPr>
              <a:t>The number of nodes in a SA does not exceed the pre-defined capacity of its service center.</a:t>
            </a:r>
            <a:endParaRPr/>
          </a:p>
          <a:p>
            <a:pPr indent="-279428" lvl="1" marL="581025" marR="0" rtl="0" algn="l">
              <a:lnSpc>
                <a:spcPct val="100000"/>
              </a:lnSpc>
              <a:spcBef>
                <a:spcPts val="0"/>
              </a:spcBef>
              <a:spcAft>
                <a:spcPts val="0"/>
              </a:spcAft>
              <a:buClr>
                <a:srgbClr val="FF0000"/>
              </a:buClr>
              <a:buSzPct val="100000"/>
              <a:buFont typeface="Arial"/>
              <a:buChar char="•"/>
            </a:pPr>
            <a:r>
              <a:rPr b="0" i="0" lang="en-US" sz="2118" u="none" cap="none" strike="noStrike">
                <a:solidFill>
                  <a:srgbClr val="FF0000"/>
                </a:solidFill>
                <a:latin typeface="Arial"/>
                <a:ea typeface="Arial"/>
                <a:cs typeface="Arial"/>
                <a:sym typeface="Arial"/>
              </a:rPr>
              <a:t>Continuity constraint: </a:t>
            </a:r>
            <a:r>
              <a:rPr b="0" i="0" lang="en-US" sz="2118" u="none" cap="none" strike="noStrike">
                <a:solidFill>
                  <a:srgbClr val="000000"/>
                </a:solidFill>
                <a:latin typeface="Arial"/>
                <a:ea typeface="Arial"/>
                <a:cs typeface="Arial"/>
                <a:sym typeface="Arial"/>
              </a:rPr>
              <a:t>Each service area should be a connected sub-graph of G.</a:t>
            </a:r>
            <a:endParaRPr/>
          </a:p>
        </p:txBody>
      </p:sp>
      <p:sp>
        <p:nvSpPr>
          <p:cNvPr id="479" name="Google Shape;479;p68"/>
          <p:cNvSpPr/>
          <p:nvPr/>
        </p:nvSpPr>
        <p:spPr>
          <a:xfrm>
            <a:off x="422016" y="63029"/>
            <a:ext cx="8472664" cy="525380"/>
          </a:xfrm>
          <a:prstGeom prst="rect">
            <a:avLst/>
          </a:prstGeom>
          <a:noFill/>
          <a:ln>
            <a:noFill/>
          </a:ln>
        </p:spPr>
        <p:txBody>
          <a:bodyPr anchorCtr="0" anchor="t" bIns="44925" lIns="89875" spcFirstLastPara="1" rIns="89875" wrap="square" tIns="44925">
            <a:noAutofit/>
          </a:bodyPr>
          <a:lstStyle/>
          <a:p>
            <a:pPr indent="-268457" lvl="0" marL="268457" marR="0" rtl="0" algn="l">
              <a:lnSpc>
                <a:spcPct val="100000"/>
              </a:lnSpc>
              <a:spcBef>
                <a:spcPts val="0"/>
              </a:spcBef>
              <a:spcAft>
                <a:spcPts val="0"/>
              </a:spcAft>
              <a:buClr>
                <a:srgbClr val="000000"/>
              </a:buClr>
              <a:buSzPts val="2683"/>
              <a:buFont typeface="Arial"/>
              <a:buNone/>
            </a:pPr>
            <a:r>
              <a:rPr b="1" i="0" lang="en-US" sz="2824" u="none" cap="none" strike="noStrike">
                <a:solidFill>
                  <a:srgbClr val="C00000"/>
                </a:solidFill>
                <a:latin typeface="Arial"/>
                <a:ea typeface="Arial"/>
                <a:cs typeface="Arial"/>
                <a:sym typeface="Arial"/>
              </a:rPr>
              <a:t>Capacity-Constrained Network-Voronoi Diagram</a:t>
            </a:r>
            <a:endParaRPr/>
          </a:p>
        </p:txBody>
      </p:sp>
      <p:grpSp>
        <p:nvGrpSpPr>
          <p:cNvPr id="480" name="Google Shape;480;p68"/>
          <p:cNvGrpSpPr/>
          <p:nvPr/>
        </p:nvGrpSpPr>
        <p:grpSpPr>
          <a:xfrm>
            <a:off x="6164638" y="588310"/>
            <a:ext cx="2888316" cy="2161250"/>
            <a:chOff x="6164638" y="588310"/>
            <a:chExt cx="2888316" cy="2161250"/>
          </a:xfrm>
        </p:grpSpPr>
        <p:pic>
          <p:nvPicPr>
            <p:cNvPr id="481" name="Google Shape;481;p68"/>
            <p:cNvPicPr preferRelativeResize="0"/>
            <p:nvPr/>
          </p:nvPicPr>
          <p:blipFill rotWithShape="1">
            <a:blip r:embed="rId3">
              <a:alphaModFix/>
            </a:blip>
            <a:srcRect b="0" l="0" r="0" t="0"/>
            <a:stretch/>
          </p:blipFill>
          <p:spPr>
            <a:xfrm>
              <a:off x="6164638" y="588310"/>
              <a:ext cx="2888316" cy="1773331"/>
            </a:xfrm>
            <a:prstGeom prst="rect">
              <a:avLst/>
            </a:prstGeom>
            <a:noFill/>
            <a:ln>
              <a:noFill/>
            </a:ln>
          </p:spPr>
        </p:pic>
        <p:sp>
          <p:nvSpPr>
            <p:cNvPr id="482" name="Google Shape;482;p68"/>
            <p:cNvSpPr txBox="1"/>
            <p:nvPr/>
          </p:nvSpPr>
          <p:spPr>
            <a:xfrm>
              <a:off x="7126942" y="2441483"/>
              <a:ext cx="1337249" cy="308077"/>
            </a:xfrm>
            <a:prstGeom prst="rect">
              <a:avLst/>
            </a:prstGeom>
            <a:noFill/>
            <a:ln>
              <a:noFill/>
            </a:ln>
          </p:spPr>
          <p:txBody>
            <a:bodyPr anchorCtr="0" anchor="t" bIns="44925" lIns="89875" spcFirstLastPara="1" rIns="89875" wrap="square" tIns="44925">
              <a:spAutoFit/>
            </a:bodyPr>
            <a:lstStyle/>
            <a:p>
              <a:pPr indent="0" lvl="0" marL="0" marR="0" rtl="0" algn="l">
                <a:lnSpc>
                  <a:spcPct val="100000"/>
                </a:lnSpc>
                <a:spcBef>
                  <a:spcPts val="0"/>
                </a:spcBef>
                <a:spcAft>
                  <a:spcPts val="0"/>
                </a:spcAft>
                <a:buClr>
                  <a:srgbClr val="FF0000"/>
                </a:buClr>
                <a:buSzPts val="1412"/>
                <a:buFont typeface="Arial"/>
                <a:buNone/>
              </a:pPr>
              <a:r>
                <a:rPr b="1" i="0" lang="en-US" sz="1412" u="none" cap="none" strike="noStrike">
                  <a:solidFill>
                    <a:srgbClr val="FF0000"/>
                  </a:solidFill>
                  <a:latin typeface="Arial"/>
                  <a:ea typeface="Arial"/>
                  <a:cs typeface="Arial"/>
                  <a:sym typeface="Arial"/>
                </a:rPr>
                <a:t>Related Work</a:t>
              </a:r>
              <a:endParaRPr/>
            </a:p>
          </p:txBody>
        </p:sp>
      </p:grpSp>
      <p:grpSp>
        <p:nvGrpSpPr>
          <p:cNvPr id="483" name="Google Shape;483;p68"/>
          <p:cNvGrpSpPr/>
          <p:nvPr/>
        </p:nvGrpSpPr>
        <p:grpSpPr>
          <a:xfrm>
            <a:off x="2375648" y="4953000"/>
            <a:ext cx="6679444" cy="1961325"/>
            <a:chOff x="2375648" y="4953000"/>
            <a:chExt cx="6679444" cy="1961325"/>
          </a:xfrm>
        </p:grpSpPr>
        <p:pic>
          <p:nvPicPr>
            <p:cNvPr descr="C:\SSTD2013\pictures\Ex-output1.png" id="484" name="Google Shape;484;p68"/>
            <p:cNvPicPr preferRelativeResize="0"/>
            <p:nvPr/>
          </p:nvPicPr>
          <p:blipFill rotWithShape="1">
            <a:blip r:embed="rId4">
              <a:alphaModFix/>
            </a:blip>
            <a:srcRect b="0" l="0" r="0" t="0"/>
            <a:stretch/>
          </p:blipFill>
          <p:spPr>
            <a:xfrm>
              <a:off x="2375648" y="4953000"/>
              <a:ext cx="2154330" cy="1149699"/>
            </a:xfrm>
            <a:prstGeom prst="rect">
              <a:avLst/>
            </a:prstGeom>
            <a:noFill/>
            <a:ln>
              <a:noFill/>
            </a:ln>
          </p:spPr>
        </p:pic>
        <p:pic>
          <p:nvPicPr>
            <p:cNvPr descr="C:\SSTD2013\pictures\Ex-output2.png" id="485" name="Google Shape;485;p68"/>
            <p:cNvPicPr preferRelativeResize="0"/>
            <p:nvPr/>
          </p:nvPicPr>
          <p:blipFill rotWithShape="1">
            <a:blip r:embed="rId5">
              <a:alphaModFix/>
            </a:blip>
            <a:srcRect b="0" l="0" r="0" t="0"/>
            <a:stretch/>
          </p:blipFill>
          <p:spPr>
            <a:xfrm>
              <a:off x="4623829" y="4953002"/>
              <a:ext cx="2158532" cy="1149859"/>
            </a:xfrm>
            <a:prstGeom prst="rect">
              <a:avLst/>
            </a:prstGeom>
            <a:noFill/>
            <a:ln>
              <a:noFill/>
            </a:ln>
          </p:spPr>
        </p:pic>
        <p:pic>
          <p:nvPicPr>
            <p:cNvPr descr="C:\SSTD2013\pictures\step04.png" id="486" name="Google Shape;486;p68"/>
            <p:cNvPicPr preferRelativeResize="0"/>
            <p:nvPr/>
          </p:nvPicPr>
          <p:blipFill rotWithShape="1">
            <a:blip r:embed="rId6">
              <a:alphaModFix/>
            </a:blip>
            <a:srcRect b="0" l="0" r="0" t="0"/>
            <a:stretch/>
          </p:blipFill>
          <p:spPr>
            <a:xfrm>
              <a:off x="6862913" y="4953000"/>
              <a:ext cx="2146616" cy="1144143"/>
            </a:xfrm>
            <a:prstGeom prst="rect">
              <a:avLst/>
            </a:prstGeom>
            <a:noFill/>
            <a:ln>
              <a:noFill/>
            </a:ln>
          </p:spPr>
        </p:pic>
        <p:sp>
          <p:nvSpPr>
            <p:cNvPr id="487" name="Google Shape;487;p68"/>
            <p:cNvSpPr/>
            <p:nvPr/>
          </p:nvSpPr>
          <p:spPr>
            <a:xfrm>
              <a:off x="4212114" y="6171641"/>
              <a:ext cx="2570248" cy="742684"/>
            </a:xfrm>
            <a:prstGeom prst="rect">
              <a:avLst/>
            </a:prstGeom>
            <a:solidFill>
              <a:schemeClr val="lt1"/>
            </a:solidFill>
            <a:ln>
              <a:noFill/>
            </a:ln>
          </p:spPr>
          <p:txBody>
            <a:bodyPr anchorCtr="0" anchor="t" bIns="44925" lIns="89875" spcFirstLastPara="1" rIns="89875" wrap="square" tIns="44925">
              <a:noAutofit/>
            </a:bodyPr>
            <a:lstStyle/>
            <a:p>
              <a:pPr indent="0" lvl="0" marL="0" marR="0" rtl="0" algn="ctr">
                <a:lnSpc>
                  <a:spcPct val="100000"/>
                </a:lnSpc>
                <a:spcBef>
                  <a:spcPts val="0"/>
                </a:spcBef>
                <a:spcAft>
                  <a:spcPts val="0"/>
                </a:spcAft>
                <a:buClr>
                  <a:srgbClr val="000000"/>
                </a:buClr>
                <a:buSzPts val="1412"/>
                <a:buFont typeface="Arial"/>
                <a:buNone/>
              </a:pPr>
              <a:r>
                <a:rPr b="0" i="0" lang="en-US" sz="1412" u="none" cap="none" strike="noStrike">
                  <a:solidFill>
                    <a:srgbClr val="000000"/>
                  </a:solidFill>
                  <a:latin typeface="Arial"/>
                  <a:ea typeface="Arial"/>
                  <a:cs typeface="Arial"/>
                  <a:sym typeface="Arial"/>
                </a:rPr>
                <a:t>(c) Min-Cost Flow without SA </a:t>
              </a:r>
              <a:br>
                <a:rPr b="0" i="0" lang="en-US" sz="1412" u="none" cap="none" strike="noStrike">
                  <a:solidFill>
                    <a:srgbClr val="000000"/>
                  </a:solidFill>
                  <a:latin typeface="Arial"/>
                  <a:ea typeface="Arial"/>
                  <a:cs typeface="Arial"/>
                  <a:sym typeface="Arial"/>
                </a:rPr>
              </a:br>
              <a:r>
                <a:rPr b="0" i="0" lang="en-US" sz="1412" u="none" cap="none" strike="noStrike">
                  <a:solidFill>
                    <a:srgbClr val="000000"/>
                  </a:solidFill>
                  <a:latin typeface="Arial"/>
                  <a:ea typeface="Arial"/>
                  <a:cs typeface="Arial"/>
                  <a:sym typeface="Arial"/>
                </a:rPr>
                <a:t>contiguity (min-sum=30)(Output)</a:t>
              </a:r>
              <a:endParaRPr/>
            </a:p>
          </p:txBody>
        </p:sp>
        <p:sp>
          <p:nvSpPr>
            <p:cNvPr id="488" name="Google Shape;488;p68"/>
            <p:cNvSpPr/>
            <p:nvPr/>
          </p:nvSpPr>
          <p:spPr>
            <a:xfrm>
              <a:off x="2659997" y="6171640"/>
              <a:ext cx="1552116" cy="308077"/>
            </a:xfrm>
            <a:prstGeom prst="rect">
              <a:avLst/>
            </a:prstGeom>
            <a:solidFill>
              <a:schemeClr val="lt1"/>
            </a:solidFill>
            <a:ln>
              <a:noFill/>
            </a:ln>
          </p:spPr>
          <p:txBody>
            <a:bodyPr anchorCtr="0" anchor="t" bIns="44925" lIns="89875" spcFirstLastPara="1" rIns="89875" wrap="square" tIns="44925">
              <a:noAutofit/>
            </a:bodyPr>
            <a:lstStyle/>
            <a:p>
              <a:pPr indent="0" lvl="0" marL="0" marR="0" rtl="0" algn="l">
                <a:lnSpc>
                  <a:spcPct val="100000"/>
                </a:lnSpc>
                <a:spcBef>
                  <a:spcPts val="0"/>
                </a:spcBef>
                <a:spcAft>
                  <a:spcPts val="0"/>
                </a:spcAft>
                <a:buClr>
                  <a:srgbClr val="000000"/>
                </a:buClr>
                <a:buSzPts val="1412"/>
                <a:buFont typeface="Arial"/>
                <a:buNone/>
              </a:pPr>
              <a:r>
                <a:rPr b="0" i="0" lang="en-US" sz="1412" u="none" cap="none" strike="noStrike">
                  <a:solidFill>
                    <a:srgbClr val="000000"/>
                  </a:solidFill>
                  <a:latin typeface="Arial"/>
                  <a:ea typeface="Arial"/>
                  <a:cs typeface="Arial"/>
                  <a:sym typeface="Arial"/>
                </a:rPr>
                <a:t>(b) NVD (Output)</a:t>
              </a:r>
              <a:endParaRPr/>
            </a:p>
          </p:txBody>
        </p:sp>
        <p:sp>
          <p:nvSpPr>
            <p:cNvPr id="489" name="Google Shape;489;p68"/>
            <p:cNvSpPr/>
            <p:nvPr/>
          </p:nvSpPr>
          <p:spPr>
            <a:xfrm>
              <a:off x="6908476" y="6171640"/>
              <a:ext cx="2146616" cy="742684"/>
            </a:xfrm>
            <a:prstGeom prst="rect">
              <a:avLst/>
            </a:prstGeom>
            <a:solidFill>
              <a:schemeClr val="lt1"/>
            </a:solidFill>
            <a:ln>
              <a:noFill/>
            </a:ln>
          </p:spPr>
          <p:txBody>
            <a:bodyPr anchorCtr="0" anchor="t" bIns="44925" lIns="89875" spcFirstLastPara="1" rIns="89875" wrap="square" tIns="44925">
              <a:noAutofit/>
            </a:bodyPr>
            <a:lstStyle/>
            <a:p>
              <a:pPr indent="0" lvl="0" marL="0" marR="0" rtl="0" algn="ctr">
                <a:lnSpc>
                  <a:spcPct val="100000"/>
                </a:lnSpc>
                <a:spcBef>
                  <a:spcPts val="0"/>
                </a:spcBef>
                <a:spcAft>
                  <a:spcPts val="0"/>
                </a:spcAft>
                <a:buClr>
                  <a:srgbClr val="000000"/>
                </a:buClr>
                <a:buSzPts val="1412"/>
                <a:buFont typeface="Arial"/>
                <a:buNone/>
              </a:pPr>
              <a:r>
                <a:rPr b="0" i="0" lang="en-US" sz="1412" u="none" cap="none" strike="noStrike">
                  <a:solidFill>
                    <a:srgbClr val="000000"/>
                  </a:solidFill>
                  <a:latin typeface="Arial"/>
                  <a:ea typeface="Arial"/>
                  <a:cs typeface="Arial"/>
                  <a:sym typeface="Arial"/>
                </a:rPr>
                <a:t>(d) CCNVD (min-sum=30)</a:t>
              </a:r>
              <a:br>
                <a:rPr b="0" i="0" lang="en-US" sz="1412" u="none" cap="none" strike="noStrike">
                  <a:solidFill>
                    <a:srgbClr val="000000"/>
                  </a:solidFill>
                  <a:latin typeface="Arial"/>
                  <a:ea typeface="Arial"/>
                  <a:cs typeface="Arial"/>
                  <a:sym typeface="Arial"/>
                </a:rPr>
              </a:br>
              <a:r>
                <a:rPr b="0" i="0" lang="en-US" sz="1412" u="none" cap="none" strike="noStrike">
                  <a:solidFill>
                    <a:srgbClr val="000000"/>
                  </a:solidFill>
                  <a:latin typeface="Arial"/>
                  <a:ea typeface="Arial"/>
                  <a:cs typeface="Arial"/>
                  <a:sym typeface="Arial"/>
                </a:rPr>
                <a:t>(Output)</a:t>
              </a:r>
              <a:endParaRPr/>
            </a:p>
          </p:txBody>
        </p:sp>
      </p:grpSp>
      <p:grpSp>
        <p:nvGrpSpPr>
          <p:cNvPr id="490" name="Google Shape;490;p68"/>
          <p:cNvGrpSpPr/>
          <p:nvPr/>
        </p:nvGrpSpPr>
        <p:grpSpPr>
          <a:xfrm>
            <a:off x="134471" y="4953000"/>
            <a:ext cx="2151529" cy="1526717"/>
            <a:chOff x="134471" y="4953000"/>
            <a:chExt cx="2151529" cy="1526717"/>
          </a:xfrm>
        </p:grpSpPr>
        <p:pic>
          <p:nvPicPr>
            <p:cNvPr descr="C:\SSTD2013\pictures\Ex-input.png" id="491" name="Google Shape;491;p68"/>
            <p:cNvPicPr preferRelativeResize="0"/>
            <p:nvPr/>
          </p:nvPicPr>
          <p:blipFill rotWithShape="1">
            <a:blip r:embed="rId7">
              <a:alphaModFix/>
            </a:blip>
            <a:srcRect b="0" l="0" r="0" t="0"/>
            <a:stretch/>
          </p:blipFill>
          <p:spPr>
            <a:xfrm>
              <a:off x="134471" y="4953000"/>
              <a:ext cx="2151529" cy="1144143"/>
            </a:xfrm>
            <a:prstGeom prst="rect">
              <a:avLst/>
            </a:prstGeom>
            <a:noFill/>
            <a:ln>
              <a:noFill/>
            </a:ln>
          </p:spPr>
        </p:pic>
        <p:sp>
          <p:nvSpPr>
            <p:cNvPr id="492" name="Google Shape;492;p68"/>
            <p:cNvSpPr/>
            <p:nvPr/>
          </p:nvSpPr>
          <p:spPr>
            <a:xfrm>
              <a:off x="721379" y="6171640"/>
              <a:ext cx="856413" cy="308077"/>
            </a:xfrm>
            <a:prstGeom prst="rect">
              <a:avLst/>
            </a:prstGeom>
            <a:solidFill>
              <a:schemeClr val="lt1"/>
            </a:solidFill>
            <a:ln>
              <a:noFill/>
            </a:ln>
          </p:spPr>
          <p:txBody>
            <a:bodyPr anchorCtr="0" anchor="t" bIns="44925" lIns="89875" spcFirstLastPara="1" rIns="89875" wrap="square" tIns="44925">
              <a:noAutofit/>
            </a:bodyPr>
            <a:lstStyle/>
            <a:p>
              <a:pPr indent="0" lvl="0" marL="0" marR="0" rtl="0" algn="l">
                <a:lnSpc>
                  <a:spcPct val="100000"/>
                </a:lnSpc>
                <a:spcBef>
                  <a:spcPts val="0"/>
                </a:spcBef>
                <a:spcAft>
                  <a:spcPts val="0"/>
                </a:spcAft>
                <a:buClr>
                  <a:srgbClr val="000000"/>
                </a:buClr>
                <a:buSzPts val="1412"/>
                <a:buFont typeface="Arial"/>
                <a:buNone/>
              </a:pPr>
              <a:r>
                <a:rPr b="0" i="0" lang="en-US" sz="1412" u="none" cap="none" strike="noStrike">
                  <a:solidFill>
                    <a:srgbClr val="000000"/>
                  </a:solidFill>
                  <a:latin typeface="Arial"/>
                  <a:ea typeface="Arial"/>
                  <a:cs typeface="Arial"/>
                  <a:sym typeface="Arial"/>
                </a:rPr>
                <a:t>(a) Input</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xEl>
                                              <p:pRg end="11" st="1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p69"/>
          <p:cNvPicPr preferRelativeResize="0"/>
          <p:nvPr/>
        </p:nvPicPr>
        <p:blipFill rotWithShape="1">
          <a:blip r:embed="rId3">
            <a:alphaModFix/>
          </a:blip>
          <a:srcRect b="0" l="0" r="0" t="0"/>
          <a:stretch/>
        </p:blipFill>
        <p:spPr>
          <a:xfrm>
            <a:off x="4842010" y="4947614"/>
            <a:ext cx="1290918" cy="823680"/>
          </a:xfrm>
          <a:prstGeom prst="rect">
            <a:avLst/>
          </a:prstGeom>
          <a:noFill/>
          <a:ln>
            <a:noFill/>
          </a:ln>
        </p:spPr>
      </p:pic>
      <p:pic>
        <p:nvPicPr>
          <p:cNvPr id="498" name="Google Shape;498;p69"/>
          <p:cNvPicPr preferRelativeResize="0"/>
          <p:nvPr/>
        </p:nvPicPr>
        <p:blipFill rotWithShape="1">
          <a:blip r:embed="rId4">
            <a:alphaModFix/>
          </a:blip>
          <a:srcRect b="0" l="0" r="0" t="0"/>
          <a:stretch/>
        </p:blipFill>
        <p:spPr>
          <a:xfrm>
            <a:off x="4842010" y="3780320"/>
            <a:ext cx="1290918" cy="929887"/>
          </a:xfrm>
          <a:prstGeom prst="rect">
            <a:avLst/>
          </a:prstGeom>
          <a:noFill/>
          <a:ln>
            <a:noFill/>
          </a:ln>
        </p:spPr>
      </p:pic>
      <p:pic>
        <p:nvPicPr>
          <p:cNvPr id="499" name="Google Shape;499;p69"/>
          <p:cNvPicPr preferRelativeResize="0"/>
          <p:nvPr/>
        </p:nvPicPr>
        <p:blipFill rotWithShape="1">
          <a:blip r:embed="rId5">
            <a:alphaModFix/>
          </a:blip>
          <a:srcRect b="0" l="0" r="0" t="0"/>
          <a:stretch/>
        </p:blipFill>
        <p:spPr>
          <a:xfrm>
            <a:off x="6269029" y="3780320"/>
            <a:ext cx="1290918" cy="896197"/>
          </a:xfrm>
          <a:prstGeom prst="rect">
            <a:avLst/>
          </a:prstGeom>
          <a:noFill/>
          <a:ln>
            <a:noFill/>
          </a:ln>
        </p:spPr>
      </p:pic>
      <p:pic>
        <p:nvPicPr>
          <p:cNvPr id="500" name="Google Shape;500;p69"/>
          <p:cNvPicPr preferRelativeResize="0"/>
          <p:nvPr/>
        </p:nvPicPr>
        <p:blipFill rotWithShape="1">
          <a:blip r:embed="rId6">
            <a:alphaModFix/>
          </a:blip>
          <a:srcRect b="0" l="0" r="0" t="0"/>
          <a:stretch/>
        </p:blipFill>
        <p:spPr>
          <a:xfrm>
            <a:off x="6262142" y="4948472"/>
            <a:ext cx="1290918" cy="821962"/>
          </a:xfrm>
          <a:prstGeom prst="rect">
            <a:avLst/>
          </a:prstGeom>
          <a:noFill/>
          <a:ln>
            <a:noFill/>
          </a:ln>
        </p:spPr>
      </p:pic>
      <p:pic>
        <p:nvPicPr>
          <p:cNvPr id="501" name="Google Shape;501;p69"/>
          <p:cNvPicPr preferRelativeResize="0"/>
          <p:nvPr/>
        </p:nvPicPr>
        <p:blipFill rotWithShape="1">
          <a:blip r:embed="rId7">
            <a:alphaModFix/>
          </a:blip>
          <a:srcRect b="0" l="0" r="0" t="0"/>
          <a:stretch/>
        </p:blipFill>
        <p:spPr>
          <a:xfrm>
            <a:off x="7696049" y="3761441"/>
            <a:ext cx="1290918" cy="905331"/>
          </a:xfrm>
          <a:prstGeom prst="rect">
            <a:avLst/>
          </a:prstGeom>
          <a:noFill/>
          <a:ln>
            <a:noFill/>
          </a:ln>
        </p:spPr>
      </p:pic>
      <p:pic>
        <p:nvPicPr>
          <p:cNvPr id="502" name="Google Shape;502;p69"/>
          <p:cNvPicPr preferRelativeResize="0"/>
          <p:nvPr/>
        </p:nvPicPr>
        <p:blipFill rotWithShape="1">
          <a:blip r:embed="rId8">
            <a:alphaModFix/>
          </a:blip>
          <a:srcRect b="0" l="0" r="0" t="0"/>
          <a:stretch/>
        </p:blipFill>
        <p:spPr>
          <a:xfrm>
            <a:off x="7685691" y="4947614"/>
            <a:ext cx="1290918" cy="823679"/>
          </a:xfrm>
          <a:prstGeom prst="rect">
            <a:avLst/>
          </a:prstGeom>
          <a:noFill/>
          <a:ln>
            <a:noFill/>
          </a:ln>
        </p:spPr>
      </p:pic>
      <p:sp>
        <p:nvSpPr>
          <p:cNvPr id="503" name="Google Shape;503;p69"/>
          <p:cNvSpPr/>
          <p:nvPr/>
        </p:nvSpPr>
        <p:spPr>
          <a:xfrm>
            <a:off x="4892687" y="4692960"/>
            <a:ext cx="1090363" cy="2280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882"/>
              <a:buFont typeface="Arial"/>
              <a:buNone/>
            </a:pPr>
            <a:r>
              <a:rPr b="0" i="0" lang="en-US" sz="882" u="none" cap="none" strike="noStrike">
                <a:solidFill>
                  <a:schemeClr val="dk1"/>
                </a:solidFill>
                <a:latin typeface="Arial"/>
                <a:ea typeface="Arial"/>
                <a:cs typeface="Arial"/>
                <a:sym typeface="Arial"/>
              </a:rPr>
              <a:t>(a) NES Allotment</a:t>
            </a:r>
            <a:endParaRPr/>
          </a:p>
        </p:txBody>
      </p:sp>
      <p:sp>
        <p:nvSpPr>
          <p:cNvPr id="504" name="Google Shape;504;p69"/>
          <p:cNvSpPr/>
          <p:nvPr/>
        </p:nvSpPr>
        <p:spPr>
          <a:xfrm>
            <a:off x="6334726" y="4676518"/>
            <a:ext cx="1178528" cy="2280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882"/>
              <a:buFont typeface="Arial"/>
              <a:buNone/>
            </a:pPr>
            <a:r>
              <a:rPr b="0" i="0" lang="en-US" sz="882" u="none" cap="none" strike="noStrike">
                <a:solidFill>
                  <a:schemeClr val="dk1"/>
                </a:solidFill>
                <a:latin typeface="Arial"/>
                <a:ea typeface="Arial"/>
                <a:cs typeface="Arial"/>
                <a:sym typeface="Arial"/>
              </a:rPr>
              <a:t>(b) CCRP Allotment</a:t>
            </a:r>
            <a:endParaRPr/>
          </a:p>
        </p:txBody>
      </p:sp>
      <p:sp>
        <p:nvSpPr>
          <p:cNvPr id="505" name="Google Shape;505;p69"/>
          <p:cNvSpPr/>
          <p:nvPr/>
        </p:nvSpPr>
        <p:spPr>
          <a:xfrm>
            <a:off x="7740154" y="4676519"/>
            <a:ext cx="1241045" cy="2280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882"/>
              <a:buFont typeface="Arial"/>
              <a:buNone/>
            </a:pPr>
            <a:r>
              <a:rPr b="0" i="0" lang="en-US" sz="882" u="none" cap="none" strike="noStrike">
                <a:solidFill>
                  <a:schemeClr val="dk1"/>
                </a:solidFill>
                <a:latin typeface="Arial"/>
                <a:ea typeface="Arial"/>
                <a:cs typeface="Arial"/>
                <a:sym typeface="Arial"/>
              </a:rPr>
              <a:t>(c) CARES Allotment</a:t>
            </a:r>
            <a:endParaRPr/>
          </a:p>
        </p:txBody>
      </p:sp>
      <p:sp>
        <p:nvSpPr>
          <p:cNvPr id="506" name="Google Shape;506;p69"/>
          <p:cNvSpPr/>
          <p:nvPr/>
        </p:nvSpPr>
        <p:spPr>
          <a:xfrm>
            <a:off x="4891961" y="5770433"/>
            <a:ext cx="1170513" cy="2280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882"/>
              <a:buFont typeface="Arial"/>
              <a:buNone/>
            </a:pPr>
            <a:r>
              <a:rPr b="0" i="0" lang="en-US" sz="882" u="none" cap="none" strike="noStrike">
                <a:solidFill>
                  <a:schemeClr val="dk1"/>
                </a:solidFill>
                <a:latin typeface="Arial"/>
                <a:ea typeface="Arial"/>
                <a:cs typeface="Arial"/>
                <a:sym typeface="Arial"/>
              </a:rPr>
              <a:t>(d) NES arrival time</a:t>
            </a:r>
            <a:endParaRPr/>
          </a:p>
        </p:txBody>
      </p:sp>
      <p:sp>
        <p:nvSpPr>
          <p:cNvPr id="507" name="Google Shape;507;p69"/>
          <p:cNvSpPr/>
          <p:nvPr/>
        </p:nvSpPr>
        <p:spPr>
          <a:xfrm>
            <a:off x="6322052" y="5766546"/>
            <a:ext cx="1258678" cy="2280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882"/>
              <a:buFont typeface="Arial"/>
              <a:buNone/>
            </a:pPr>
            <a:r>
              <a:rPr b="0" i="0" lang="en-US" sz="882" u="none" cap="none" strike="noStrike">
                <a:solidFill>
                  <a:schemeClr val="dk1"/>
                </a:solidFill>
                <a:latin typeface="Arial"/>
                <a:ea typeface="Arial"/>
                <a:cs typeface="Arial"/>
                <a:sym typeface="Arial"/>
              </a:rPr>
              <a:t>(e) CCRP arrival time</a:t>
            </a:r>
            <a:endParaRPr/>
          </a:p>
        </p:txBody>
      </p:sp>
      <p:sp>
        <p:nvSpPr>
          <p:cNvPr id="508" name="Google Shape;508;p69"/>
          <p:cNvSpPr/>
          <p:nvPr/>
        </p:nvSpPr>
        <p:spPr>
          <a:xfrm>
            <a:off x="7694826" y="5766545"/>
            <a:ext cx="1297150" cy="2280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882"/>
              <a:buFont typeface="Arial"/>
              <a:buNone/>
            </a:pPr>
            <a:r>
              <a:rPr b="0" i="0" lang="en-US" sz="882" u="none" cap="none" strike="noStrike">
                <a:solidFill>
                  <a:schemeClr val="dk1"/>
                </a:solidFill>
                <a:latin typeface="Arial"/>
                <a:ea typeface="Arial"/>
                <a:cs typeface="Arial"/>
                <a:sym typeface="Arial"/>
              </a:rPr>
              <a:t>(f) CARES arrival time</a:t>
            </a:r>
            <a:endParaRPr/>
          </a:p>
        </p:txBody>
      </p:sp>
      <p:sp>
        <p:nvSpPr>
          <p:cNvPr id="509" name="Google Shape;509;p69"/>
          <p:cNvSpPr/>
          <p:nvPr/>
        </p:nvSpPr>
        <p:spPr>
          <a:xfrm>
            <a:off x="175916" y="476568"/>
            <a:ext cx="3586324" cy="4280916"/>
          </a:xfrm>
          <a:prstGeom prst="rect">
            <a:avLst/>
          </a:prstGeom>
          <a:noFill/>
          <a:ln>
            <a:noFill/>
          </a:ln>
        </p:spPr>
        <p:txBody>
          <a:bodyPr anchorCtr="0" anchor="t" bIns="45700" lIns="91425" spcFirstLastPara="1" rIns="91425" wrap="square" tIns="45700">
            <a:noAutofit/>
          </a:bodyPr>
          <a:lstStyle/>
          <a:p>
            <a:pPr indent="0" lvl="0" marL="0" marR="0" rtl="0" algn="just">
              <a:lnSpc>
                <a:spcPct val="107000"/>
              </a:lnSpc>
              <a:spcBef>
                <a:spcPts val="0"/>
              </a:spcBef>
              <a:spcAft>
                <a:spcPts val="0"/>
              </a:spcAft>
              <a:buClr>
                <a:schemeClr val="dk1"/>
              </a:buClr>
              <a:buSzPts val="1412"/>
              <a:buFont typeface="Arial"/>
              <a:buNone/>
            </a:pPr>
            <a:r>
              <a:rPr b="1" i="0" lang="en-US" sz="1412" u="none" cap="none" strike="noStrike">
                <a:solidFill>
                  <a:schemeClr val="dk1"/>
                </a:solidFill>
                <a:latin typeface="Arial"/>
                <a:ea typeface="Arial"/>
                <a:cs typeface="Arial"/>
                <a:sym typeface="Arial"/>
              </a:rPr>
              <a:t>Problem statement</a:t>
            </a:r>
            <a:endParaRPr/>
          </a:p>
          <a:p>
            <a:pPr indent="0" lvl="0" marL="0" marR="0" rtl="0" algn="just">
              <a:lnSpc>
                <a:spcPct val="107000"/>
              </a:lnSpc>
              <a:spcBef>
                <a:spcPts val="706"/>
              </a:spcBef>
              <a:spcAft>
                <a:spcPts val="0"/>
              </a:spcAft>
              <a:buClr>
                <a:schemeClr val="dk1"/>
              </a:buClr>
              <a:buSzPts val="1412"/>
              <a:buFont typeface="Arial"/>
              <a:buNone/>
            </a:pPr>
            <a:r>
              <a:rPr b="1" i="0" lang="en-US" sz="1412" u="none" cap="none" strike="noStrike">
                <a:solidFill>
                  <a:schemeClr val="dk1"/>
                </a:solidFill>
                <a:latin typeface="Arial"/>
                <a:ea typeface="Arial"/>
                <a:cs typeface="Arial"/>
                <a:sym typeface="Arial"/>
              </a:rPr>
              <a:t>Given:</a:t>
            </a:r>
            <a:endParaRPr b="0" i="0" sz="1412" u="none" cap="none" strike="noStrike">
              <a:solidFill>
                <a:schemeClr val="dk1"/>
              </a:solidFill>
              <a:latin typeface="Arial"/>
              <a:ea typeface="Arial"/>
              <a:cs typeface="Arial"/>
              <a:sym typeface="Arial"/>
            </a:endParaRPr>
          </a:p>
          <a:p>
            <a:pPr indent="-302575" lvl="0" marL="302575" marR="0" rtl="0" algn="l">
              <a:lnSpc>
                <a:spcPct val="100000"/>
              </a:lnSpc>
              <a:spcBef>
                <a:spcPts val="706"/>
              </a:spcBef>
              <a:spcAft>
                <a:spcPts val="0"/>
              </a:spcAft>
              <a:buClr>
                <a:schemeClr val="dk1"/>
              </a:buClr>
              <a:buSzPts val="1412"/>
              <a:buFont typeface="Arial"/>
              <a:buAutoNum type="arabicParenR"/>
            </a:pPr>
            <a:r>
              <a:rPr b="0" i="0" lang="en-US" sz="1412" u="none" cap="none" strike="noStrike">
                <a:solidFill>
                  <a:schemeClr val="dk1"/>
                </a:solidFill>
                <a:latin typeface="Arial"/>
                <a:ea typeface="Arial"/>
                <a:cs typeface="Arial"/>
                <a:sym typeface="Arial"/>
              </a:rPr>
              <a:t>An undirected graph </a:t>
            </a:r>
            <a:r>
              <a:rPr b="0" i="1" lang="en-US" sz="1412" u="none" cap="none" strike="noStrike">
                <a:solidFill>
                  <a:schemeClr val="dk1"/>
                </a:solidFill>
                <a:latin typeface="Arial"/>
                <a:ea typeface="Arial"/>
                <a:cs typeface="Arial"/>
                <a:sym typeface="Arial"/>
              </a:rPr>
              <a:t>G = (V, E)</a:t>
            </a:r>
            <a:r>
              <a:rPr b="0" i="0" lang="en-US" sz="1412" u="none" cap="none" strike="noStrike">
                <a:solidFill>
                  <a:schemeClr val="dk1"/>
                </a:solidFill>
                <a:latin typeface="Arial"/>
                <a:ea typeface="Arial"/>
                <a:cs typeface="Arial"/>
                <a:sym typeface="Arial"/>
              </a:rPr>
              <a:t>, where </a:t>
            </a:r>
            <a:r>
              <a:rPr b="0" i="1" lang="en-US" sz="1412" u="none" cap="none" strike="noStrike">
                <a:solidFill>
                  <a:schemeClr val="dk1"/>
                </a:solidFill>
                <a:latin typeface="Arial"/>
                <a:ea typeface="Arial"/>
                <a:cs typeface="Arial"/>
                <a:sym typeface="Arial"/>
              </a:rPr>
              <a:t>V</a:t>
            </a:r>
            <a:r>
              <a:rPr b="0" i="0" lang="en-US" sz="1412" u="none" cap="none" strike="noStrike">
                <a:solidFill>
                  <a:schemeClr val="dk1"/>
                </a:solidFill>
                <a:latin typeface="Arial"/>
                <a:ea typeface="Arial"/>
                <a:cs typeface="Arial"/>
                <a:sym typeface="Arial"/>
              </a:rPr>
              <a:t> is a set of nodes, and </a:t>
            </a:r>
            <a:r>
              <a:rPr b="0" i="1" lang="en-US" sz="1412" u="none" cap="none" strike="noStrike">
                <a:solidFill>
                  <a:schemeClr val="dk1"/>
                </a:solidFill>
                <a:latin typeface="Arial"/>
                <a:ea typeface="Arial"/>
                <a:cs typeface="Arial"/>
                <a:sym typeface="Arial"/>
              </a:rPr>
              <a:t>E</a:t>
            </a:r>
            <a:r>
              <a:rPr b="0" i="0" lang="en-US" sz="1412" u="none" cap="none" strike="noStrike">
                <a:solidFill>
                  <a:schemeClr val="dk1"/>
                </a:solidFill>
                <a:latin typeface="Arial"/>
                <a:ea typeface="Arial"/>
                <a:cs typeface="Arial"/>
                <a:sym typeface="Arial"/>
              </a:rPr>
              <a:t> is a set of edges</a:t>
            </a:r>
            <a:endParaRPr/>
          </a:p>
          <a:p>
            <a:pPr indent="-302575" lvl="0" marL="302575" marR="0" rtl="0" algn="l">
              <a:lnSpc>
                <a:spcPct val="100000"/>
              </a:lnSpc>
              <a:spcBef>
                <a:spcPts val="0"/>
              </a:spcBef>
              <a:spcAft>
                <a:spcPts val="0"/>
              </a:spcAft>
              <a:buClr>
                <a:schemeClr val="dk1"/>
              </a:buClr>
              <a:buSzPts val="1412"/>
              <a:buFont typeface="Arial"/>
              <a:buAutoNum type="arabicParenR"/>
            </a:pPr>
            <a:r>
              <a:rPr b="0" i="0" lang="en-US" sz="1412" u="none" cap="none" strike="noStrike">
                <a:solidFill>
                  <a:schemeClr val="dk1"/>
                </a:solidFill>
                <a:latin typeface="Arial"/>
                <a:ea typeface="Arial"/>
                <a:cs typeface="Arial"/>
                <a:sym typeface="Arial"/>
              </a:rPr>
              <a:t>Edge travel-time </a:t>
            </a:r>
            <a:r>
              <a:rPr b="0" i="1" lang="en-US" sz="1412" u="none" cap="none" strike="noStrike">
                <a:solidFill>
                  <a:schemeClr val="dk1"/>
                </a:solidFill>
                <a:latin typeface="Arial"/>
                <a:ea typeface="Arial"/>
                <a:cs typeface="Arial"/>
                <a:sym typeface="Arial"/>
              </a:rPr>
              <a:t>t</a:t>
            </a:r>
            <a:r>
              <a:rPr b="0" i="0" lang="en-US" sz="1412" u="none" cap="none" strike="noStrike">
                <a:solidFill>
                  <a:schemeClr val="dk1"/>
                </a:solidFill>
                <a:latin typeface="Arial"/>
                <a:ea typeface="Arial"/>
                <a:cs typeface="Arial"/>
                <a:sym typeface="Arial"/>
              </a:rPr>
              <a:t> : </a:t>
            </a:r>
            <a:r>
              <a:rPr b="0" i="1" lang="en-US" sz="1412" u="none" cap="none" strike="noStrike">
                <a:solidFill>
                  <a:schemeClr val="dk1"/>
                </a:solidFill>
                <a:latin typeface="Arial"/>
                <a:ea typeface="Arial"/>
                <a:cs typeface="Arial"/>
                <a:sym typeface="Arial"/>
              </a:rPr>
              <a:t>E 🡪 Z</a:t>
            </a:r>
            <a:r>
              <a:rPr b="0" baseline="30000" i="1" lang="en-US" sz="1412" u="none" cap="none" strike="noStrike">
                <a:solidFill>
                  <a:schemeClr val="dk1"/>
                </a:solidFill>
                <a:latin typeface="Arial"/>
                <a:ea typeface="Arial"/>
                <a:cs typeface="Arial"/>
                <a:sym typeface="Arial"/>
              </a:rPr>
              <a:t>+</a:t>
            </a:r>
            <a:endParaRPr b="0" i="0" sz="1412" u="none" cap="none" strike="noStrike">
              <a:solidFill>
                <a:schemeClr val="dk1"/>
              </a:solidFill>
              <a:latin typeface="Arial"/>
              <a:ea typeface="Arial"/>
              <a:cs typeface="Arial"/>
              <a:sym typeface="Arial"/>
            </a:endParaRPr>
          </a:p>
          <a:p>
            <a:pPr indent="-302575" lvl="0" marL="302575" marR="0" rtl="0" algn="l">
              <a:lnSpc>
                <a:spcPct val="100000"/>
              </a:lnSpc>
              <a:spcBef>
                <a:spcPts val="0"/>
              </a:spcBef>
              <a:spcAft>
                <a:spcPts val="0"/>
              </a:spcAft>
              <a:buClr>
                <a:schemeClr val="dk1"/>
              </a:buClr>
              <a:buSzPts val="1412"/>
              <a:buFont typeface="Arial"/>
              <a:buAutoNum type="arabicParenR"/>
            </a:pPr>
            <a:r>
              <a:rPr b="0" i="0" lang="en-US" sz="1412" u="none" cap="none" strike="noStrike">
                <a:solidFill>
                  <a:schemeClr val="dk1"/>
                </a:solidFill>
                <a:latin typeface="Arial"/>
                <a:ea typeface="Arial"/>
                <a:cs typeface="Arial"/>
                <a:sym typeface="Arial"/>
              </a:rPr>
              <a:t>EdgeCapacity/unit-time, </a:t>
            </a:r>
            <a:r>
              <a:rPr b="0" i="1" lang="en-US" sz="1412" u="none" cap="none" strike="noStrike">
                <a:solidFill>
                  <a:schemeClr val="dk1"/>
                </a:solidFill>
                <a:latin typeface="Arial"/>
                <a:ea typeface="Arial"/>
                <a:cs typeface="Arial"/>
                <a:sym typeface="Arial"/>
              </a:rPr>
              <a:t>ec </a:t>
            </a:r>
            <a:r>
              <a:rPr b="0" i="0" lang="en-US" sz="1412" u="none" cap="none" strike="noStrike">
                <a:solidFill>
                  <a:schemeClr val="dk1"/>
                </a:solidFill>
                <a:latin typeface="Arial"/>
                <a:ea typeface="Arial"/>
                <a:cs typeface="Arial"/>
                <a:sym typeface="Arial"/>
              </a:rPr>
              <a:t>: </a:t>
            </a:r>
            <a:r>
              <a:rPr b="0" i="1" lang="en-US" sz="1412" u="none" cap="none" strike="noStrike">
                <a:solidFill>
                  <a:schemeClr val="dk1"/>
                </a:solidFill>
                <a:latin typeface="Arial"/>
                <a:ea typeface="Arial"/>
                <a:cs typeface="Arial"/>
                <a:sym typeface="Arial"/>
              </a:rPr>
              <a:t>E 🡪 Z</a:t>
            </a:r>
            <a:r>
              <a:rPr b="0" baseline="30000" i="1" lang="en-US" sz="1412" u="none" cap="none" strike="noStrike">
                <a:solidFill>
                  <a:schemeClr val="dk1"/>
                </a:solidFill>
                <a:latin typeface="Arial"/>
                <a:ea typeface="Arial"/>
                <a:cs typeface="Arial"/>
                <a:sym typeface="Arial"/>
              </a:rPr>
              <a:t>+</a:t>
            </a:r>
            <a:endParaRPr b="0" i="0" sz="1412" u="none" cap="none" strike="noStrike">
              <a:solidFill>
                <a:schemeClr val="dk1"/>
              </a:solidFill>
              <a:latin typeface="Arial"/>
              <a:ea typeface="Arial"/>
              <a:cs typeface="Arial"/>
              <a:sym typeface="Arial"/>
            </a:endParaRPr>
          </a:p>
          <a:p>
            <a:pPr indent="-302575" lvl="0" marL="302575" marR="0" rtl="0" algn="l">
              <a:lnSpc>
                <a:spcPct val="100000"/>
              </a:lnSpc>
              <a:spcBef>
                <a:spcPts val="0"/>
              </a:spcBef>
              <a:spcAft>
                <a:spcPts val="0"/>
              </a:spcAft>
              <a:buClr>
                <a:schemeClr val="dk1"/>
              </a:buClr>
              <a:buSzPts val="1412"/>
              <a:buFont typeface="Arial"/>
              <a:buAutoNum type="arabicParenR"/>
            </a:pPr>
            <a:r>
              <a:rPr b="0" i="0" lang="en-US" sz="1412" u="none" cap="none" strike="noStrike">
                <a:solidFill>
                  <a:schemeClr val="dk1"/>
                </a:solidFill>
                <a:latin typeface="Arial"/>
                <a:ea typeface="Arial"/>
                <a:cs typeface="Arial"/>
                <a:sym typeface="Arial"/>
              </a:rPr>
              <a:t>Shelters </a:t>
            </a:r>
            <a:r>
              <a:rPr b="0" i="1" lang="en-US" sz="1412" u="none" cap="none" strike="noStrike">
                <a:solidFill>
                  <a:schemeClr val="dk1"/>
                </a:solidFill>
                <a:latin typeface="Arial"/>
                <a:ea typeface="Arial"/>
                <a:cs typeface="Arial"/>
                <a:sym typeface="Arial"/>
              </a:rPr>
              <a:t>x ∈ S</a:t>
            </a:r>
            <a:r>
              <a:rPr b="0" i="0" lang="en-US" sz="1412" u="none" cap="none" strike="noStrike">
                <a:solidFill>
                  <a:schemeClr val="dk1"/>
                </a:solidFill>
                <a:latin typeface="Arial"/>
                <a:ea typeface="Arial"/>
                <a:cs typeface="Arial"/>
                <a:sym typeface="Arial"/>
              </a:rPr>
              <a:t> subset of </a:t>
            </a:r>
            <a:r>
              <a:rPr b="0" i="1" lang="en-US" sz="1412" u="none" cap="none" strike="noStrike">
                <a:solidFill>
                  <a:schemeClr val="dk1"/>
                </a:solidFill>
                <a:latin typeface="Arial"/>
                <a:ea typeface="Arial"/>
                <a:cs typeface="Arial"/>
                <a:sym typeface="Arial"/>
              </a:rPr>
              <a:t>V</a:t>
            </a:r>
            <a:endParaRPr b="0" i="0" sz="1412" u="none" cap="none" strike="noStrike">
              <a:solidFill>
                <a:schemeClr val="dk1"/>
              </a:solidFill>
              <a:latin typeface="Arial"/>
              <a:ea typeface="Arial"/>
              <a:cs typeface="Arial"/>
              <a:sym typeface="Arial"/>
            </a:endParaRPr>
          </a:p>
          <a:p>
            <a:pPr indent="-302575" lvl="0" marL="302575" marR="0" rtl="0" algn="just">
              <a:lnSpc>
                <a:spcPct val="100000"/>
              </a:lnSpc>
              <a:spcBef>
                <a:spcPts val="0"/>
              </a:spcBef>
              <a:spcAft>
                <a:spcPts val="0"/>
              </a:spcAft>
              <a:buClr>
                <a:schemeClr val="dk1"/>
              </a:buClr>
              <a:buSzPts val="1412"/>
              <a:buFont typeface="Arial"/>
              <a:buAutoNum type="arabicParenR"/>
            </a:pPr>
            <a:r>
              <a:rPr b="0" i="0" lang="en-US" sz="1412" u="none" cap="none" strike="noStrike">
                <a:solidFill>
                  <a:schemeClr val="dk1"/>
                </a:solidFill>
                <a:latin typeface="Arial"/>
                <a:ea typeface="Arial"/>
                <a:cs typeface="Arial"/>
                <a:sym typeface="Arial"/>
              </a:rPr>
              <a:t>Shelter capacity: </a:t>
            </a:r>
            <a:r>
              <a:rPr b="0" i="1" lang="en-US" sz="1412" u="none" cap="none" strike="noStrike">
                <a:solidFill>
                  <a:schemeClr val="dk1"/>
                </a:solidFill>
                <a:latin typeface="Arial"/>
                <a:ea typeface="Arial"/>
                <a:cs typeface="Arial"/>
                <a:sym typeface="Arial"/>
              </a:rPr>
              <a:t>sc </a:t>
            </a:r>
            <a:r>
              <a:rPr b="0" i="0" lang="en-US" sz="1412" u="none" cap="none" strike="noStrike">
                <a:solidFill>
                  <a:schemeClr val="dk1"/>
                </a:solidFill>
                <a:latin typeface="Arial"/>
                <a:ea typeface="Arial"/>
                <a:cs typeface="Arial"/>
                <a:sym typeface="Arial"/>
              </a:rPr>
              <a:t>:</a:t>
            </a:r>
            <a:r>
              <a:rPr b="0" i="1" lang="en-US" sz="1412" u="none" cap="none" strike="noStrike">
                <a:solidFill>
                  <a:schemeClr val="dk1"/>
                </a:solidFill>
                <a:latin typeface="Arial"/>
                <a:ea typeface="Arial"/>
                <a:cs typeface="Arial"/>
                <a:sym typeface="Arial"/>
              </a:rPr>
              <a:t> S 🡪 Z</a:t>
            </a:r>
            <a:r>
              <a:rPr b="0" baseline="30000" i="1" lang="en-US" sz="1412" u="none" cap="none" strike="noStrike">
                <a:solidFill>
                  <a:schemeClr val="dk1"/>
                </a:solidFill>
                <a:latin typeface="Arial"/>
                <a:ea typeface="Arial"/>
                <a:cs typeface="Arial"/>
                <a:sym typeface="Arial"/>
              </a:rPr>
              <a:t>+</a:t>
            </a:r>
            <a:endParaRPr b="0" i="0" sz="1412" u="none" cap="none" strike="noStrike">
              <a:solidFill>
                <a:schemeClr val="dk1"/>
              </a:solidFill>
              <a:latin typeface="Arial"/>
              <a:ea typeface="Arial"/>
              <a:cs typeface="Arial"/>
              <a:sym typeface="Arial"/>
            </a:endParaRPr>
          </a:p>
          <a:p>
            <a:pPr indent="0" lvl="0" marL="0" marR="0" rtl="0" algn="just">
              <a:lnSpc>
                <a:spcPct val="100000"/>
              </a:lnSpc>
              <a:spcBef>
                <a:spcPts val="706"/>
              </a:spcBef>
              <a:spcAft>
                <a:spcPts val="0"/>
              </a:spcAft>
              <a:buClr>
                <a:schemeClr val="dk1"/>
              </a:buClr>
              <a:buSzPts val="1412"/>
              <a:buFont typeface="Arial"/>
              <a:buNone/>
            </a:pPr>
            <a:r>
              <a:rPr b="1" i="0" lang="en-US" sz="1412" u="none" cap="none" strike="noStrike">
                <a:solidFill>
                  <a:schemeClr val="dk1"/>
                </a:solidFill>
                <a:latin typeface="Arial"/>
                <a:ea typeface="Arial"/>
                <a:cs typeface="Arial"/>
                <a:sym typeface="Arial"/>
              </a:rPr>
              <a:t>Find: </a:t>
            </a:r>
            <a:r>
              <a:rPr b="0" i="0" lang="en-US" sz="1412" u="none" cap="none" strike="noStrike">
                <a:solidFill>
                  <a:schemeClr val="dk1"/>
                </a:solidFill>
                <a:latin typeface="Arial"/>
                <a:ea typeface="Arial"/>
                <a:cs typeface="Arial"/>
                <a:sym typeface="Arial"/>
              </a:rPr>
              <a:t>Allotment </a:t>
            </a:r>
            <a:r>
              <a:rPr b="0" i="1" lang="en-US" sz="1412" u="none" cap="none" strike="noStrike">
                <a:solidFill>
                  <a:schemeClr val="dk1"/>
                </a:solidFill>
                <a:latin typeface="Arial"/>
                <a:ea typeface="Arial"/>
                <a:cs typeface="Arial"/>
                <a:sym typeface="Arial"/>
              </a:rPr>
              <a:t>A: V 🡪 S</a:t>
            </a:r>
            <a:endParaRPr b="0" i="0" sz="1412" u="none" cap="none" strike="noStrike">
              <a:solidFill>
                <a:schemeClr val="dk1"/>
              </a:solidFill>
              <a:latin typeface="Arial"/>
              <a:ea typeface="Arial"/>
              <a:cs typeface="Arial"/>
              <a:sym typeface="Arial"/>
            </a:endParaRPr>
          </a:p>
          <a:p>
            <a:pPr indent="0" lvl="0" marL="0" marR="0" rtl="0" algn="just">
              <a:lnSpc>
                <a:spcPct val="100000"/>
              </a:lnSpc>
              <a:spcBef>
                <a:spcPts val="706"/>
              </a:spcBef>
              <a:spcAft>
                <a:spcPts val="0"/>
              </a:spcAft>
              <a:buClr>
                <a:schemeClr val="dk1"/>
              </a:buClr>
              <a:buSzPts val="1412"/>
              <a:buFont typeface="Arial"/>
              <a:buNone/>
            </a:pPr>
            <a:r>
              <a:rPr b="1" i="0" lang="en-US" sz="1412" u="none" cap="none" strike="noStrike">
                <a:solidFill>
                  <a:schemeClr val="dk1"/>
                </a:solidFill>
                <a:latin typeface="Arial"/>
                <a:ea typeface="Arial"/>
                <a:cs typeface="Arial"/>
                <a:sym typeface="Arial"/>
              </a:rPr>
              <a:t>Objective: </a:t>
            </a:r>
            <a:r>
              <a:rPr b="0" i="0" lang="en-US" sz="1412" u="none" cap="none" strike="noStrike">
                <a:solidFill>
                  <a:schemeClr val="dk1"/>
                </a:solidFill>
                <a:latin typeface="Arial"/>
                <a:ea typeface="Arial"/>
                <a:cs typeface="Arial"/>
                <a:sym typeface="Arial"/>
              </a:rPr>
              <a:t>Minimize the maximum travel time for any evacuee to reach allotted shelter</a:t>
            </a:r>
            <a:endParaRPr b="0" i="0" sz="1324" u="none" cap="none" strike="noStrike">
              <a:solidFill>
                <a:schemeClr val="dk1"/>
              </a:solidFill>
              <a:latin typeface="Arial"/>
              <a:ea typeface="Arial"/>
              <a:cs typeface="Arial"/>
              <a:sym typeface="Arial"/>
            </a:endParaRPr>
          </a:p>
          <a:p>
            <a:pPr indent="0" lvl="0" marL="0" marR="0" rtl="0" algn="l">
              <a:lnSpc>
                <a:spcPct val="107000"/>
              </a:lnSpc>
              <a:spcBef>
                <a:spcPts val="706"/>
              </a:spcBef>
              <a:spcAft>
                <a:spcPts val="0"/>
              </a:spcAft>
              <a:buClr>
                <a:schemeClr val="dk1"/>
              </a:buClr>
              <a:buSzPts val="1412"/>
              <a:buFont typeface="Arial"/>
              <a:buNone/>
            </a:pPr>
            <a:r>
              <a:rPr b="1" i="0" lang="en-US" sz="1412" u="none" cap="none" strike="noStrike">
                <a:solidFill>
                  <a:schemeClr val="dk1"/>
                </a:solidFill>
                <a:latin typeface="Arial"/>
                <a:ea typeface="Arial"/>
                <a:cs typeface="Arial"/>
                <a:sym typeface="Arial"/>
              </a:rPr>
              <a:t>Constraints:</a:t>
            </a:r>
            <a:endParaRPr b="0" i="0" sz="1412" u="none" cap="none" strike="noStrike">
              <a:solidFill>
                <a:schemeClr val="dk1"/>
              </a:solidFill>
              <a:latin typeface="Arial"/>
              <a:ea typeface="Arial"/>
              <a:cs typeface="Arial"/>
              <a:sym typeface="Arial"/>
            </a:endParaRPr>
          </a:p>
          <a:p>
            <a:pPr indent="-302575" lvl="0" marL="302575" marR="0" rtl="0" algn="l">
              <a:lnSpc>
                <a:spcPct val="100000"/>
              </a:lnSpc>
              <a:spcBef>
                <a:spcPts val="0"/>
              </a:spcBef>
              <a:spcAft>
                <a:spcPts val="0"/>
              </a:spcAft>
              <a:buClr>
                <a:schemeClr val="dk1"/>
              </a:buClr>
              <a:buSzPts val="1412"/>
              <a:buFont typeface="Arial"/>
              <a:buAutoNum type="arabicParenR"/>
            </a:pPr>
            <a:r>
              <a:rPr b="0" i="0" lang="en-US" sz="1412" u="none" cap="none" strike="noStrike">
                <a:solidFill>
                  <a:schemeClr val="dk1"/>
                </a:solidFill>
                <a:latin typeface="Arial"/>
                <a:ea typeface="Arial"/>
                <a:cs typeface="Arial"/>
                <a:sym typeface="Arial"/>
              </a:rPr>
              <a:t>Shelter service area contiguity</a:t>
            </a:r>
            <a:endParaRPr/>
          </a:p>
          <a:p>
            <a:pPr indent="-302575" lvl="0" marL="302575" marR="0" rtl="0" algn="l">
              <a:lnSpc>
                <a:spcPct val="100000"/>
              </a:lnSpc>
              <a:spcBef>
                <a:spcPts val="0"/>
              </a:spcBef>
              <a:spcAft>
                <a:spcPts val="0"/>
              </a:spcAft>
              <a:buClr>
                <a:schemeClr val="dk1"/>
              </a:buClr>
              <a:buSzPts val="1412"/>
              <a:buFont typeface="Arial"/>
              <a:buAutoNum type="arabicParenR"/>
            </a:pPr>
            <a:r>
              <a:rPr b="0" i="0" lang="en-US" sz="1412" u="none" cap="none" strike="noStrike">
                <a:solidFill>
                  <a:schemeClr val="dk1"/>
                </a:solidFill>
                <a:latin typeface="Arial"/>
                <a:ea typeface="Arial"/>
                <a:cs typeface="Arial"/>
                <a:sym typeface="Arial"/>
              </a:rPr>
              <a:t>Edge capacity constraints </a:t>
            </a:r>
            <a:endParaRPr/>
          </a:p>
          <a:p>
            <a:pPr indent="-302575" lvl="0" marL="302575" marR="0" rtl="0" algn="l">
              <a:lnSpc>
                <a:spcPct val="100000"/>
              </a:lnSpc>
              <a:spcBef>
                <a:spcPts val="0"/>
              </a:spcBef>
              <a:spcAft>
                <a:spcPts val="0"/>
              </a:spcAft>
              <a:buClr>
                <a:schemeClr val="dk1"/>
              </a:buClr>
              <a:buSzPts val="1412"/>
              <a:buFont typeface="Arial"/>
              <a:buAutoNum type="arabicParenR"/>
            </a:pPr>
            <a:r>
              <a:rPr b="0" i="0" lang="en-US" sz="1412" u="none" cap="none" strike="noStrike">
                <a:solidFill>
                  <a:schemeClr val="dk1"/>
                </a:solidFill>
                <a:latin typeface="Arial"/>
                <a:ea typeface="Arial"/>
                <a:cs typeface="Arial"/>
                <a:sym typeface="Arial"/>
              </a:rPr>
              <a:t>Shelter capacity constraints</a:t>
            </a:r>
            <a:endParaRPr/>
          </a:p>
        </p:txBody>
      </p:sp>
      <p:sp>
        <p:nvSpPr>
          <p:cNvPr id="510" name="Google Shape;510;p69"/>
          <p:cNvSpPr/>
          <p:nvPr/>
        </p:nvSpPr>
        <p:spPr>
          <a:xfrm>
            <a:off x="207109" y="4706471"/>
            <a:ext cx="2811408" cy="540469"/>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chemeClr val="dk1"/>
              </a:buClr>
              <a:buSzPts val="1412"/>
              <a:buFont typeface="Arial"/>
              <a:buNone/>
            </a:pPr>
            <a:r>
              <a:rPr b="1" i="0" lang="en-US" sz="1412" u="none" cap="none" strike="noStrike">
                <a:solidFill>
                  <a:schemeClr val="dk1"/>
                </a:solidFill>
                <a:latin typeface="Arial"/>
                <a:ea typeface="Arial"/>
                <a:cs typeface="Arial"/>
                <a:sym typeface="Arial"/>
              </a:rPr>
              <a:t>Theorem </a:t>
            </a:r>
            <a:r>
              <a:rPr b="0" i="0" lang="en-US" sz="1412" u="none" cap="none" strike="noStrike">
                <a:solidFill>
                  <a:schemeClr val="dk1"/>
                </a:solidFill>
                <a:latin typeface="Arial"/>
                <a:ea typeface="Arial"/>
                <a:cs typeface="Arial"/>
                <a:sym typeface="Arial"/>
              </a:rPr>
              <a:t>1</a:t>
            </a:r>
            <a:r>
              <a:rPr b="1" i="0" lang="en-US" sz="1412" u="none" cap="none" strike="noStrike">
                <a:solidFill>
                  <a:schemeClr val="dk1"/>
                </a:solidFill>
                <a:latin typeface="Arial"/>
                <a:ea typeface="Arial"/>
                <a:cs typeface="Arial"/>
                <a:sym typeface="Arial"/>
              </a:rPr>
              <a:t>: </a:t>
            </a:r>
            <a:r>
              <a:rPr b="0" i="0" lang="en-US" sz="1412" u="none" cap="none" strike="noStrike">
                <a:solidFill>
                  <a:schemeClr val="dk1"/>
                </a:solidFill>
                <a:latin typeface="Arial"/>
                <a:ea typeface="Arial"/>
                <a:cs typeface="Arial"/>
                <a:sym typeface="Arial"/>
              </a:rPr>
              <a:t>The ISA problem is NP-hard. </a:t>
            </a:r>
            <a:endParaRPr b="0" i="0" sz="1235" u="none" cap="none" strike="noStrike">
              <a:solidFill>
                <a:schemeClr val="dk1"/>
              </a:solidFill>
              <a:latin typeface="Arial"/>
              <a:ea typeface="Arial"/>
              <a:cs typeface="Arial"/>
              <a:sym typeface="Arial"/>
            </a:endParaRPr>
          </a:p>
        </p:txBody>
      </p:sp>
      <p:pic>
        <p:nvPicPr>
          <p:cNvPr id="511" name="Google Shape;511;p69"/>
          <p:cNvPicPr preferRelativeResize="0"/>
          <p:nvPr/>
        </p:nvPicPr>
        <p:blipFill rotWithShape="1">
          <a:blip r:embed="rId9">
            <a:alphaModFix/>
          </a:blip>
          <a:srcRect b="0" l="0" r="0" t="0"/>
          <a:stretch/>
        </p:blipFill>
        <p:spPr>
          <a:xfrm>
            <a:off x="3937748" y="2551206"/>
            <a:ext cx="1068449" cy="806824"/>
          </a:xfrm>
          <a:prstGeom prst="rect">
            <a:avLst/>
          </a:prstGeom>
          <a:noFill/>
          <a:ln>
            <a:noFill/>
          </a:ln>
        </p:spPr>
      </p:pic>
      <p:pic>
        <p:nvPicPr>
          <p:cNvPr id="512" name="Google Shape;512;p69"/>
          <p:cNvPicPr preferRelativeResize="0"/>
          <p:nvPr/>
        </p:nvPicPr>
        <p:blipFill rotWithShape="1">
          <a:blip r:embed="rId10">
            <a:alphaModFix/>
          </a:blip>
          <a:srcRect b="0" l="0" r="0" t="0"/>
          <a:stretch/>
        </p:blipFill>
        <p:spPr>
          <a:xfrm>
            <a:off x="5120094" y="2562659"/>
            <a:ext cx="1276731" cy="806824"/>
          </a:xfrm>
          <a:prstGeom prst="rect">
            <a:avLst/>
          </a:prstGeom>
          <a:noFill/>
          <a:ln>
            <a:noFill/>
          </a:ln>
        </p:spPr>
      </p:pic>
      <p:pic>
        <p:nvPicPr>
          <p:cNvPr id="513" name="Google Shape;513;p69"/>
          <p:cNvPicPr preferRelativeResize="0"/>
          <p:nvPr/>
        </p:nvPicPr>
        <p:blipFill rotWithShape="1">
          <a:blip r:embed="rId11">
            <a:alphaModFix/>
          </a:blip>
          <a:srcRect b="0" l="0" r="0" t="0"/>
          <a:stretch/>
        </p:blipFill>
        <p:spPr>
          <a:xfrm>
            <a:off x="6510723" y="2562660"/>
            <a:ext cx="1070205" cy="806824"/>
          </a:xfrm>
          <a:prstGeom prst="rect">
            <a:avLst/>
          </a:prstGeom>
          <a:noFill/>
          <a:ln>
            <a:noFill/>
          </a:ln>
        </p:spPr>
      </p:pic>
      <p:pic>
        <p:nvPicPr>
          <p:cNvPr id="514" name="Google Shape;514;p69"/>
          <p:cNvPicPr preferRelativeResize="0"/>
          <p:nvPr/>
        </p:nvPicPr>
        <p:blipFill rotWithShape="1">
          <a:blip r:embed="rId12">
            <a:alphaModFix/>
          </a:blip>
          <a:srcRect b="0" l="0" r="0" t="0"/>
          <a:stretch/>
        </p:blipFill>
        <p:spPr>
          <a:xfrm>
            <a:off x="7694826" y="2562659"/>
            <a:ext cx="1281783" cy="806824"/>
          </a:xfrm>
          <a:prstGeom prst="rect">
            <a:avLst/>
          </a:prstGeom>
          <a:noFill/>
          <a:ln>
            <a:noFill/>
          </a:ln>
        </p:spPr>
      </p:pic>
      <p:sp>
        <p:nvSpPr>
          <p:cNvPr id="515" name="Google Shape;515;p69"/>
          <p:cNvSpPr/>
          <p:nvPr/>
        </p:nvSpPr>
        <p:spPr>
          <a:xfrm>
            <a:off x="3859789" y="3372995"/>
            <a:ext cx="1283044" cy="363818"/>
          </a:xfrm>
          <a:prstGeom prst="rect">
            <a:avLst/>
          </a:prstGeom>
          <a:noFill/>
          <a:ln>
            <a:noFill/>
          </a:ln>
        </p:spPr>
        <p:txBody>
          <a:bodyPr anchorCtr="0" anchor="t" bIns="45700" lIns="91425" spcFirstLastPara="1" rIns="91425" wrap="square" tIns="45700">
            <a:noAutofit/>
          </a:bodyPr>
          <a:lstStyle/>
          <a:p>
            <a:pPr indent="-201717" lvl="0" marL="201717" marR="0" rtl="0" algn="ctr">
              <a:lnSpc>
                <a:spcPct val="100000"/>
              </a:lnSpc>
              <a:spcBef>
                <a:spcPts val="0"/>
              </a:spcBef>
              <a:spcAft>
                <a:spcPts val="0"/>
              </a:spcAft>
              <a:buClr>
                <a:schemeClr val="dk1"/>
              </a:buClr>
              <a:buSzPts val="882"/>
              <a:buFont typeface="Arial"/>
              <a:buAutoNum type="alphaLcParenBoth"/>
            </a:pPr>
            <a:r>
              <a:rPr b="0" i="0" lang="en-US" sz="882" u="none" cap="none" strike="noStrike">
                <a:solidFill>
                  <a:schemeClr val="dk1"/>
                </a:solidFill>
                <a:latin typeface="Arial"/>
                <a:ea typeface="Arial"/>
                <a:cs typeface="Arial"/>
                <a:sym typeface="Arial"/>
              </a:rPr>
              <a:t>Shelter Allotment </a:t>
            </a:r>
            <a:endParaRPr/>
          </a:p>
          <a:p>
            <a:pPr indent="0" lvl="0" marL="0" marR="0" rtl="0" algn="ctr">
              <a:lnSpc>
                <a:spcPct val="100000"/>
              </a:lnSpc>
              <a:spcBef>
                <a:spcPts val="0"/>
              </a:spcBef>
              <a:spcAft>
                <a:spcPts val="0"/>
              </a:spcAft>
              <a:buClr>
                <a:schemeClr val="dk1"/>
              </a:buClr>
              <a:buSzPts val="882"/>
              <a:buFont typeface="Arial"/>
              <a:buNone/>
            </a:pPr>
            <a:r>
              <a:rPr b="0" i="0" lang="en-US" sz="882" u="none" cap="none" strike="noStrike">
                <a:solidFill>
                  <a:schemeClr val="dk1"/>
                </a:solidFill>
                <a:latin typeface="Arial"/>
                <a:ea typeface="Arial"/>
                <a:cs typeface="Arial"/>
                <a:sym typeface="Arial"/>
              </a:rPr>
              <a:t>(1st iteration)</a:t>
            </a:r>
            <a:endParaRPr b="0" i="0" sz="882" u="none" cap="none" strike="noStrike">
              <a:solidFill>
                <a:schemeClr val="dk1"/>
              </a:solidFill>
              <a:latin typeface="Arial"/>
              <a:ea typeface="Arial"/>
              <a:cs typeface="Arial"/>
              <a:sym typeface="Arial"/>
            </a:endParaRPr>
          </a:p>
        </p:txBody>
      </p:sp>
      <p:sp>
        <p:nvSpPr>
          <p:cNvPr id="516" name="Google Shape;516;p69"/>
          <p:cNvSpPr/>
          <p:nvPr/>
        </p:nvSpPr>
        <p:spPr>
          <a:xfrm>
            <a:off x="5131906" y="3372995"/>
            <a:ext cx="1356462" cy="36381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882"/>
              <a:buFont typeface="Arial"/>
              <a:buNone/>
            </a:pPr>
            <a:r>
              <a:rPr b="0" i="0" lang="en-US" sz="882" u="none" cap="none" strike="noStrike">
                <a:solidFill>
                  <a:schemeClr val="dk1"/>
                </a:solidFill>
                <a:latin typeface="Arial"/>
                <a:ea typeface="Arial"/>
                <a:cs typeface="Arial"/>
                <a:sym typeface="Arial"/>
              </a:rPr>
              <a:t>(b) Shelter Graph (SG) </a:t>
            </a:r>
            <a:endParaRPr/>
          </a:p>
          <a:p>
            <a:pPr indent="0" lvl="0" marL="0" marR="0" rtl="0" algn="ctr">
              <a:lnSpc>
                <a:spcPct val="100000"/>
              </a:lnSpc>
              <a:spcBef>
                <a:spcPts val="0"/>
              </a:spcBef>
              <a:spcAft>
                <a:spcPts val="0"/>
              </a:spcAft>
              <a:buClr>
                <a:schemeClr val="dk1"/>
              </a:buClr>
              <a:buSzPts val="882"/>
              <a:buFont typeface="Arial"/>
              <a:buNone/>
            </a:pPr>
            <a:r>
              <a:rPr b="0" i="0" lang="en-US" sz="882" u="none" cap="none" strike="noStrike">
                <a:solidFill>
                  <a:schemeClr val="dk1"/>
                </a:solidFill>
                <a:latin typeface="Arial"/>
                <a:ea typeface="Arial"/>
                <a:cs typeface="Arial"/>
                <a:sym typeface="Arial"/>
              </a:rPr>
              <a:t>(1st iteration)</a:t>
            </a:r>
            <a:endParaRPr b="0" i="0" sz="882" u="none" cap="none" strike="noStrike">
              <a:solidFill>
                <a:schemeClr val="dk1"/>
              </a:solidFill>
              <a:latin typeface="Arial"/>
              <a:ea typeface="Arial"/>
              <a:cs typeface="Arial"/>
              <a:sym typeface="Arial"/>
            </a:endParaRPr>
          </a:p>
        </p:txBody>
      </p:sp>
      <p:sp>
        <p:nvSpPr>
          <p:cNvPr id="517" name="Google Shape;517;p69"/>
          <p:cNvSpPr/>
          <p:nvPr/>
        </p:nvSpPr>
        <p:spPr>
          <a:xfrm>
            <a:off x="6461665" y="3372995"/>
            <a:ext cx="1241045" cy="36381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882"/>
              <a:buFont typeface="Arial"/>
              <a:buNone/>
            </a:pPr>
            <a:r>
              <a:rPr b="0" i="0" lang="en-US" sz="882" u="none" cap="none" strike="noStrike">
                <a:solidFill>
                  <a:schemeClr val="dk1"/>
                </a:solidFill>
                <a:latin typeface="Arial"/>
                <a:ea typeface="Arial"/>
                <a:cs typeface="Arial"/>
                <a:sym typeface="Arial"/>
              </a:rPr>
              <a:t>(c) Shelter Allotment </a:t>
            </a:r>
            <a:endParaRPr/>
          </a:p>
          <a:p>
            <a:pPr indent="0" lvl="0" marL="0" marR="0" rtl="0" algn="ctr">
              <a:lnSpc>
                <a:spcPct val="100000"/>
              </a:lnSpc>
              <a:spcBef>
                <a:spcPts val="0"/>
              </a:spcBef>
              <a:spcAft>
                <a:spcPts val="0"/>
              </a:spcAft>
              <a:buClr>
                <a:schemeClr val="dk1"/>
              </a:buClr>
              <a:buSzPts val="882"/>
              <a:buFont typeface="Arial"/>
              <a:buNone/>
            </a:pPr>
            <a:r>
              <a:rPr b="0" i="0" lang="en-US" sz="882" u="none" cap="none" strike="noStrike">
                <a:solidFill>
                  <a:schemeClr val="dk1"/>
                </a:solidFill>
                <a:latin typeface="Arial"/>
                <a:ea typeface="Arial"/>
                <a:cs typeface="Arial"/>
                <a:sym typeface="Arial"/>
              </a:rPr>
              <a:t>(2nd iteration)</a:t>
            </a:r>
            <a:endParaRPr b="0" i="0" sz="882" u="none" cap="none" strike="noStrike">
              <a:solidFill>
                <a:schemeClr val="dk1"/>
              </a:solidFill>
              <a:latin typeface="Arial"/>
              <a:ea typeface="Arial"/>
              <a:cs typeface="Arial"/>
              <a:sym typeface="Arial"/>
            </a:endParaRPr>
          </a:p>
        </p:txBody>
      </p:sp>
      <p:sp>
        <p:nvSpPr>
          <p:cNvPr id="518" name="Google Shape;518;p69"/>
          <p:cNvSpPr/>
          <p:nvPr/>
        </p:nvSpPr>
        <p:spPr>
          <a:xfrm>
            <a:off x="7679308" y="3372995"/>
            <a:ext cx="1324402" cy="36381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882"/>
              <a:buFont typeface="Arial"/>
              <a:buNone/>
            </a:pPr>
            <a:r>
              <a:rPr b="0" i="0" lang="en-US" sz="882" u="none" cap="none" strike="noStrike">
                <a:solidFill>
                  <a:schemeClr val="dk1"/>
                </a:solidFill>
                <a:latin typeface="Arial"/>
                <a:ea typeface="Arial"/>
                <a:cs typeface="Arial"/>
                <a:sym typeface="Arial"/>
              </a:rPr>
              <a:t>(d) Shelter Graph (SG)</a:t>
            </a:r>
            <a:endParaRPr/>
          </a:p>
          <a:p>
            <a:pPr indent="0" lvl="0" marL="0" marR="0" rtl="0" algn="ctr">
              <a:lnSpc>
                <a:spcPct val="100000"/>
              </a:lnSpc>
              <a:spcBef>
                <a:spcPts val="0"/>
              </a:spcBef>
              <a:spcAft>
                <a:spcPts val="0"/>
              </a:spcAft>
              <a:buClr>
                <a:schemeClr val="dk1"/>
              </a:buClr>
              <a:buSzPts val="882"/>
              <a:buFont typeface="Arial"/>
              <a:buNone/>
            </a:pPr>
            <a:r>
              <a:rPr b="0" i="0" lang="en-US" sz="882" u="none" cap="none" strike="noStrike">
                <a:solidFill>
                  <a:schemeClr val="dk1"/>
                </a:solidFill>
                <a:latin typeface="Arial"/>
                <a:ea typeface="Arial"/>
                <a:cs typeface="Arial"/>
                <a:sym typeface="Arial"/>
              </a:rPr>
              <a:t> (2nd iteration)</a:t>
            </a:r>
            <a:endParaRPr b="0" i="0" sz="882" u="none" cap="none" strike="noStrike">
              <a:solidFill>
                <a:schemeClr val="dk1"/>
              </a:solidFill>
              <a:latin typeface="Arial"/>
              <a:ea typeface="Arial"/>
              <a:cs typeface="Arial"/>
              <a:sym typeface="Arial"/>
            </a:endParaRPr>
          </a:p>
        </p:txBody>
      </p:sp>
      <p:pic>
        <p:nvPicPr>
          <p:cNvPr descr="C:\01.IEEE Intelligent MS Word ( 03.05.2015.Publication)\pictures\Figure 1(b).png" id="519" name="Google Shape;519;p69"/>
          <p:cNvPicPr preferRelativeResize="0"/>
          <p:nvPr/>
        </p:nvPicPr>
        <p:blipFill rotWithShape="1">
          <a:blip r:embed="rId13">
            <a:alphaModFix/>
          </a:blip>
          <a:srcRect b="0" l="0" r="0" t="0"/>
          <a:stretch/>
        </p:blipFill>
        <p:spPr>
          <a:xfrm>
            <a:off x="3136506" y="3758829"/>
            <a:ext cx="1596405" cy="1483232"/>
          </a:xfrm>
          <a:prstGeom prst="rect">
            <a:avLst/>
          </a:prstGeom>
          <a:noFill/>
          <a:ln>
            <a:noFill/>
          </a:ln>
        </p:spPr>
      </p:pic>
      <p:pic>
        <p:nvPicPr>
          <p:cNvPr descr="Diagram comparing strengths and weaknesses of graph models for representing spatial networks." id="520" name="Google Shape;520;p69"/>
          <p:cNvPicPr preferRelativeResize="0"/>
          <p:nvPr/>
        </p:nvPicPr>
        <p:blipFill rotWithShape="1">
          <a:blip r:embed="rId14">
            <a:alphaModFix/>
          </a:blip>
          <a:srcRect b="0" l="0" r="0" t="0"/>
          <a:stretch/>
        </p:blipFill>
        <p:spPr>
          <a:xfrm>
            <a:off x="5583941" y="719592"/>
            <a:ext cx="1815353" cy="1257502"/>
          </a:xfrm>
          <a:prstGeom prst="rect">
            <a:avLst/>
          </a:prstGeom>
          <a:noFill/>
          <a:ln>
            <a:noFill/>
          </a:ln>
        </p:spPr>
      </p:pic>
      <p:sp>
        <p:nvSpPr>
          <p:cNvPr id="521" name="Google Shape;521;p69"/>
          <p:cNvSpPr/>
          <p:nvPr/>
        </p:nvSpPr>
        <p:spPr>
          <a:xfrm>
            <a:off x="5546704" y="1993786"/>
            <a:ext cx="1942467" cy="6353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882"/>
              <a:buFont typeface="Arial"/>
              <a:buNone/>
            </a:pPr>
            <a:r>
              <a:rPr b="0" i="0" lang="en-US" sz="882" u="none" cap="none" strike="noStrike">
                <a:solidFill>
                  <a:schemeClr val="dk1"/>
                </a:solidFill>
                <a:latin typeface="Arial"/>
                <a:ea typeface="Arial"/>
                <a:cs typeface="Arial"/>
                <a:sym typeface="Arial"/>
              </a:rPr>
              <a:t>Jamarat complex has multiple levels shown as 1, 2, 3 and 4 on associated ramps. Every level is a distinct shelter destination. </a:t>
            </a:r>
            <a:endParaRPr b="0" i="0" sz="882" u="none" cap="none" strike="noStrike">
              <a:solidFill>
                <a:schemeClr val="dk1"/>
              </a:solidFill>
              <a:latin typeface="Arial"/>
              <a:ea typeface="Arial"/>
              <a:cs typeface="Arial"/>
              <a:sym typeface="Arial"/>
            </a:endParaRPr>
          </a:p>
        </p:txBody>
      </p:sp>
      <p:pic>
        <p:nvPicPr>
          <p:cNvPr id="522" name="Google Shape;522;p69"/>
          <p:cNvPicPr preferRelativeResize="0"/>
          <p:nvPr/>
        </p:nvPicPr>
        <p:blipFill rotWithShape="1">
          <a:blip r:embed="rId15">
            <a:alphaModFix/>
          </a:blip>
          <a:srcRect b="0" l="0" r="0" t="0"/>
          <a:stretch/>
        </p:blipFill>
        <p:spPr>
          <a:xfrm>
            <a:off x="7467954" y="721394"/>
            <a:ext cx="1526229" cy="1233500"/>
          </a:xfrm>
          <a:prstGeom prst="rect">
            <a:avLst/>
          </a:prstGeom>
          <a:noFill/>
          <a:ln>
            <a:noFill/>
          </a:ln>
        </p:spPr>
      </p:pic>
      <p:sp>
        <p:nvSpPr>
          <p:cNvPr id="523" name="Google Shape;523;p69"/>
          <p:cNvSpPr/>
          <p:nvPr/>
        </p:nvSpPr>
        <p:spPr>
          <a:xfrm>
            <a:off x="7414507" y="2010442"/>
            <a:ext cx="1633122" cy="372859"/>
          </a:xfrm>
          <a:prstGeom prst="rect">
            <a:avLst/>
          </a:prstGeom>
          <a:noFill/>
          <a:ln>
            <a:noFill/>
          </a:ln>
        </p:spPr>
        <p:txBody>
          <a:bodyPr anchorCtr="0" anchor="t" bIns="45700" lIns="91425" spcFirstLastPara="1" rIns="91425" wrap="square" tIns="45700">
            <a:noAutofit/>
          </a:bodyPr>
          <a:lstStyle/>
          <a:p>
            <a:pPr indent="0" lvl="0" marL="0" marR="0" rtl="0" algn="just">
              <a:lnSpc>
                <a:spcPct val="107000"/>
              </a:lnSpc>
              <a:spcBef>
                <a:spcPts val="0"/>
              </a:spcBef>
              <a:spcAft>
                <a:spcPts val="0"/>
              </a:spcAft>
              <a:buClr>
                <a:schemeClr val="dk1"/>
              </a:buClr>
              <a:buSzPts val="882"/>
              <a:buFont typeface="Times New Roman"/>
              <a:buNone/>
            </a:pPr>
            <a:r>
              <a:rPr b="0" i="0" lang="en-US" sz="882" u="none" cap="none" strike="noStrike">
                <a:solidFill>
                  <a:schemeClr val="dk1"/>
                </a:solidFill>
                <a:latin typeface="Times New Roman"/>
                <a:ea typeface="Times New Roman"/>
                <a:cs typeface="Times New Roman"/>
                <a:sym typeface="Times New Roman"/>
              </a:rPr>
              <a:t>Crowd density and walking speed model of Hajj pilgrims</a:t>
            </a:r>
            <a:endParaRPr b="0" i="0" sz="882" u="none" cap="none" strike="noStrike">
              <a:solidFill>
                <a:schemeClr val="dk1"/>
              </a:solidFill>
              <a:latin typeface="Arial"/>
              <a:ea typeface="Arial"/>
              <a:cs typeface="Arial"/>
              <a:sym typeface="Arial"/>
            </a:endParaRPr>
          </a:p>
        </p:txBody>
      </p:sp>
      <p:sp>
        <p:nvSpPr>
          <p:cNvPr id="524" name="Google Shape;524;p69"/>
          <p:cNvSpPr/>
          <p:nvPr/>
        </p:nvSpPr>
        <p:spPr>
          <a:xfrm>
            <a:off x="3746410" y="1997525"/>
            <a:ext cx="1732785" cy="4183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59"/>
              <a:buFont typeface="Arial"/>
              <a:buNone/>
            </a:pPr>
            <a:r>
              <a:rPr b="0" i="0" lang="en-US" sz="1059" u="none" cap="none" strike="noStrike">
                <a:solidFill>
                  <a:schemeClr val="dk1"/>
                </a:solidFill>
                <a:latin typeface="Arial"/>
                <a:ea typeface="Arial"/>
                <a:cs typeface="Arial"/>
                <a:sym typeface="Arial"/>
              </a:rPr>
              <a:t>Crowd walking from tent city to Jamarat complex </a:t>
            </a:r>
            <a:endParaRPr b="0" i="0" sz="1059" u="none" cap="none" strike="noStrike">
              <a:solidFill>
                <a:schemeClr val="dk1"/>
              </a:solidFill>
              <a:latin typeface="Arial"/>
              <a:ea typeface="Arial"/>
              <a:cs typeface="Arial"/>
              <a:sym typeface="Arial"/>
            </a:endParaRPr>
          </a:p>
        </p:txBody>
      </p:sp>
      <p:sp>
        <p:nvSpPr>
          <p:cNvPr id="525" name="Google Shape;525;p69"/>
          <p:cNvSpPr/>
          <p:nvPr/>
        </p:nvSpPr>
        <p:spPr>
          <a:xfrm>
            <a:off x="134471" y="-60723"/>
            <a:ext cx="8821612"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7A0019"/>
                </a:solidFill>
                <a:latin typeface="Arial"/>
                <a:ea typeface="Arial"/>
                <a:cs typeface="Arial"/>
                <a:sym typeface="Arial"/>
              </a:rPr>
              <a:t>Intelligent Shelter </a:t>
            </a:r>
            <a:r>
              <a:rPr lang="en-US" sz="2000">
                <a:solidFill>
                  <a:srgbClr val="7A0019"/>
                </a:solidFill>
                <a:latin typeface="Arial"/>
                <a:ea typeface="Arial"/>
                <a:cs typeface="Arial"/>
                <a:sym typeface="Arial"/>
              </a:rPr>
              <a:t>Allotment</a:t>
            </a:r>
            <a:r>
              <a:rPr lang="en-US" sz="2400">
                <a:solidFill>
                  <a:srgbClr val="7A0019"/>
                </a:solidFill>
                <a:latin typeface="Arial"/>
                <a:ea typeface="Arial"/>
                <a:cs typeface="Arial"/>
                <a:sym typeface="Arial"/>
              </a:rPr>
              <a:t> for Emergency Evacuation Planning: A Case Study of Makkah</a:t>
            </a:r>
            <a:endParaRPr/>
          </a:p>
        </p:txBody>
      </p:sp>
      <p:pic>
        <p:nvPicPr>
          <p:cNvPr descr="C:\01.IEEE Intelligent MS Word ( 03.05.2015.Publication)\pictures\Figure 5(c).eps" id="526" name="Google Shape;526;p69"/>
          <p:cNvPicPr preferRelativeResize="0"/>
          <p:nvPr/>
        </p:nvPicPr>
        <p:blipFill rotWithShape="1">
          <a:blip r:embed="rId16">
            <a:alphaModFix/>
          </a:blip>
          <a:srcRect b="0" l="0" r="0" t="0"/>
          <a:stretch/>
        </p:blipFill>
        <p:spPr>
          <a:xfrm>
            <a:off x="3751703" y="724274"/>
            <a:ext cx="1698877" cy="1269766"/>
          </a:xfrm>
          <a:prstGeom prst="rect">
            <a:avLst/>
          </a:prstGeom>
          <a:noFill/>
          <a:ln>
            <a:noFill/>
          </a:ln>
        </p:spPr>
      </p:pic>
      <p:sp>
        <p:nvSpPr>
          <p:cNvPr id="527" name="Google Shape;527;p69"/>
          <p:cNvSpPr/>
          <p:nvPr/>
        </p:nvSpPr>
        <p:spPr>
          <a:xfrm>
            <a:off x="186955" y="5400728"/>
            <a:ext cx="4183339" cy="52693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12"/>
              <a:buFont typeface="Arial"/>
              <a:buNone/>
            </a:pPr>
            <a:r>
              <a:rPr b="0" i="0" lang="en-US" sz="1412" u="none" cap="none" strike="noStrike">
                <a:solidFill>
                  <a:schemeClr val="dk1"/>
                </a:solidFill>
                <a:latin typeface="Arial"/>
                <a:ea typeface="Arial"/>
                <a:cs typeface="Arial"/>
                <a:sym typeface="Arial"/>
              </a:rPr>
              <a:t>The CARES algorithm is based on the core idea of spatial anomaly avoidance. </a:t>
            </a:r>
            <a:endParaRPr b="0" i="0" sz="1412" u="none" cap="none" strike="noStrike">
              <a:solidFill>
                <a:schemeClr val="dk1"/>
              </a:solidFill>
              <a:latin typeface="Arial"/>
              <a:ea typeface="Arial"/>
              <a:cs typeface="Arial"/>
              <a:sym typeface="Arial"/>
            </a:endParaRPr>
          </a:p>
        </p:txBody>
      </p:sp>
      <p:sp>
        <p:nvSpPr>
          <p:cNvPr id="528" name="Google Shape;528;p69"/>
          <p:cNvSpPr/>
          <p:nvPr/>
        </p:nvSpPr>
        <p:spPr>
          <a:xfrm>
            <a:off x="16262" y="5944827"/>
            <a:ext cx="5472417" cy="8525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35"/>
              <a:buFont typeface="Arial"/>
              <a:buNone/>
            </a:pPr>
            <a:r>
              <a:rPr b="0" i="0" lang="en-US" sz="1235" u="none" cap="none" strike="noStrike">
                <a:solidFill>
                  <a:schemeClr val="lt1"/>
                </a:solidFill>
                <a:latin typeface="Arial"/>
                <a:ea typeface="Arial"/>
                <a:cs typeface="Arial"/>
                <a:sym typeface="Arial"/>
              </a:rPr>
              <a:t>Yang, KwangSoo, Apurv Hirsh Shekhar, Faizan Ur Rehman, Hatim Lahza, Saleh Basalamah, Shashi Shekhar, Imtiaz Ahmed, and Arif Ghafoor. "Intelligent shelter allotment for emergency evacuation planning: A case study of makkah." </a:t>
            </a:r>
            <a:r>
              <a:rPr b="0" i="1" lang="en-US" sz="1235" u="none" cap="none" strike="noStrike">
                <a:solidFill>
                  <a:schemeClr val="lt1"/>
                </a:solidFill>
                <a:latin typeface="Arial"/>
                <a:ea typeface="Arial"/>
                <a:cs typeface="Arial"/>
                <a:sym typeface="Arial"/>
              </a:rPr>
              <a:t>IEEE Intelligent Systems</a:t>
            </a:r>
            <a:r>
              <a:rPr b="0" i="0" lang="en-US" sz="1235" u="none" cap="none" strike="noStrike">
                <a:solidFill>
                  <a:schemeClr val="lt1"/>
                </a:solidFill>
                <a:latin typeface="Arial"/>
                <a:ea typeface="Arial"/>
                <a:cs typeface="Arial"/>
                <a:sym typeface="Arial"/>
              </a:rPr>
              <a:t> 30, no. 5 (2015): 66-76.</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70"/>
          <p:cNvSpPr txBox="1"/>
          <p:nvPr>
            <p:ph type="title"/>
          </p:nvPr>
        </p:nvSpPr>
        <p:spPr>
          <a:xfrm>
            <a:off x="685800" y="280150"/>
            <a:ext cx="7772400" cy="78015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Weekly Topic: Spatial Network</a:t>
            </a:r>
            <a:endParaRPr/>
          </a:p>
        </p:txBody>
      </p:sp>
      <p:graphicFrame>
        <p:nvGraphicFramePr>
          <p:cNvPr descr="Illustration showing different ways to model turns in road networks using graph-based approaches." id="534" name="Google Shape;534;p70"/>
          <p:cNvGraphicFramePr/>
          <p:nvPr/>
        </p:nvGraphicFramePr>
        <p:xfrm>
          <a:off x="185577" y="1060301"/>
          <a:ext cx="3000000" cy="3000000"/>
        </p:xfrm>
        <a:graphic>
          <a:graphicData uri="http://schemas.openxmlformats.org/drawingml/2006/table">
            <a:tbl>
              <a:tblPr bandRow="1" firstRow="1">
                <a:noFill/>
                <a:tableStyleId>{F4A49982-6921-4529-8B0E-DA978BB051D8}</a:tableStyleId>
              </a:tblPr>
              <a:tblGrid>
                <a:gridCol w="1713500"/>
                <a:gridCol w="2394275"/>
                <a:gridCol w="2654275"/>
                <a:gridCol w="2034975"/>
              </a:tblGrid>
              <a:tr h="203200">
                <a:tc>
                  <a:txBody>
                    <a:bodyPr/>
                    <a:lstStyle/>
                    <a:p>
                      <a:pPr indent="0" lvl="0" marL="0" marR="0" rtl="0" algn="l">
                        <a:spcBef>
                          <a:spcPts val="0"/>
                        </a:spcBef>
                        <a:spcAft>
                          <a:spcPts val="0"/>
                        </a:spcAft>
                        <a:buNone/>
                      </a:pPr>
                      <a:r>
                        <a:rPr lang="en-US" sz="1600" u="none" cap="none" strike="noStrike">
                          <a:solidFill>
                            <a:schemeClr val="dk1"/>
                          </a:solidFill>
                        </a:rPr>
                        <a:t>Genre</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600"/>
                        <a:buFont typeface="Arial"/>
                        <a:buNone/>
                      </a:pPr>
                      <a:r>
                        <a:rPr b="1" lang="en-US" sz="1600">
                          <a:solidFill>
                            <a:schemeClr val="dk1"/>
                          </a:solidFill>
                        </a:rPr>
                        <a:t>Use cases</a:t>
                      </a:r>
                      <a:endParaRPr/>
                    </a:p>
                    <a:p>
                      <a:pPr indent="0" lvl="0" marL="0" marR="0" rtl="0" algn="l">
                        <a:spcBef>
                          <a:spcPts val="0"/>
                        </a:spcBef>
                        <a:spcAft>
                          <a:spcPts val="0"/>
                        </a:spcAft>
                        <a:buNone/>
                      </a:pPr>
                      <a:r>
                        <a:t/>
                      </a:r>
                      <a:endParaRPr sz="1600">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en-US" sz="1400">
                          <a:solidFill>
                            <a:schemeClr val="dk1"/>
                          </a:solidFill>
                        </a:rPr>
                        <a:t>Building Blocks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en-US" sz="1400">
                          <a:solidFill>
                            <a:schemeClr val="dk1"/>
                          </a:solidFill>
                        </a:rPr>
                        <a:t>Algorithms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874900">
                <a:tc>
                  <a:txBody>
                    <a:bodyPr/>
                    <a:lstStyle/>
                    <a:p>
                      <a:pPr indent="0" lvl="0" marL="0" marR="0" rtl="0" algn="l">
                        <a:spcBef>
                          <a:spcPts val="0"/>
                        </a:spcBef>
                        <a:spcAft>
                          <a:spcPts val="0"/>
                        </a:spcAft>
                        <a:buNone/>
                      </a:pPr>
                      <a:r>
                        <a:rPr lang="en-US" sz="1600">
                          <a:solidFill>
                            <a:schemeClr val="dk1"/>
                          </a:solidFill>
                        </a:rPr>
                        <a:t>Spatial network</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600"/>
                        <a:buFont typeface="Arial"/>
                        <a:buNone/>
                      </a:pPr>
                      <a:r>
                        <a:rPr lang="en-US" sz="1600">
                          <a:solidFill>
                            <a:schemeClr val="dk1"/>
                          </a:solidFill>
                        </a:rPr>
                        <a:t>Shortest path for visiting a set of points, Linear hotspots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US" sz="1600"/>
                        <a:t>Graph partitioning,</a:t>
                      </a:r>
                      <a:endParaRPr/>
                    </a:p>
                    <a:p>
                      <a:pPr indent="0" lvl="0" marL="0" marR="0" rtl="0" algn="l">
                        <a:spcBef>
                          <a:spcPts val="0"/>
                        </a:spcBef>
                        <a:spcAft>
                          <a:spcPts val="0"/>
                        </a:spcAft>
                        <a:buNone/>
                      </a:pPr>
                      <a:r>
                        <a:rPr lang="en-US" sz="1600"/>
                        <a:t>Pairwise shortest path,</a:t>
                      </a:r>
                      <a:endParaRPr/>
                    </a:p>
                    <a:p>
                      <a:pPr indent="0" lvl="0" marL="0" marR="0" rtl="0" algn="l">
                        <a:spcBef>
                          <a:spcPts val="0"/>
                        </a:spcBef>
                        <a:spcAft>
                          <a:spcPts val="0"/>
                        </a:spcAft>
                        <a:buNone/>
                      </a:pPr>
                      <a:r>
                        <a:rPr lang="en-US" sz="1600"/>
                        <a:t>Spatial statistics,</a:t>
                      </a:r>
                      <a:endParaRPr/>
                    </a:p>
                    <a:p>
                      <a:pPr indent="0" lvl="0" marL="0" marR="0" rtl="0" algn="l">
                        <a:spcBef>
                          <a:spcPts val="0"/>
                        </a:spcBef>
                        <a:spcAft>
                          <a:spcPts val="0"/>
                        </a:spcAft>
                        <a:buNone/>
                      </a:pPr>
                      <a:r>
                        <a:rPr lang="en-US" sz="1600"/>
                        <a:t>Path enumeration</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US" sz="1600"/>
                        <a:t>CCAM</a:t>
                      </a:r>
                      <a:r>
                        <a:rPr lang="en-US" sz="1600">
                          <a:solidFill>
                            <a:schemeClr val="dk1"/>
                          </a:solidFill>
                        </a:rPr>
                        <a:t>, </a:t>
                      </a:r>
                      <a:r>
                        <a:rPr lang="en-US" sz="1600"/>
                        <a:t>Dijkstra’s algorithm</a:t>
                      </a:r>
                      <a:endParaRPr/>
                    </a:p>
                    <a:p>
                      <a:pPr indent="0" lvl="0" marL="0" marR="0" rtl="0" algn="l">
                        <a:lnSpc>
                          <a:spcPct val="100000"/>
                        </a:lnSpc>
                        <a:spcBef>
                          <a:spcPts val="0"/>
                        </a:spcBef>
                        <a:spcAft>
                          <a:spcPts val="0"/>
                        </a:spcAft>
                        <a:buClr>
                          <a:schemeClr val="dk1"/>
                        </a:buClr>
                        <a:buSzPts val="1600"/>
                        <a:buFont typeface="Arial"/>
                        <a:buNone/>
                      </a:pPr>
                      <a:r>
                        <a:rPr lang="en-US" sz="1600"/>
                        <a:t>A*, Hierarchical, Tree pruning</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874900">
                <a:tc>
                  <a:txBody>
                    <a:bodyPr/>
                    <a:lstStyle/>
                    <a:p>
                      <a:pPr indent="0" lvl="0" marL="0" marR="0" rtl="0" algn="l">
                        <a:spcBef>
                          <a:spcPts val="0"/>
                        </a:spcBef>
                        <a:spcAft>
                          <a:spcPts val="0"/>
                        </a:spcAft>
                        <a:buNone/>
                      </a:pPr>
                      <a:r>
                        <a:rPr lang="en-US" sz="1600">
                          <a:solidFill>
                            <a:schemeClr val="dk1"/>
                          </a:solidFill>
                        </a:rPr>
                        <a:t>Spatial flow network</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600"/>
                        <a:buFont typeface="Arial"/>
                        <a:buNone/>
                      </a:pPr>
                      <a:r>
                        <a:rPr lang="en-US" sz="1600">
                          <a:solidFill>
                            <a:schemeClr val="dk1"/>
                          </a:solidFill>
                        </a:rPr>
                        <a:t>Evacuation routes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600"/>
                        <a:buFont typeface="Arial"/>
                        <a:buNone/>
                      </a:pPr>
                      <a:r>
                        <a:rPr lang="en-US" sz="1600"/>
                        <a:t>Evacuation planning optimization</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600"/>
                        <a:buFont typeface="Arial"/>
                        <a:buNone/>
                      </a:pPr>
                      <a:r>
                        <a:rPr lang="en-US" sz="1600"/>
                        <a:t>CCNVD, Max flow</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874900">
                <a:tc>
                  <a:txBody>
                    <a:bodyPr/>
                    <a:lstStyle/>
                    <a:p>
                      <a:pPr indent="0" lvl="0" marL="0" marR="0" rtl="0" algn="l">
                        <a:spcBef>
                          <a:spcPts val="0"/>
                        </a:spcBef>
                        <a:spcAft>
                          <a:spcPts val="0"/>
                        </a:spcAft>
                        <a:buNone/>
                      </a:pPr>
                      <a:r>
                        <a:rPr lang="en-US" sz="1600">
                          <a:solidFill>
                            <a:schemeClr val="dk1"/>
                          </a:solidFill>
                        </a:rPr>
                        <a:t>Spatiotemporal network</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US" sz="1600">
                          <a:solidFill>
                            <a:schemeClr val="dk1"/>
                          </a:solidFill>
                        </a:rPr>
                        <a:t>Best start time</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US" sz="1600"/>
                        <a:t>Lagrangian</a:t>
                      </a:r>
                      <a:endParaRPr sz="1600">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US" sz="1600"/>
                        <a:t>Critical-point algorithm</a:t>
                      </a:r>
                      <a:endParaRPr sz="1600">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86500">
                <a:tc>
                  <a:txBody>
                    <a:bodyPr/>
                    <a:lstStyle/>
                    <a:p>
                      <a:pPr indent="0" lvl="0" marL="0" marR="0" rtl="0" algn="l">
                        <a:spcBef>
                          <a:spcPts val="0"/>
                        </a:spcBef>
                        <a:spcAft>
                          <a:spcPts val="0"/>
                        </a:spcAft>
                        <a:buNone/>
                      </a:pPr>
                      <a:r>
                        <a:rPr lang="en-US" sz="1600">
                          <a:solidFill>
                            <a:schemeClr val="dk1"/>
                          </a:solidFill>
                        </a:rPr>
                        <a:t>Spatiotemporal flow network</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600">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600">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600">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grpSp>
        <p:nvGrpSpPr>
          <p:cNvPr id="535" name="Google Shape;535;p70"/>
          <p:cNvGrpSpPr/>
          <p:nvPr/>
        </p:nvGrpSpPr>
        <p:grpSpPr>
          <a:xfrm>
            <a:off x="1968500" y="2741003"/>
            <a:ext cx="6813177" cy="780152"/>
            <a:chOff x="1954306" y="2734234"/>
            <a:chExt cx="6813177" cy="780152"/>
          </a:xfrm>
        </p:grpSpPr>
        <p:sp>
          <p:nvSpPr>
            <p:cNvPr id="536" name="Google Shape;536;p70"/>
            <p:cNvSpPr/>
            <p:nvPr/>
          </p:nvSpPr>
          <p:spPr>
            <a:xfrm>
              <a:off x="1954306" y="2734235"/>
              <a:ext cx="2294965" cy="780151"/>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37" name="Google Shape;537;p70"/>
            <p:cNvSpPr/>
            <p:nvPr/>
          </p:nvSpPr>
          <p:spPr>
            <a:xfrm>
              <a:off x="4320987" y="2734234"/>
              <a:ext cx="2294965" cy="780151"/>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38" name="Google Shape;538;p70"/>
            <p:cNvSpPr/>
            <p:nvPr/>
          </p:nvSpPr>
          <p:spPr>
            <a:xfrm>
              <a:off x="6983505" y="2734234"/>
              <a:ext cx="1783978" cy="780151"/>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grpSp>
      <p:grpSp>
        <p:nvGrpSpPr>
          <p:cNvPr id="539" name="Google Shape;539;p70"/>
          <p:cNvGrpSpPr/>
          <p:nvPr/>
        </p:nvGrpSpPr>
        <p:grpSpPr>
          <a:xfrm>
            <a:off x="1954306" y="3633630"/>
            <a:ext cx="6813177" cy="780153"/>
            <a:chOff x="1954306" y="3633630"/>
            <a:chExt cx="6813177" cy="780153"/>
          </a:xfrm>
        </p:grpSpPr>
        <p:sp>
          <p:nvSpPr>
            <p:cNvPr id="540" name="Google Shape;540;p70"/>
            <p:cNvSpPr/>
            <p:nvPr/>
          </p:nvSpPr>
          <p:spPr>
            <a:xfrm>
              <a:off x="1954306" y="3633632"/>
              <a:ext cx="2294965" cy="780151"/>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41" name="Google Shape;541;p70"/>
            <p:cNvSpPr/>
            <p:nvPr/>
          </p:nvSpPr>
          <p:spPr>
            <a:xfrm>
              <a:off x="4320987" y="3633631"/>
              <a:ext cx="2294965" cy="780151"/>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42" name="Google Shape;542;p70"/>
            <p:cNvSpPr/>
            <p:nvPr/>
          </p:nvSpPr>
          <p:spPr>
            <a:xfrm>
              <a:off x="6983505" y="3633630"/>
              <a:ext cx="1783978" cy="780151"/>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3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3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71"/>
          <p:cNvSpPr txBox="1"/>
          <p:nvPr>
            <p:ph idx="12" type="sldNum"/>
          </p:nvPr>
        </p:nvSpPr>
        <p:spPr>
          <a:xfrm>
            <a:off x="185578" y="6356351"/>
            <a:ext cx="33840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050">
                <a:solidFill>
                  <a:schemeClr val="lt1"/>
                </a:solidFill>
                <a:latin typeface="Arial"/>
                <a:ea typeface="Arial"/>
                <a:cs typeface="Arial"/>
                <a:sym typeface="Arial"/>
              </a:rPr>
              <a:t>‹#›</a:t>
            </a:fld>
            <a:endParaRPr sz="1050">
              <a:solidFill>
                <a:schemeClr val="lt1"/>
              </a:solidFill>
              <a:latin typeface="Arial"/>
              <a:ea typeface="Arial"/>
              <a:cs typeface="Arial"/>
              <a:sym typeface="Arial"/>
            </a:endParaRPr>
          </a:p>
        </p:txBody>
      </p:sp>
      <p:sp>
        <p:nvSpPr>
          <p:cNvPr id="549" name="Google Shape;549;p71"/>
          <p:cNvSpPr txBox="1"/>
          <p:nvPr>
            <p:ph type="title"/>
          </p:nvPr>
        </p:nvSpPr>
        <p:spPr>
          <a:xfrm>
            <a:off x="685800" y="280150"/>
            <a:ext cx="7772400" cy="78015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Helvetica Neue"/>
                <a:ea typeface="Helvetica Neue"/>
                <a:cs typeface="Helvetica Neue"/>
                <a:sym typeface="Helvetica Neue"/>
              </a:rPr>
              <a:t>Learning Objectives</a:t>
            </a:r>
            <a:endParaRPr/>
          </a:p>
        </p:txBody>
      </p:sp>
      <p:sp>
        <p:nvSpPr>
          <p:cNvPr id="550" name="Google Shape;550;p71"/>
          <p:cNvSpPr txBox="1"/>
          <p:nvPr>
            <p:ph idx="1" type="body"/>
          </p:nvPr>
        </p:nvSpPr>
        <p:spPr>
          <a:xfrm>
            <a:off x="72614" y="1315138"/>
            <a:ext cx="9071386" cy="4227723"/>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2400"/>
              <a:buFont typeface="Helvetica Neue"/>
              <a:buChar char="•"/>
            </a:pPr>
            <a:r>
              <a:rPr lang="en-US" sz="2400">
                <a:latin typeface="Helvetica Neue"/>
                <a:ea typeface="Helvetica Neue"/>
                <a:cs typeface="Helvetica Neue"/>
                <a:sym typeface="Helvetica Neue"/>
              </a:rPr>
              <a:t>After this segment, students will be able to</a:t>
            </a:r>
            <a:endParaRPr/>
          </a:p>
          <a:p>
            <a:pPr indent="-214308" lvl="1" marL="557199" rtl="0" algn="l">
              <a:spcBef>
                <a:spcPts val="400"/>
              </a:spcBef>
              <a:spcAft>
                <a:spcPts val="0"/>
              </a:spcAft>
              <a:buSzPts val="2000"/>
              <a:buFont typeface="Arial"/>
              <a:buChar char="•"/>
            </a:pPr>
            <a:r>
              <a:rPr lang="en-US" sz="2000">
                <a:latin typeface="Helvetica Neue"/>
                <a:ea typeface="Helvetica Neue"/>
                <a:cs typeface="Helvetica Neue"/>
                <a:sym typeface="Helvetica Neue"/>
              </a:rPr>
              <a:t>LO1: Research Skill: Responsive Revision</a:t>
            </a:r>
            <a:endParaRPr/>
          </a:p>
          <a:p>
            <a:pPr indent="-214308" lvl="1" marL="557199" rtl="0" algn="l">
              <a:spcBef>
                <a:spcPts val="400"/>
              </a:spcBef>
              <a:spcAft>
                <a:spcPts val="0"/>
              </a:spcAft>
              <a:buSzPts val="2000"/>
              <a:buFont typeface="Arial"/>
              <a:buChar char="•"/>
            </a:pPr>
            <a:r>
              <a:rPr lang="en-US" sz="2000">
                <a:latin typeface="Helvetica Neue"/>
                <a:ea typeface="Helvetica Neue"/>
                <a:cs typeface="Helvetica Neue"/>
                <a:sym typeface="Helvetica Neue"/>
              </a:rPr>
              <a:t>LO2: Describe Spatial Networks</a:t>
            </a:r>
            <a:endParaRPr/>
          </a:p>
          <a:p>
            <a:pPr indent="-214308" lvl="1" marL="557199" rtl="0" algn="l">
              <a:spcBef>
                <a:spcPts val="400"/>
              </a:spcBef>
              <a:spcAft>
                <a:spcPts val="0"/>
              </a:spcAft>
              <a:buSzPts val="2000"/>
              <a:buFont typeface="Arial"/>
              <a:buChar char="•"/>
            </a:pPr>
            <a:r>
              <a:rPr lang="en-US" sz="2000">
                <a:solidFill>
                  <a:srgbClr val="FF0000"/>
                </a:solidFill>
                <a:latin typeface="Arial"/>
                <a:ea typeface="Arial"/>
                <a:cs typeface="Arial"/>
                <a:sym typeface="Arial"/>
              </a:rPr>
              <a:t>LO3: List main contributions and organize literature of following papers:</a:t>
            </a:r>
            <a:endParaRPr/>
          </a:p>
          <a:p>
            <a:pPr indent="-171446" lvl="2" marL="857228" rtl="0" algn="l">
              <a:spcBef>
                <a:spcPts val="240"/>
              </a:spcBef>
              <a:spcAft>
                <a:spcPts val="0"/>
              </a:spcAft>
              <a:buSzPts val="1200"/>
              <a:buFont typeface="Arial"/>
              <a:buChar char="•"/>
            </a:pPr>
            <a:r>
              <a:rPr b="0" i="0" lang="en-US" sz="1200">
                <a:solidFill>
                  <a:srgbClr val="222222"/>
                </a:solidFill>
                <a:latin typeface="Arial"/>
                <a:ea typeface="Arial"/>
                <a:cs typeface="Arial"/>
                <a:sym typeface="Arial"/>
              </a:rPr>
              <a:t>Tang, Xun, Emre Eftelioglu, Dev Oliver, and Shashi Shekhar. "Significant linear hotspot discovery." IEEE Transactions on Big Data 3, no. 2 (2017): 140-153.</a:t>
            </a:r>
            <a:endParaRPr/>
          </a:p>
          <a:p>
            <a:pPr indent="-171446" lvl="2" marL="857228" rtl="0" algn="l">
              <a:spcBef>
                <a:spcPts val="240"/>
              </a:spcBef>
              <a:spcAft>
                <a:spcPts val="0"/>
              </a:spcAft>
              <a:buSzPts val="1200"/>
              <a:buFont typeface="Arial"/>
              <a:buChar char="•"/>
            </a:pPr>
            <a:r>
              <a:rPr lang="en-US" sz="1200">
                <a:solidFill>
                  <a:srgbClr val="202124"/>
                </a:solidFill>
                <a:latin typeface="Arial"/>
                <a:ea typeface="Arial"/>
                <a:cs typeface="Arial"/>
                <a:sym typeface="Arial"/>
              </a:rPr>
              <a:t>George, Betsy, Sangho Kim, and Shashi Shekhar. "Spatio-temporal network databases and routing algorithms: A summary of results." In Advances in Spatial and Temporal Databases: 10th International Symposium, SSTD 2007, Boston, MA, USA, July 16-18, 2007. Proceedings 10, pp. 460-477. Springer Berlin Heidelberg, 2007.</a:t>
            </a:r>
            <a:endParaRPr/>
          </a:p>
        </p:txBody>
      </p:sp>
      <p:sp>
        <p:nvSpPr>
          <p:cNvPr id="551" name="Google Shape;551;p71"/>
          <p:cNvSpPr/>
          <p:nvPr/>
        </p:nvSpPr>
        <p:spPr>
          <a:xfrm>
            <a:off x="685800" y="2818503"/>
            <a:ext cx="8385586" cy="451821"/>
          </a:xfrm>
          <a:prstGeom prst="rect">
            <a:avLst/>
          </a:prstGeom>
          <a:noFill/>
          <a:ln cap="flat" cmpd="sng" w="381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72"/>
          <p:cNvSpPr/>
          <p:nvPr/>
        </p:nvSpPr>
        <p:spPr>
          <a:xfrm>
            <a:off x="161194" y="401855"/>
            <a:ext cx="8821612"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7A0019"/>
                </a:solidFill>
                <a:latin typeface="Arial"/>
                <a:ea typeface="Arial"/>
                <a:cs typeface="Arial"/>
                <a:sym typeface="Arial"/>
              </a:rPr>
              <a:t>Outline</a:t>
            </a:r>
            <a:endParaRPr/>
          </a:p>
        </p:txBody>
      </p:sp>
      <p:sp>
        <p:nvSpPr>
          <p:cNvPr descr="Alternative graph models for road networks comparing intersections-as-nodes versus road-segments-as-nodes." id="557" name="Google Shape;557;p72"/>
          <p:cNvSpPr txBox="1"/>
          <p:nvPr>
            <p:ph idx="1" type="body"/>
          </p:nvPr>
        </p:nvSpPr>
        <p:spPr>
          <a:xfrm>
            <a:off x="371139" y="1049189"/>
            <a:ext cx="8229600" cy="2379811"/>
          </a:xfrm>
          <a:prstGeom prst="rect">
            <a:avLst/>
          </a:prstGeom>
          <a:noFill/>
          <a:ln>
            <a:noFill/>
          </a:ln>
        </p:spPr>
        <p:txBody>
          <a:bodyPr anchorCtr="0" anchor="t" bIns="45700" lIns="91425" spcFirstLastPara="1" rIns="91425" wrap="square" tIns="45700">
            <a:normAutofit/>
          </a:bodyPr>
          <a:lstStyle/>
          <a:p>
            <a:pPr indent="-257168" lvl="0" marL="257168" rtl="0" algn="l">
              <a:spcBef>
                <a:spcPts val="0"/>
              </a:spcBef>
              <a:spcAft>
                <a:spcPts val="0"/>
              </a:spcAft>
              <a:buSzPts val="2000"/>
              <a:buFont typeface="Arial"/>
              <a:buChar char="•"/>
            </a:pPr>
            <a:r>
              <a:rPr lang="en-US" sz="2000">
                <a:latin typeface="Arial"/>
                <a:ea typeface="Arial"/>
                <a:cs typeface="Arial"/>
                <a:sym typeface="Arial"/>
              </a:rPr>
              <a:t>Problem Significance, Key Concepts and Formulation</a:t>
            </a:r>
            <a:endParaRPr/>
          </a:p>
          <a:p>
            <a:pPr indent="-257168" lvl="0" marL="257168" rtl="0" algn="l">
              <a:spcBef>
                <a:spcPts val="400"/>
              </a:spcBef>
              <a:spcAft>
                <a:spcPts val="0"/>
              </a:spcAft>
              <a:buSzPts val="2000"/>
              <a:buFont typeface="Arial"/>
              <a:buChar char="•"/>
            </a:pPr>
            <a:r>
              <a:rPr lang="en-US" sz="2000">
                <a:latin typeface="Arial"/>
                <a:ea typeface="Arial"/>
                <a:cs typeface="Arial"/>
                <a:sym typeface="Arial"/>
              </a:rPr>
              <a:t>Related Work and Novelty</a:t>
            </a:r>
            <a:endParaRPr/>
          </a:p>
          <a:p>
            <a:pPr indent="-257168" lvl="0" marL="257168" rtl="0" algn="l">
              <a:spcBef>
                <a:spcPts val="400"/>
              </a:spcBef>
              <a:spcAft>
                <a:spcPts val="0"/>
              </a:spcAft>
              <a:buSzPts val="2000"/>
              <a:buFont typeface="Arial"/>
              <a:buChar char="•"/>
            </a:pPr>
            <a:r>
              <a:rPr lang="en-US" sz="2000">
                <a:latin typeface="Arial"/>
                <a:ea typeface="Arial"/>
                <a:cs typeface="Arial"/>
                <a:sym typeface="Arial"/>
              </a:rPr>
              <a:t>Contributions</a:t>
            </a:r>
            <a:endParaRPr/>
          </a:p>
          <a:p>
            <a:pPr indent="-257168" lvl="0" marL="257168" rtl="0" algn="l">
              <a:spcBef>
                <a:spcPts val="400"/>
              </a:spcBef>
              <a:spcAft>
                <a:spcPts val="0"/>
              </a:spcAft>
              <a:buSzPts val="2000"/>
              <a:buFont typeface="Arial"/>
              <a:buChar char="•"/>
            </a:pPr>
            <a:r>
              <a:rPr lang="en-US" sz="2000">
                <a:latin typeface="Arial"/>
                <a:ea typeface="Arial"/>
                <a:cs typeface="Arial"/>
                <a:sym typeface="Arial"/>
              </a:rPr>
              <a:t>Validation</a:t>
            </a:r>
            <a:endParaRPr/>
          </a:p>
          <a:p>
            <a:pPr indent="-257168" lvl="0" marL="257168" rtl="0" algn="l">
              <a:spcBef>
                <a:spcPts val="400"/>
              </a:spcBef>
              <a:spcAft>
                <a:spcPts val="0"/>
              </a:spcAft>
              <a:buSzPts val="2000"/>
              <a:buFont typeface="Arial"/>
              <a:buChar char="•"/>
            </a:pPr>
            <a:r>
              <a:rPr lang="en-US" sz="2000">
                <a:latin typeface="Arial"/>
                <a:ea typeface="Arial"/>
                <a:cs typeface="Arial"/>
                <a:sym typeface="Arial"/>
              </a:rPr>
              <a:t>Assumptions</a:t>
            </a:r>
            <a:endParaRPr/>
          </a:p>
          <a:p>
            <a:pPr indent="-257168" lvl="0" marL="257168" rtl="0" algn="l">
              <a:spcBef>
                <a:spcPts val="400"/>
              </a:spcBef>
              <a:spcAft>
                <a:spcPts val="0"/>
              </a:spcAft>
              <a:buSzPts val="2000"/>
              <a:buFont typeface="Arial"/>
              <a:buChar char="•"/>
            </a:pPr>
            <a:r>
              <a:rPr lang="en-US" sz="2000">
                <a:latin typeface="Arial"/>
                <a:ea typeface="Arial"/>
                <a:cs typeface="Arial"/>
                <a:sym typeface="Arial"/>
              </a:rPr>
              <a:t>Revisions</a:t>
            </a:r>
            <a:endParaRPr/>
          </a:p>
          <a:p>
            <a:pPr indent="-79368" lvl="0" marL="257168" rtl="0" algn="l">
              <a:spcBef>
                <a:spcPts val="560"/>
              </a:spcBef>
              <a:spcAft>
                <a:spcPts val="0"/>
              </a:spcAft>
              <a:buSzPts val="2800"/>
              <a:buFont typeface="Arial"/>
              <a:buNone/>
            </a:pPr>
            <a:r>
              <a:t/>
            </a:r>
            <a:endParaRPr sz="2800">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73"/>
          <p:cNvSpPr/>
          <p:nvPr/>
        </p:nvSpPr>
        <p:spPr>
          <a:xfrm>
            <a:off x="161194" y="401855"/>
            <a:ext cx="8821612"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7A0019"/>
                </a:solidFill>
                <a:latin typeface="Arial"/>
                <a:ea typeface="Arial"/>
                <a:cs typeface="Arial"/>
                <a:sym typeface="Arial"/>
              </a:rPr>
              <a:t>Significance</a:t>
            </a:r>
            <a:endParaRPr/>
          </a:p>
        </p:txBody>
      </p:sp>
      <p:sp>
        <p:nvSpPr>
          <p:cNvPr id="563" name="Google Shape;563;p73"/>
          <p:cNvSpPr txBox="1"/>
          <p:nvPr>
            <p:ph idx="1" type="body"/>
          </p:nvPr>
        </p:nvSpPr>
        <p:spPr>
          <a:xfrm>
            <a:off x="457200" y="924674"/>
            <a:ext cx="8229600" cy="2227317"/>
          </a:xfrm>
          <a:prstGeom prst="rect">
            <a:avLst/>
          </a:prstGeom>
          <a:noFill/>
          <a:ln>
            <a:noFill/>
          </a:ln>
        </p:spPr>
        <p:txBody>
          <a:bodyPr anchorCtr="0" anchor="t" bIns="45700" lIns="91425" spcFirstLastPara="1" rIns="91425" wrap="square" tIns="45700">
            <a:normAutofit/>
          </a:bodyPr>
          <a:lstStyle/>
          <a:p>
            <a:pPr indent="-257168" lvl="0" marL="257168" rtl="0" algn="l">
              <a:spcBef>
                <a:spcPts val="0"/>
              </a:spcBef>
              <a:spcAft>
                <a:spcPts val="0"/>
              </a:spcAft>
              <a:buSzPts val="1800"/>
              <a:buFont typeface="Arial"/>
              <a:buChar char="•"/>
            </a:pPr>
            <a:r>
              <a:rPr lang="en-US" sz="1800">
                <a:latin typeface="Arial"/>
                <a:ea typeface="Arial"/>
                <a:cs typeface="Arial"/>
                <a:sym typeface="Arial"/>
              </a:rPr>
              <a:t>Transportation, Safety</a:t>
            </a:r>
            <a:endParaRPr/>
          </a:p>
          <a:p>
            <a:pPr indent="-257168" lvl="0" marL="257168" rtl="0" algn="l">
              <a:spcBef>
                <a:spcPts val="320"/>
              </a:spcBef>
              <a:spcAft>
                <a:spcPts val="0"/>
              </a:spcAft>
              <a:buSzPts val="1600"/>
              <a:buFont typeface="Arial"/>
              <a:buChar char="•"/>
            </a:pPr>
            <a:r>
              <a:rPr lang="en-US" sz="1600">
                <a:latin typeface="Arial"/>
                <a:ea typeface="Arial"/>
                <a:cs typeface="Arial"/>
                <a:sym typeface="Arial"/>
              </a:rPr>
              <a:t>47,700 pedestrians killed in US from 2000-2009</a:t>
            </a:r>
            <a:endParaRPr/>
          </a:p>
          <a:p>
            <a:pPr indent="-257168" lvl="0" marL="257168" rtl="0" algn="l">
              <a:spcBef>
                <a:spcPts val="320"/>
              </a:spcBef>
              <a:spcAft>
                <a:spcPts val="0"/>
              </a:spcAft>
              <a:buSzPts val="1600"/>
              <a:buFont typeface="Arial"/>
              <a:buChar char="•"/>
            </a:pPr>
            <a:r>
              <a:rPr lang="en-US" sz="1600">
                <a:latin typeface="Arial"/>
                <a:ea typeface="Arial"/>
                <a:cs typeface="Arial"/>
                <a:sym typeface="Arial"/>
              </a:rPr>
              <a:t>Streets designed for traffic, not pedestrians</a:t>
            </a:r>
            <a:endParaRPr/>
          </a:p>
          <a:p>
            <a:pPr indent="-214308" lvl="1" marL="557199" rtl="0" algn="l">
              <a:spcBef>
                <a:spcPts val="320"/>
              </a:spcBef>
              <a:spcAft>
                <a:spcPts val="0"/>
              </a:spcAft>
              <a:buSzPts val="1600"/>
              <a:buFont typeface="Arial"/>
              <a:buChar char="–"/>
            </a:pPr>
            <a:r>
              <a:rPr lang="en-US" sz="1600">
                <a:latin typeface="Arial"/>
                <a:ea typeface="Arial"/>
                <a:cs typeface="Arial"/>
                <a:sym typeface="Arial"/>
              </a:rPr>
              <a:t>High speed arterial roads account for majority of deaths</a:t>
            </a:r>
            <a:endParaRPr/>
          </a:p>
          <a:p>
            <a:pPr indent="-214308" lvl="1" marL="557199" rtl="0" algn="l">
              <a:spcBef>
                <a:spcPts val="320"/>
              </a:spcBef>
              <a:spcAft>
                <a:spcPts val="0"/>
              </a:spcAft>
              <a:buSzPts val="1600"/>
              <a:buFont typeface="Arial"/>
              <a:buChar char="–"/>
            </a:pPr>
            <a:r>
              <a:rPr lang="en-US" sz="1600">
                <a:latin typeface="Arial"/>
                <a:ea typeface="Arial"/>
                <a:cs typeface="Arial"/>
                <a:sym typeface="Arial"/>
              </a:rPr>
              <a:t>Arterial roads lack sidewalks, crosswalks, pedestrian refuges, street lights, etc.</a:t>
            </a:r>
            <a:endParaRPr sz="1800">
              <a:latin typeface="Arial"/>
              <a:ea typeface="Arial"/>
              <a:cs typeface="Arial"/>
              <a:sym typeface="Arial"/>
            </a:endParaRPr>
          </a:p>
          <a:p>
            <a:pPr indent="-257168" lvl="0" marL="257168" rtl="0" algn="l">
              <a:spcBef>
                <a:spcPts val="320"/>
              </a:spcBef>
              <a:spcAft>
                <a:spcPts val="0"/>
              </a:spcAft>
              <a:buSzPts val="1600"/>
              <a:buFont typeface="Arial"/>
              <a:buChar char="•"/>
            </a:pPr>
            <a:r>
              <a:rPr lang="en-US" sz="1600">
                <a:latin typeface="Arial"/>
                <a:ea typeface="Arial"/>
                <a:cs typeface="Arial"/>
                <a:sym typeface="Arial"/>
              </a:rPr>
              <a:t>Provide planners tools to in identifying dangerous roads for pedestrians.</a:t>
            </a:r>
            <a:endParaRPr/>
          </a:p>
          <a:p>
            <a:pPr indent="-257168" lvl="0" marL="257168" rtl="0" algn="l">
              <a:spcBef>
                <a:spcPts val="320"/>
              </a:spcBef>
              <a:spcAft>
                <a:spcPts val="0"/>
              </a:spcAft>
              <a:buSzPts val="1600"/>
              <a:buFont typeface="Arial"/>
              <a:buChar char="•"/>
            </a:pPr>
            <a:r>
              <a:rPr lang="en-US" sz="1600">
                <a:latin typeface="Arial"/>
                <a:ea typeface="Arial"/>
                <a:cs typeface="Arial"/>
                <a:sym typeface="Arial"/>
              </a:rPr>
              <a:t>Another applications: identify crime (e.g., street robberies) hotspots</a:t>
            </a:r>
            <a:endParaRPr/>
          </a:p>
          <a:p>
            <a:pPr indent="0" lvl="1" marL="457200" rtl="0" algn="l">
              <a:spcBef>
                <a:spcPts val="360"/>
              </a:spcBef>
              <a:spcAft>
                <a:spcPts val="0"/>
              </a:spcAft>
              <a:buSzPts val="1800"/>
              <a:buFont typeface="Arial"/>
              <a:buNone/>
            </a:pPr>
            <a:r>
              <a:t/>
            </a:r>
            <a:endParaRPr sz="1800">
              <a:latin typeface="Arial"/>
              <a:ea typeface="Arial"/>
              <a:cs typeface="Arial"/>
              <a:sym typeface="Arial"/>
            </a:endParaRPr>
          </a:p>
        </p:txBody>
      </p:sp>
      <p:sp>
        <p:nvSpPr>
          <p:cNvPr id="564" name="Google Shape;564;p73"/>
          <p:cNvSpPr/>
          <p:nvPr/>
        </p:nvSpPr>
        <p:spPr>
          <a:xfrm>
            <a:off x="5363648" y="4093208"/>
            <a:ext cx="2743200" cy="58477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1600"/>
              <a:buFont typeface="Times New Roman"/>
              <a:buNone/>
            </a:pPr>
            <a:r>
              <a:rPr b="1" i="1" lang="en-US" sz="1600">
                <a:solidFill>
                  <a:schemeClr val="dk1"/>
                </a:solidFill>
                <a:latin typeface="Times New Roman"/>
                <a:ea typeface="Times New Roman"/>
                <a:cs typeface="Times New Roman"/>
                <a:sym typeface="Times New Roman"/>
              </a:rPr>
              <a:t>Pedestrian at risk on a road without proper sidewalks</a:t>
            </a:r>
            <a:endParaRPr b="1" i="1" sz="1600">
              <a:solidFill>
                <a:schemeClr val="dk1"/>
              </a:solidFill>
              <a:latin typeface="Century"/>
              <a:ea typeface="Century"/>
              <a:cs typeface="Century"/>
              <a:sym typeface="Century"/>
            </a:endParaRPr>
          </a:p>
        </p:txBody>
      </p:sp>
      <p:pic>
        <p:nvPicPr>
          <p:cNvPr id="565" name="Google Shape;565;p73"/>
          <p:cNvPicPr preferRelativeResize="0"/>
          <p:nvPr/>
        </p:nvPicPr>
        <p:blipFill rotWithShape="1">
          <a:blip r:embed="rId3">
            <a:alphaModFix/>
          </a:blip>
          <a:srcRect b="0" l="0" r="0" t="0"/>
          <a:stretch/>
        </p:blipFill>
        <p:spPr>
          <a:xfrm>
            <a:off x="949844" y="3370562"/>
            <a:ext cx="4226911" cy="22882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74"/>
          <p:cNvSpPr/>
          <p:nvPr/>
        </p:nvSpPr>
        <p:spPr>
          <a:xfrm>
            <a:off x="161194" y="401855"/>
            <a:ext cx="8821612"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7A0019"/>
                </a:solidFill>
                <a:latin typeface="Arial"/>
                <a:ea typeface="Arial"/>
                <a:cs typeface="Arial"/>
                <a:sym typeface="Arial"/>
              </a:rPr>
              <a:t>Significance: </a:t>
            </a:r>
            <a:r>
              <a:rPr lang="en-US" sz="2400">
                <a:solidFill>
                  <a:srgbClr val="7A0019"/>
                </a:solidFill>
                <a:latin typeface="Arial"/>
                <a:ea typeface="Arial"/>
                <a:cs typeface="Arial"/>
                <a:sym typeface="Arial"/>
              </a:rPr>
              <a:t>Other Spatial Network</a:t>
            </a:r>
            <a:endParaRPr b="1" sz="2400">
              <a:solidFill>
                <a:srgbClr val="7A0019"/>
              </a:solidFill>
              <a:latin typeface="Arial"/>
              <a:ea typeface="Arial"/>
              <a:cs typeface="Arial"/>
              <a:sym typeface="Arial"/>
            </a:endParaRPr>
          </a:p>
        </p:txBody>
      </p:sp>
      <p:sp>
        <p:nvSpPr>
          <p:cNvPr id="571" name="Google Shape;571;p74"/>
          <p:cNvSpPr txBox="1"/>
          <p:nvPr>
            <p:ph idx="1" type="body"/>
          </p:nvPr>
        </p:nvSpPr>
        <p:spPr>
          <a:xfrm>
            <a:off x="457200" y="1059508"/>
            <a:ext cx="8229600" cy="2544304"/>
          </a:xfrm>
          <a:prstGeom prst="rect">
            <a:avLst/>
          </a:prstGeom>
          <a:noFill/>
          <a:ln>
            <a:noFill/>
          </a:ln>
        </p:spPr>
        <p:txBody>
          <a:bodyPr anchorCtr="0" anchor="t" bIns="45700" lIns="91425" spcFirstLastPara="1" rIns="91425" wrap="square" tIns="45700">
            <a:normAutofit/>
          </a:bodyPr>
          <a:lstStyle/>
          <a:p>
            <a:pPr indent="-257168" lvl="0" marL="257168" rtl="0" algn="l">
              <a:spcBef>
                <a:spcPts val="0"/>
              </a:spcBef>
              <a:spcAft>
                <a:spcPts val="0"/>
              </a:spcAft>
              <a:buSzPts val="2000"/>
              <a:buFont typeface="Arial"/>
              <a:buChar char="•"/>
            </a:pPr>
            <a:r>
              <a:rPr lang="en-US" sz="2000">
                <a:latin typeface="Arial"/>
                <a:ea typeface="Arial"/>
                <a:cs typeface="Arial"/>
                <a:sym typeface="Arial"/>
              </a:rPr>
              <a:t>Spatial networks</a:t>
            </a:r>
            <a:endParaRPr/>
          </a:p>
          <a:p>
            <a:pPr indent="-214308" lvl="1" marL="557199" rtl="0" algn="l">
              <a:spcBef>
                <a:spcPts val="360"/>
              </a:spcBef>
              <a:spcAft>
                <a:spcPts val="0"/>
              </a:spcAft>
              <a:buSzPts val="1800"/>
              <a:buFont typeface="Arial"/>
              <a:buChar char="–"/>
            </a:pPr>
            <a:r>
              <a:rPr lang="en-US" sz="1800">
                <a:latin typeface="Arial"/>
                <a:ea typeface="Arial"/>
                <a:cs typeface="Arial"/>
                <a:sym typeface="Arial"/>
              </a:rPr>
              <a:t>Transportation (highways, airlines, etc.)</a:t>
            </a:r>
            <a:endParaRPr/>
          </a:p>
          <a:p>
            <a:pPr indent="-214308" lvl="1" marL="557199" rtl="0" algn="l">
              <a:spcBef>
                <a:spcPts val="360"/>
              </a:spcBef>
              <a:spcAft>
                <a:spcPts val="0"/>
              </a:spcAft>
              <a:buSzPts val="1800"/>
              <a:buFont typeface="Arial"/>
              <a:buChar char="–"/>
            </a:pPr>
            <a:r>
              <a:rPr lang="en-US" sz="1800">
                <a:latin typeface="Arial"/>
                <a:ea typeface="Arial"/>
                <a:cs typeface="Arial"/>
                <a:sym typeface="Arial"/>
              </a:rPr>
              <a:t>Oil pipelines, Electric Grid, Gas lines, water mains, …</a:t>
            </a:r>
            <a:endParaRPr/>
          </a:p>
          <a:p>
            <a:pPr indent="-130168" lvl="0" marL="257168" rtl="0" algn="l">
              <a:spcBef>
                <a:spcPts val="400"/>
              </a:spcBef>
              <a:spcAft>
                <a:spcPts val="0"/>
              </a:spcAft>
              <a:buSzPts val="2000"/>
              <a:buFont typeface="Arial"/>
              <a:buNone/>
            </a:pPr>
            <a:r>
              <a:t/>
            </a:r>
            <a:endParaRPr sz="2000">
              <a:latin typeface="Arial"/>
              <a:ea typeface="Arial"/>
              <a:cs typeface="Arial"/>
              <a:sym typeface="Arial"/>
            </a:endParaRPr>
          </a:p>
          <a:p>
            <a:pPr indent="-257168" lvl="0" marL="257168" rtl="0" algn="l">
              <a:spcBef>
                <a:spcPts val="400"/>
              </a:spcBef>
              <a:spcAft>
                <a:spcPts val="0"/>
              </a:spcAft>
              <a:buSzPts val="2000"/>
              <a:buFont typeface="Arial"/>
              <a:buChar char="•"/>
            </a:pPr>
            <a:r>
              <a:rPr lang="en-US" sz="2000">
                <a:latin typeface="Arial"/>
                <a:ea typeface="Arial"/>
                <a:cs typeface="Arial"/>
                <a:sym typeface="Arial"/>
              </a:rPr>
              <a:t>Many human activities are centered around spatial networks</a:t>
            </a:r>
            <a:endParaRPr/>
          </a:p>
          <a:p>
            <a:pPr indent="-214308" lvl="1" marL="557199" rtl="0" algn="l">
              <a:spcBef>
                <a:spcPts val="360"/>
              </a:spcBef>
              <a:spcAft>
                <a:spcPts val="0"/>
              </a:spcAft>
              <a:buSzPts val="1800"/>
              <a:buFont typeface="Arial"/>
              <a:buChar char="–"/>
            </a:pPr>
            <a:r>
              <a:rPr lang="en-US" sz="1800">
                <a:latin typeface="Arial"/>
                <a:ea typeface="Arial"/>
                <a:cs typeface="Arial"/>
                <a:sym typeface="Arial"/>
              </a:rPr>
              <a:t>Traffic accidents</a:t>
            </a:r>
            <a:endParaRPr/>
          </a:p>
          <a:p>
            <a:pPr indent="-214308" lvl="1" marL="557199" rtl="0" algn="l">
              <a:spcBef>
                <a:spcPts val="360"/>
              </a:spcBef>
              <a:spcAft>
                <a:spcPts val="0"/>
              </a:spcAft>
              <a:buSzPts val="1800"/>
              <a:buFont typeface="Arial"/>
              <a:buChar char="–"/>
            </a:pPr>
            <a:r>
              <a:rPr lang="en-US" sz="1800">
                <a:latin typeface="Arial"/>
                <a:ea typeface="Arial"/>
                <a:cs typeface="Arial"/>
                <a:sym typeface="Arial"/>
              </a:rPr>
              <a:t>Crimes</a:t>
            </a:r>
            <a:endParaRPr/>
          </a:p>
          <a:p>
            <a:pPr indent="0" lvl="1" marL="457200" rtl="0" algn="l">
              <a:spcBef>
                <a:spcPts val="360"/>
              </a:spcBef>
              <a:spcAft>
                <a:spcPts val="0"/>
              </a:spcAft>
              <a:buSzPts val="1800"/>
              <a:buFont typeface="Arial"/>
              <a:buNone/>
            </a:pPr>
            <a:r>
              <a:t/>
            </a:r>
            <a:endParaRPr sz="1800">
              <a:latin typeface="Arial"/>
              <a:ea typeface="Arial"/>
              <a:cs typeface="Arial"/>
              <a:sym typeface="Arial"/>
            </a:endParaRPr>
          </a:p>
        </p:txBody>
      </p:sp>
      <p:pic>
        <p:nvPicPr>
          <p:cNvPr descr="Visualization of GPS tracks combined with on-board diagnostics data used for transportation analysis." id="572" name="Google Shape;572;p74"/>
          <p:cNvPicPr preferRelativeResize="0"/>
          <p:nvPr/>
        </p:nvPicPr>
        <p:blipFill rotWithShape="1">
          <a:blip r:embed="rId3">
            <a:alphaModFix/>
          </a:blip>
          <a:srcRect b="0" l="0" r="0" t="0"/>
          <a:stretch/>
        </p:blipFill>
        <p:spPr>
          <a:xfrm>
            <a:off x="3119782" y="3026244"/>
            <a:ext cx="5680144" cy="2693048"/>
          </a:xfrm>
          <a:prstGeom prst="rect">
            <a:avLst/>
          </a:prstGeom>
          <a:noFill/>
          <a:ln>
            <a:noFill/>
          </a:ln>
        </p:spPr>
      </p:pic>
      <p:sp>
        <p:nvSpPr>
          <p:cNvPr id="573" name="Google Shape;573;p74"/>
          <p:cNvSpPr txBox="1"/>
          <p:nvPr/>
        </p:nvSpPr>
        <p:spPr>
          <a:xfrm>
            <a:off x="302985" y="4682298"/>
            <a:ext cx="281679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600"/>
              <a:buFont typeface="Times New Roman"/>
              <a:buNone/>
            </a:pPr>
            <a:r>
              <a:rPr b="1" i="1" lang="en-US" sz="1600">
                <a:solidFill>
                  <a:schemeClr val="dk1"/>
                </a:solidFill>
                <a:latin typeface="Times New Roman"/>
                <a:ea typeface="Times New Roman"/>
                <a:cs typeface="Times New Roman"/>
                <a:sym typeface="Times New Roman"/>
              </a:rPr>
              <a:t>Pedestrian fatalities occurring</a:t>
            </a:r>
            <a:endParaRPr/>
          </a:p>
          <a:p>
            <a:pPr indent="0" lvl="0" marL="0" marR="0" rtl="0" algn="l">
              <a:spcBef>
                <a:spcPts val="0"/>
              </a:spcBef>
              <a:spcAft>
                <a:spcPts val="0"/>
              </a:spcAft>
              <a:buClr>
                <a:schemeClr val="dk1"/>
              </a:buClr>
              <a:buSzPts val="1600"/>
              <a:buFont typeface="Times New Roman"/>
              <a:buNone/>
            </a:pPr>
            <a:r>
              <a:rPr b="1" i="1" lang="en-US" sz="1600">
                <a:solidFill>
                  <a:schemeClr val="dk1"/>
                </a:solidFill>
                <a:latin typeface="Times New Roman"/>
                <a:ea typeface="Times New Roman"/>
                <a:cs typeface="Times New Roman"/>
                <a:sym typeface="Times New Roman"/>
              </a:rPr>
              <a:t>on arterial roads in Orange </a:t>
            </a:r>
            <a:endParaRPr/>
          </a:p>
          <a:p>
            <a:pPr indent="0" lvl="0" marL="0" marR="0" rtl="0" algn="l">
              <a:spcBef>
                <a:spcPts val="0"/>
              </a:spcBef>
              <a:spcAft>
                <a:spcPts val="0"/>
              </a:spcAft>
              <a:buClr>
                <a:schemeClr val="dk1"/>
              </a:buClr>
              <a:buSzPts val="1600"/>
              <a:buFont typeface="Times New Roman"/>
              <a:buNone/>
            </a:pPr>
            <a:r>
              <a:rPr b="1" i="1" lang="en-US" sz="1600">
                <a:solidFill>
                  <a:schemeClr val="dk1"/>
                </a:solidFill>
                <a:latin typeface="Times New Roman"/>
                <a:ea typeface="Times New Roman"/>
                <a:cs typeface="Times New Roman"/>
                <a:sym typeface="Times New Roman"/>
              </a:rPr>
              <a:t>County, FL</a:t>
            </a:r>
            <a:endParaRPr b="1" baseline="30000" i="1" sz="16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75"/>
          <p:cNvSpPr/>
          <p:nvPr/>
        </p:nvSpPr>
        <p:spPr>
          <a:xfrm>
            <a:off x="161194" y="401855"/>
            <a:ext cx="8821612"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7A0019"/>
                </a:solidFill>
                <a:latin typeface="Arial"/>
                <a:ea typeface="Arial"/>
                <a:cs typeface="Arial"/>
                <a:sym typeface="Arial"/>
              </a:rPr>
              <a:t>Concepts: </a:t>
            </a:r>
            <a:r>
              <a:rPr lang="en-US" sz="2400">
                <a:solidFill>
                  <a:srgbClr val="7A0019"/>
                </a:solidFill>
                <a:latin typeface="Arial"/>
                <a:ea typeface="Arial"/>
                <a:cs typeface="Arial"/>
                <a:sym typeface="Arial"/>
              </a:rPr>
              <a:t>Input Data</a:t>
            </a:r>
            <a:endParaRPr b="1" sz="2400">
              <a:solidFill>
                <a:srgbClr val="7A0019"/>
              </a:solidFill>
              <a:latin typeface="Arial"/>
              <a:ea typeface="Arial"/>
              <a:cs typeface="Arial"/>
              <a:sym typeface="Arial"/>
            </a:endParaRPr>
          </a:p>
        </p:txBody>
      </p:sp>
      <p:sp>
        <p:nvSpPr>
          <p:cNvPr id="579" name="Google Shape;579;p75"/>
          <p:cNvSpPr txBox="1"/>
          <p:nvPr>
            <p:ph idx="1" type="body"/>
          </p:nvPr>
        </p:nvSpPr>
        <p:spPr>
          <a:xfrm>
            <a:off x="267129" y="1229401"/>
            <a:ext cx="8419672" cy="4766244"/>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800"/>
              <a:buFont typeface="Arial"/>
              <a:buChar char="•"/>
            </a:pPr>
            <a:r>
              <a:rPr lang="en-US" sz="1800">
                <a:latin typeface="Arial"/>
                <a:ea typeface="Arial"/>
                <a:cs typeface="Arial"/>
                <a:sym typeface="Arial"/>
              </a:rPr>
              <a:t>Spatial network</a:t>
            </a:r>
            <a:endParaRPr/>
          </a:p>
          <a:p>
            <a:pPr indent="-257168" lvl="0" marL="257168" rtl="0" algn="l">
              <a:spcBef>
                <a:spcPts val="360"/>
              </a:spcBef>
              <a:spcAft>
                <a:spcPts val="0"/>
              </a:spcAft>
              <a:buSzPts val="1800"/>
              <a:buFont typeface="Arial"/>
              <a:buChar char="•"/>
            </a:pPr>
            <a:r>
              <a:rPr lang="en-US" sz="1800">
                <a:latin typeface="Arial"/>
                <a:ea typeface="Arial"/>
                <a:cs typeface="Arial"/>
                <a:sym typeface="Arial"/>
              </a:rPr>
              <a:t>Nodes: road intersections)</a:t>
            </a:r>
            <a:endParaRPr sz="1400">
              <a:latin typeface="Arial"/>
              <a:ea typeface="Arial"/>
              <a:cs typeface="Arial"/>
              <a:sym typeface="Arial"/>
            </a:endParaRPr>
          </a:p>
          <a:p>
            <a:pPr indent="-257168" lvl="0" marL="257168" rtl="0" algn="l">
              <a:spcBef>
                <a:spcPts val="360"/>
              </a:spcBef>
              <a:spcAft>
                <a:spcPts val="0"/>
              </a:spcAft>
              <a:buSzPts val="1800"/>
              <a:buFont typeface="Arial"/>
              <a:buChar char="•"/>
            </a:pPr>
            <a:r>
              <a:rPr lang="en-US" sz="1800">
                <a:latin typeface="Arial"/>
                <a:ea typeface="Arial"/>
                <a:cs typeface="Arial"/>
                <a:sym typeface="Arial"/>
              </a:rPr>
              <a:t>Edges : road segments</a:t>
            </a:r>
            <a:endParaRPr/>
          </a:p>
          <a:p>
            <a:pPr indent="0" lvl="0" marL="0" rtl="0" algn="l">
              <a:spcBef>
                <a:spcPts val="360"/>
              </a:spcBef>
              <a:spcAft>
                <a:spcPts val="0"/>
              </a:spcAft>
              <a:buSzPts val="1800"/>
              <a:buFont typeface="Arial"/>
              <a:buNone/>
            </a:pPr>
            <a:r>
              <a:t/>
            </a:r>
            <a:endParaRPr sz="1800">
              <a:solidFill>
                <a:srgbClr val="FF0000"/>
              </a:solidFill>
              <a:latin typeface="Arial"/>
              <a:ea typeface="Arial"/>
              <a:cs typeface="Arial"/>
              <a:sym typeface="Arial"/>
            </a:endParaRPr>
          </a:p>
          <a:p>
            <a:pPr indent="0" lvl="0" marL="0" rtl="0" algn="l">
              <a:spcBef>
                <a:spcPts val="360"/>
              </a:spcBef>
              <a:spcAft>
                <a:spcPts val="0"/>
              </a:spcAft>
              <a:buSzPts val="1800"/>
              <a:buFont typeface="Arial"/>
              <a:buNone/>
            </a:pPr>
            <a:r>
              <a:t/>
            </a:r>
            <a:endParaRPr sz="1800">
              <a:solidFill>
                <a:srgbClr val="FF0000"/>
              </a:solidFill>
              <a:latin typeface="Arial"/>
              <a:ea typeface="Arial"/>
              <a:cs typeface="Arial"/>
              <a:sym typeface="Arial"/>
            </a:endParaRPr>
          </a:p>
        </p:txBody>
      </p:sp>
      <p:pic>
        <p:nvPicPr>
          <p:cNvPr descr="Conceptual illustration of next-generation navigation services considering start time and road capacity." id="580" name="Google Shape;580;p75"/>
          <p:cNvPicPr preferRelativeResize="0"/>
          <p:nvPr/>
        </p:nvPicPr>
        <p:blipFill rotWithShape="1">
          <a:blip r:embed="rId3">
            <a:alphaModFix/>
          </a:blip>
          <a:srcRect b="0" l="0" r="0" t="0"/>
          <a:stretch/>
        </p:blipFill>
        <p:spPr>
          <a:xfrm>
            <a:off x="3585680" y="1612268"/>
            <a:ext cx="5428801" cy="400050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31"/>
          <p:cNvSpPr txBox="1"/>
          <p:nvPr>
            <p:ph type="title"/>
          </p:nvPr>
        </p:nvSpPr>
        <p:spPr>
          <a:xfrm>
            <a:off x="546652" y="150942"/>
            <a:ext cx="7772400" cy="49510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Motivating Exercise</a:t>
            </a:r>
            <a:endParaRPr/>
          </a:p>
        </p:txBody>
      </p:sp>
      <p:sp>
        <p:nvSpPr>
          <p:cNvPr id="140" name="Google Shape;140;p31"/>
          <p:cNvSpPr txBox="1"/>
          <p:nvPr>
            <p:ph idx="1" type="body"/>
          </p:nvPr>
        </p:nvSpPr>
        <p:spPr>
          <a:xfrm>
            <a:off x="457199" y="765314"/>
            <a:ext cx="8386997" cy="490993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1400"/>
              <a:buFont typeface="Arial"/>
              <a:buChar char="•"/>
            </a:pPr>
            <a:r>
              <a:rPr lang="en-US" sz="1400" u="sng">
                <a:solidFill>
                  <a:schemeClr val="hlink"/>
                </a:solidFill>
                <a:hlinkClick r:id="rId3"/>
              </a:rPr>
              <a:t>Tips for Responding to Reviewers' Comments-from an Editor's or Reviewer's Points of View</a:t>
            </a:r>
            <a:r>
              <a:rPr lang="en-US" sz="1600"/>
              <a:t>, </a:t>
            </a:r>
            <a:r>
              <a:rPr lang="en-US" sz="1400"/>
              <a:t>G. Wong, </a:t>
            </a:r>
            <a:r>
              <a:rPr i="1" lang="en-US" sz="1400"/>
              <a:t>Gut and liver</a:t>
            </a:r>
            <a:r>
              <a:rPr lang="en-US" sz="1400"/>
              <a:t>, </a:t>
            </a:r>
            <a:r>
              <a:rPr i="1" lang="en-US" sz="1400"/>
              <a:t>13</a:t>
            </a:r>
            <a:r>
              <a:rPr lang="en-US" sz="1400"/>
              <a:t>(1):7–10. 2019 (doi: </a:t>
            </a:r>
            <a:r>
              <a:rPr lang="en-US" sz="1400" u="sng">
                <a:solidFill>
                  <a:schemeClr val="hlink"/>
                </a:solidFill>
                <a:hlinkClick r:id="rId4"/>
              </a:rPr>
              <a:t>10.5009/gnl18361</a:t>
            </a:r>
            <a:r>
              <a:rPr lang="en-US" sz="1400"/>
              <a:t> )</a:t>
            </a:r>
            <a:endParaRPr sz="1400"/>
          </a:p>
          <a:p>
            <a:pPr indent="-190500" lvl="0" marL="342900" rtl="0" algn="l">
              <a:spcBef>
                <a:spcPts val="480"/>
              </a:spcBef>
              <a:spcAft>
                <a:spcPts val="0"/>
              </a:spcAft>
              <a:buSzPts val="2400"/>
              <a:buFont typeface="Arial"/>
              <a:buNone/>
            </a:pPr>
            <a:r>
              <a:t/>
            </a:r>
            <a:endParaRPr/>
          </a:p>
          <a:p>
            <a:pPr indent="-342900" lvl="0" marL="342900" rtl="0" algn="l">
              <a:spcBef>
                <a:spcPts val="480"/>
              </a:spcBef>
              <a:spcAft>
                <a:spcPts val="0"/>
              </a:spcAft>
              <a:buSzPts val="2400"/>
              <a:buFont typeface="Arial"/>
              <a:buChar char="•"/>
            </a:pPr>
            <a:r>
              <a:rPr b="1" lang="en-US">
                <a:solidFill>
                  <a:srgbClr val="7A0019"/>
                </a:solidFill>
              </a:rPr>
              <a:t>Q? </a:t>
            </a:r>
            <a:r>
              <a:rPr b="1" lang="en-US"/>
              <a:t>Which of the following responses </a:t>
            </a:r>
            <a:r>
              <a:rPr b="1" lang="en-US">
                <a:solidFill>
                  <a:srgbClr val="7A0019"/>
                </a:solidFill>
              </a:rPr>
              <a:t>are responsive? </a:t>
            </a:r>
            <a:endParaRPr/>
          </a:p>
          <a:p>
            <a:pPr indent="-342900" lvl="1" marL="685791" rtl="0" algn="l">
              <a:spcBef>
                <a:spcPts val="320"/>
              </a:spcBef>
              <a:spcAft>
                <a:spcPts val="0"/>
              </a:spcAft>
              <a:buSzPts val="1600"/>
              <a:buFont typeface="Arial"/>
              <a:buAutoNum type="arabicPeriod"/>
            </a:pPr>
            <a:r>
              <a:rPr lang="en-US" sz="1600"/>
              <a:t>We would like to thank the reviewer for the interest on this topic…	</a:t>
            </a:r>
            <a:endParaRPr/>
          </a:p>
          <a:p>
            <a:pPr indent="-342900" lvl="1" marL="685791" rtl="0" algn="l">
              <a:spcBef>
                <a:spcPts val="320"/>
              </a:spcBef>
              <a:spcAft>
                <a:spcPts val="0"/>
              </a:spcAft>
              <a:buSzPts val="1600"/>
              <a:buFont typeface="Arial"/>
              <a:buAutoNum type="arabicPeriod"/>
            </a:pPr>
            <a:r>
              <a:rPr lang="en-US" sz="1600"/>
              <a:t>I do not think the reviewers understand my point…</a:t>
            </a:r>
            <a:endParaRPr/>
          </a:p>
          <a:p>
            <a:pPr indent="-342900" lvl="1" marL="685791" rtl="0" algn="l">
              <a:spcBef>
                <a:spcPts val="320"/>
              </a:spcBef>
              <a:spcAft>
                <a:spcPts val="0"/>
              </a:spcAft>
              <a:buSzPts val="1600"/>
              <a:buFont typeface="Arial"/>
              <a:buAutoNum type="arabicPeriod"/>
            </a:pPr>
            <a:r>
              <a:rPr lang="en-US" sz="1600"/>
              <a:t>The Reviewer has correctly pointed out that…	</a:t>
            </a:r>
            <a:endParaRPr/>
          </a:p>
          <a:p>
            <a:pPr indent="-342900" lvl="1" marL="685791" rtl="0" algn="l">
              <a:spcBef>
                <a:spcPts val="320"/>
              </a:spcBef>
              <a:spcAft>
                <a:spcPts val="0"/>
              </a:spcAft>
              <a:buSzPts val="1600"/>
              <a:buFont typeface="Arial"/>
              <a:buAutoNum type="arabicPeriod"/>
            </a:pPr>
            <a:r>
              <a:rPr lang="en-US" sz="1600"/>
              <a:t>It would not necessary to change according to the reviewers’ suggestion because…</a:t>
            </a:r>
            <a:endParaRPr/>
          </a:p>
          <a:p>
            <a:pPr indent="-342900" lvl="1" marL="685791" rtl="0" algn="l">
              <a:spcBef>
                <a:spcPts val="320"/>
              </a:spcBef>
              <a:spcAft>
                <a:spcPts val="0"/>
              </a:spcAft>
              <a:buSzPts val="1600"/>
              <a:buFont typeface="Arial"/>
              <a:buAutoNum type="arabicPeriod"/>
            </a:pPr>
            <a:r>
              <a:rPr lang="en-US" sz="1600"/>
              <a:t>We acknowledge that…, yet…	</a:t>
            </a:r>
            <a:endParaRPr/>
          </a:p>
          <a:p>
            <a:pPr indent="-342900" lvl="1" marL="685791" rtl="0" algn="l">
              <a:spcBef>
                <a:spcPts val="320"/>
              </a:spcBef>
              <a:spcAft>
                <a:spcPts val="0"/>
              </a:spcAft>
              <a:buSzPts val="1600"/>
              <a:buFont typeface="Arial"/>
              <a:buAutoNum type="arabicPeriod"/>
            </a:pPr>
            <a:r>
              <a:rPr lang="en-US" sz="1600"/>
              <a:t>We simply do not have such data…</a:t>
            </a:r>
            <a:endParaRPr/>
          </a:p>
          <a:p>
            <a:pPr indent="-342900" lvl="1" marL="685791" rtl="0" algn="l">
              <a:spcBef>
                <a:spcPts val="320"/>
              </a:spcBef>
              <a:spcAft>
                <a:spcPts val="0"/>
              </a:spcAft>
              <a:buSzPts val="1600"/>
              <a:buFont typeface="Arial"/>
              <a:buAutoNum type="arabicPeriod"/>
            </a:pPr>
            <a:r>
              <a:rPr lang="en-US" sz="1600"/>
              <a:t>We concur with the Reviewer that…; nonetheless…	</a:t>
            </a:r>
            <a:endParaRPr/>
          </a:p>
          <a:p>
            <a:pPr indent="-342900" lvl="1" marL="685791" rtl="0" algn="l">
              <a:spcBef>
                <a:spcPts val="320"/>
              </a:spcBef>
              <a:spcAft>
                <a:spcPts val="0"/>
              </a:spcAft>
              <a:buSzPts val="1600"/>
              <a:buFont typeface="Arial"/>
              <a:buAutoNum type="arabicPeriod"/>
            </a:pPr>
            <a:r>
              <a:rPr lang="en-US" sz="1600"/>
              <a:t>Repeating the experiences/analysis would not actually change our conclusion…</a:t>
            </a:r>
            <a:endParaRPr/>
          </a:p>
          <a:p>
            <a:pPr indent="-190500" lvl="0" marL="342900" rtl="0" algn="l">
              <a:spcBef>
                <a:spcPts val="480"/>
              </a:spcBef>
              <a:spcAft>
                <a:spcPts val="0"/>
              </a:spcAft>
              <a:buSzPts val="2400"/>
              <a:buFont typeface="Arial"/>
              <a:buNone/>
            </a:pPr>
            <a:r>
              <a:t/>
            </a:r>
            <a:endParaRPr/>
          </a:p>
          <a:p>
            <a:pPr indent="-190500" lvl="0" marL="342900" rtl="0" algn="l">
              <a:spcBef>
                <a:spcPts val="480"/>
              </a:spcBef>
              <a:spcAft>
                <a:spcPts val="0"/>
              </a:spcAft>
              <a:buSzPts val="2400"/>
              <a:buFont typeface="Arial"/>
              <a:buNone/>
            </a:pPr>
            <a:r>
              <a:t/>
            </a:r>
            <a:endParaRPr/>
          </a:p>
          <a:p>
            <a:pPr indent="0" lvl="0" marL="0" rtl="0" algn="l">
              <a:spcBef>
                <a:spcPts val="320"/>
              </a:spcBef>
              <a:spcAft>
                <a:spcPts val="0"/>
              </a:spcAft>
              <a:buSzPts val="1600"/>
              <a:buFont typeface="Arial"/>
              <a:buNone/>
            </a:pPr>
            <a:r>
              <a:t/>
            </a:r>
            <a:endParaRPr sz="1600"/>
          </a:p>
          <a:p>
            <a:pPr indent="-241300" lvl="0" marL="342900" rtl="0" algn="l">
              <a:spcBef>
                <a:spcPts val="320"/>
              </a:spcBef>
              <a:spcAft>
                <a:spcPts val="0"/>
              </a:spcAft>
              <a:buSzPts val="1600"/>
              <a:buFont typeface="Arial"/>
              <a:buNone/>
            </a:pPr>
            <a:r>
              <a:t/>
            </a:r>
            <a:endParaRPr sz="1600"/>
          </a:p>
          <a:p>
            <a:pPr indent="-342900" lvl="0" marL="342900" rtl="0" algn="l">
              <a:spcBef>
                <a:spcPts val="360"/>
              </a:spcBef>
              <a:spcAft>
                <a:spcPts val="0"/>
              </a:spcAft>
              <a:buSzPts val="1800"/>
              <a:buFont typeface="Arial"/>
              <a:buNone/>
            </a:pPr>
            <a:r>
              <a:t/>
            </a:r>
            <a:endParaRPr sz="18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76"/>
          <p:cNvSpPr/>
          <p:nvPr/>
        </p:nvSpPr>
        <p:spPr>
          <a:xfrm>
            <a:off x="161194" y="401855"/>
            <a:ext cx="8821612"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7A0019"/>
                </a:solidFill>
                <a:latin typeface="Arial"/>
                <a:ea typeface="Arial"/>
                <a:cs typeface="Arial"/>
                <a:sym typeface="Arial"/>
              </a:rPr>
              <a:t>Concepts: </a:t>
            </a:r>
            <a:r>
              <a:rPr lang="en-US" sz="2400">
                <a:solidFill>
                  <a:srgbClr val="7A0019"/>
                </a:solidFill>
                <a:latin typeface="Arial"/>
                <a:ea typeface="Arial"/>
                <a:cs typeface="Arial"/>
                <a:sym typeface="Arial"/>
              </a:rPr>
              <a:t>Input Data</a:t>
            </a:r>
            <a:endParaRPr b="1" sz="2400">
              <a:solidFill>
                <a:srgbClr val="7A0019"/>
              </a:solidFill>
              <a:latin typeface="Arial"/>
              <a:ea typeface="Arial"/>
              <a:cs typeface="Arial"/>
              <a:sym typeface="Arial"/>
            </a:endParaRPr>
          </a:p>
        </p:txBody>
      </p:sp>
      <p:sp>
        <p:nvSpPr>
          <p:cNvPr id="586" name="Google Shape;586;p76"/>
          <p:cNvSpPr txBox="1"/>
          <p:nvPr>
            <p:ph idx="1" type="body"/>
          </p:nvPr>
        </p:nvSpPr>
        <p:spPr>
          <a:xfrm>
            <a:off x="456895" y="1229401"/>
            <a:ext cx="8229905" cy="4766244"/>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800"/>
              <a:buFont typeface="Arial"/>
              <a:buChar char="•"/>
            </a:pPr>
            <a:r>
              <a:rPr lang="en-US" sz="1800">
                <a:latin typeface="Arial"/>
                <a:ea typeface="Arial"/>
                <a:cs typeface="Arial"/>
                <a:sym typeface="Arial"/>
              </a:rPr>
              <a:t>Spatial network</a:t>
            </a:r>
            <a:endParaRPr/>
          </a:p>
          <a:p>
            <a:pPr indent="-257168" lvl="0" marL="257168" rtl="0" algn="l">
              <a:spcBef>
                <a:spcPts val="360"/>
              </a:spcBef>
              <a:spcAft>
                <a:spcPts val="0"/>
              </a:spcAft>
              <a:buSzPts val="1800"/>
              <a:buFont typeface="Arial"/>
              <a:buChar char="•"/>
            </a:pPr>
            <a:r>
              <a:rPr lang="en-US" sz="1800">
                <a:latin typeface="Arial"/>
                <a:ea typeface="Arial"/>
                <a:cs typeface="Arial"/>
                <a:sym typeface="Arial"/>
              </a:rPr>
              <a:t>Network nodes</a:t>
            </a:r>
            <a:endParaRPr/>
          </a:p>
          <a:p>
            <a:pPr indent="-257168" lvl="0" marL="257168" rtl="0" algn="l">
              <a:spcBef>
                <a:spcPts val="360"/>
              </a:spcBef>
              <a:spcAft>
                <a:spcPts val="0"/>
              </a:spcAft>
              <a:buSzPts val="1800"/>
              <a:buFont typeface="Arial"/>
              <a:buChar char="•"/>
            </a:pPr>
            <a:r>
              <a:rPr lang="en-US" sz="1800">
                <a:latin typeface="Arial"/>
                <a:ea typeface="Arial"/>
                <a:cs typeface="Arial"/>
                <a:sym typeface="Arial"/>
              </a:rPr>
              <a:t>Edges</a:t>
            </a:r>
            <a:endParaRPr/>
          </a:p>
          <a:p>
            <a:pPr indent="-257168" lvl="0" marL="257168" rtl="0" algn="l">
              <a:spcBef>
                <a:spcPts val="360"/>
              </a:spcBef>
              <a:spcAft>
                <a:spcPts val="0"/>
              </a:spcAft>
              <a:buSzPts val="1800"/>
              <a:buFont typeface="Arial"/>
              <a:buChar char="•"/>
            </a:pPr>
            <a:r>
              <a:rPr lang="en-US" sz="1800">
                <a:solidFill>
                  <a:srgbClr val="FF0000"/>
                </a:solidFill>
                <a:latin typeface="Arial"/>
                <a:ea typeface="Arial"/>
                <a:cs typeface="Arial"/>
                <a:sym typeface="Arial"/>
              </a:rPr>
              <a:t>Activities</a:t>
            </a:r>
            <a:endParaRPr/>
          </a:p>
          <a:p>
            <a:pPr indent="0" lvl="0" marL="0" rtl="0" algn="l">
              <a:spcBef>
                <a:spcPts val="360"/>
              </a:spcBef>
              <a:spcAft>
                <a:spcPts val="0"/>
              </a:spcAft>
              <a:buSzPts val="1800"/>
              <a:buFont typeface="Arial"/>
              <a:buNone/>
            </a:pPr>
            <a:r>
              <a:t/>
            </a:r>
            <a:endParaRPr sz="1800">
              <a:solidFill>
                <a:srgbClr val="FF0000"/>
              </a:solidFill>
              <a:latin typeface="Arial"/>
              <a:ea typeface="Arial"/>
              <a:cs typeface="Arial"/>
              <a:sym typeface="Arial"/>
            </a:endParaRPr>
          </a:p>
          <a:p>
            <a:pPr indent="0" lvl="0" marL="0" rtl="0" algn="l">
              <a:spcBef>
                <a:spcPts val="360"/>
              </a:spcBef>
              <a:spcAft>
                <a:spcPts val="0"/>
              </a:spcAft>
              <a:buSzPts val="1800"/>
              <a:buFont typeface="Arial"/>
              <a:buNone/>
            </a:pPr>
            <a:r>
              <a:t/>
            </a:r>
            <a:endParaRPr sz="1800">
              <a:solidFill>
                <a:srgbClr val="FF0000"/>
              </a:solidFill>
              <a:latin typeface="Arial"/>
              <a:ea typeface="Arial"/>
              <a:cs typeface="Arial"/>
              <a:sym typeface="Arial"/>
            </a:endParaRPr>
          </a:p>
        </p:txBody>
      </p:sp>
      <p:pic>
        <p:nvPicPr>
          <p:cNvPr descr="Conceptual illustration of next-generation navigation services considering start time and road capacity." id="587" name="Google Shape;587;p76"/>
          <p:cNvPicPr preferRelativeResize="0"/>
          <p:nvPr/>
        </p:nvPicPr>
        <p:blipFill rotWithShape="1">
          <a:blip r:embed="rId3">
            <a:alphaModFix/>
          </a:blip>
          <a:srcRect b="0" l="0" r="0" t="0"/>
          <a:stretch/>
        </p:blipFill>
        <p:spPr>
          <a:xfrm>
            <a:off x="2909537" y="1153178"/>
            <a:ext cx="6073269" cy="447542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77"/>
          <p:cNvSpPr/>
          <p:nvPr/>
        </p:nvSpPr>
        <p:spPr>
          <a:xfrm>
            <a:off x="161194" y="-28450"/>
            <a:ext cx="8821612"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7A0019"/>
                </a:solidFill>
                <a:latin typeface="Arial"/>
                <a:ea typeface="Arial"/>
                <a:cs typeface="Arial"/>
                <a:sym typeface="Arial"/>
              </a:rPr>
              <a:t>Concepts: </a:t>
            </a:r>
            <a:r>
              <a:rPr lang="en-US" sz="2400">
                <a:solidFill>
                  <a:srgbClr val="7A0019"/>
                </a:solidFill>
                <a:latin typeface="Arial"/>
                <a:ea typeface="Arial"/>
                <a:cs typeface="Arial"/>
                <a:sym typeface="Arial"/>
              </a:rPr>
              <a:t>Interest measure for Paths</a:t>
            </a:r>
            <a:endParaRPr b="1" sz="2400">
              <a:solidFill>
                <a:srgbClr val="7A0019"/>
              </a:solidFill>
              <a:latin typeface="Arial"/>
              <a:ea typeface="Arial"/>
              <a:cs typeface="Arial"/>
              <a:sym typeface="Arial"/>
            </a:endParaRPr>
          </a:p>
        </p:txBody>
      </p:sp>
      <p:sp>
        <p:nvSpPr>
          <p:cNvPr id="593" name="Google Shape;593;p77"/>
          <p:cNvSpPr txBox="1"/>
          <p:nvPr>
            <p:ph idx="1" type="body"/>
          </p:nvPr>
        </p:nvSpPr>
        <p:spPr>
          <a:xfrm>
            <a:off x="223449" y="581613"/>
            <a:ext cx="4632371" cy="512694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600"/>
              <a:buFont typeface="Arial"/>
              <a:buNone/>
            </a:pPr>
            <a:r>
              <a:rPr lang="en-US" sz="1600">
                <a:latin typeface="Arial"/>
                <a:ea typeface="Arial"/>
                <a:cs typeface="Arial"/>
                <a:sym typeface="Arial"/>
              </a:rPr>
              <a:t>Given a path </a:t>
            </a:r>
            <a:r>
              <a:rPr b="1" lang="en-US" sz="1600">
                <a:latin typeface="Arial"/>
                <a:ea typeface="Arial"/>
                <a:cs typeface="Arial"/>
                <a:sym typeface="Arial"/>
              </a:rPr>
              <a:t>p</a:t>
            </a:r>
            <a:r>
              <a:rPr lang="en-US" sz="1600">
                <a:latin typeface="Arial"/>
                <a:ea typeface="Arial"/>
                <a:cs typeface="Arial"/>
                <a:sym typeface="Arial"/>
              </a:rPr>
              <a:t> on a spatial network,</a:t>
            </a:r>
            <a:endParaRPr/>
          </a:p>
          <a:p>
            <a:pPr indent="0" lvl="0" marL="0" rtl="0" algn="l">
              <a:spcBef>
                <a:spcPts val="320"/>
              </a:spcBef>
              <a:spcAft>
                <a:spcPts val="0"/>
              </a:spcAft>
              <a:buSzPts val="1600"/>
              <a:buFont typeface="Arial"/>
              <a:buNone/>
            </a:pPr>
            <a:r>
              <a:rPr b="1" lang="en-US" sz="1600">
                <a:latin typeface="Arial"/>
                <a:ea typeface="Arial"/>
                <a:cs typeface="Arial"/>
                <a:sym typeface="Arial"/>
              </a:rPr>
              <a:t>ap:</a:t>
            </a:r>
            <a:r>
              <a:rPr lang="en-US" sz="1600">
                <a:latin typeface="Arial"/>
                <a:ea typeface="Arial"/>
                <a:cs typeface="Arial"/>
                <a:sym typeface="Arial"/>
              </a:rPr>
              <a:t> the number of activities on </a:t>
            </a:r>
            <a:r>
              <a:rPr b="1" lang="en-US" sz="1600">
                <a:latin typeface="Arial"/>
                <a:ea typeface="Arial"/>
                <a:cs typeface="Arial"/>
                <a:sym typeface="Arial"/>
              </a:rPr>
              <a:t>p</a:t>
            </a:r>
            <a:r>
              <a:rPr lang="en-US" sz="1600">
                <a:latin typeface="Arial"/>
                <a:ea typeface="Arial"/>
                <a:cs typeface="Arial"/>
                <a:sym typeface="Arial"/>
              </a:rPr>
              <a:t>,</a:t>
            </a:r>
            <a:endParaRPr/>
          </a:p>
          <a:p>
            <a:pPr indent="0" lvl="0" marL="0" rtl="0" algn="l">
              <a:spcBef>
                <a:spcPts val="320"/>
              </a:spcBef>
              <a:spcAft>
                <a:spcPts val="0"/>
              </a:spcAft>
              <a:buSzPts val="1600"/>
              <a:buFont typeface="Arial"/>
              <a:buNone/>
            </a:pPr>
            <a:r>
              <a:rPr b="1" lang="en-US" sz="1600">
                <a:latin typeface="Arial"/>
                <a:ea typeface="Arial"/>
                <a:cs typeface="Arial"/>
                <a:sym typeface="Arial"/>
              </a:rPr>
              <a:t>wp</a:t>
            </a:r>
            <a:r>
              <a:rPr lang="en-US" sz="1600">
                <a:latin typeface="Arial"/>
                <a:ea typeface="Arial"/>
                <a:cs typeface="Arial"/>
                <a:sym typeface="Arial"/>
              </a:rPr>
              <a:t>: the length of </a:t>
            </a:r>
            <a:r>
              <a:rPr b="1" lang="en-US" sz="1600">
                <a:latin typeface="Arial"/>
                <a:ea typeface="Arial"/>
                <a:cs typeface="Arial"/>
                <a:sym typeface="Arial"/>
              </a:rPr>
              <a:t>p</a:t>
            </a:r>
            <a:r>
              <a:rPr lang="en-US" sz="1600">
                <a:latin typeface="Arial"/>
                <a:ea typeface="Arial"/>
                <a:cs typeface="Arial"/>
                <a:sym typeface="Arial"/>
              </a:rPr>
              <a:t>,</a:t>
            </a:r>
            <a:endParaRPr/>
          </a:p>
          <a:p>
            <a:pPr indent="0" lvl="0" marL="0" rtl="0" algn="l">
              <a:spcBef>
                <a:spcPts val="320"/>
              </a:spcBef>
              <a:spcAft>
                <a:spcPts val="0"/>
              </a:spcAft>
              <a:buSzPts val="1600"/>
              <a:buFont typeface="Arial"/>
              <a:buNone/>
            </a:pPr>
            <a:r>
              <a:rPr b="1" lang="en-US" sz="1600">
                <a:latin typeface="Arial"/>
                <a:ea typeface="Arial"/>
                <a:cs typeface="Arial"/>
                <a:sym typeface="Arial"/>
              </a:rPr>
              <a:t>|A|:</a:t>
            </a:r>
            <a:r>
              <a:rPr lang="en-US" sz="1600">
                <a:latin typeface="Arial"/>
                <a:ea typeface="Arial"/>
                <a:cs typeface="Arial"/>
                <a:sym typeface="Arial"/>
              </a:rPr>
              <a:t> the total number of activities on the spatial   </a:t>
            </a:r>
            <a:endParaRPr/>
          </a:p>
          <a:p>
            <a:pPr indent="0" lvl="0" marL="0" rtl="0" algn="l">
              <a:spcBef>
                <a:spcPts val="320"/>
              </a:spcBef>
              <a:spcAft>
                <a:spcPts val="0"/>
              </a:spcAft>
              <a:buSzPts val="1600"/>
              <a:buFont typeface="Arial"/>
              <a:buNone/>
            </a:pPr>
            <a:r>
              <a:rPr lang="en-US" sz="1600">
                <a:latin typeface="Arial"/>
                <a:ea typeface="Arial"/>
                <a:cs typeface="Arial"/>
                <a:sym typeface="Arial"/>
              </a:rPr>
              <a:t>       network,</a:t>
            </a:r>
            <a:endParaRPr/>
          </a:p>
          <a:p>
            <a:pPr indent="0" lvl="0" marL="0" rtl="0" algn="l">
              <a:spcBef>
                <a:spcPts val="320"/>
              </a:spcBef>
              <a:spcAft>
                <a:spcPts val="0"/>
              </a:spcAft>
              <a:buSzPts val="1600"/>
              <a:buFont typeface="Arial"/>
              <a:buNone/>
            </a:pPr>
            <a:r>
              <a:rPr b="1" lang="en-US" sz="1600">
                <a:latin typeface="Arial"/>
                <a:ea typeface="Arial"/>
                <a:cs typeface="Arial"/>
                <a:sym typeface="Arial"/>
              </a:rPr>
              <a:t>|W|</a:t>
            </a:r>
            <a:r>
              <a:rPr lang="en-US" sz="1600">
                <a:latin typeface="Arial"/>
                <a:ea typeface="Arial"/>
                <a:cs typeface="Arial"/>
                <a:sym typeface="Arial"/>
              </a:rPr>
              <a:t>: the total length of the spatial network</a:t>
            </a:r>
            <a:endParaRPr/>
          </a:p>
          <a:p>
            <a:pPr indent="0" lvl="0" marL="0" rtl="0" algn="l">
              <a:spcBef>
                <a:spcPts val="320"/>
              </a:spcBef>
              <a:spcAft>
                <a:spcPts val="0"/>
              </a:spcAft>
              <a:buSzPts val="1600"/>
              <a:buFont typeface="Arial"/>
              <a:buNone/>
            </a:pPr>
            <a:r>
              <a:t/>
            </a:r>
            <a:endParaRPr sz="1600">
              <a:latin typeface="Arial"/>
              <a:ea typeface="Arial"/>
              <a:cs typeface="Arial"/>
              <a:sym typeface="Arial"/>
            </a:endParaRPr>
          </a:p>
          <a:p>
            <a:pPr indent="0" lvl="0" marL="0" rtl="0" algn="l">
              <a:spcBef>
                <a:spcPts val="320"/>
              </a:spcBef>
              <a:spcAft>
                <a:spcPts val="0"/>
              </a:spcAft>
              <a:buSzPts val="1600"/>
              <a:buFont typeface="Arial"/>
              <a:buNone/>
            </a:pPr>
            <a:r>
              <a:rPr lang="en-US" sz="1600">
                <a:latin typeface="Arial"/>
                <a:ea typeface="Arial"/>
                <a:cs typeface="Arial"/>
                <a:sym typeface="Arial"/>
              </a:rPr>
              <a:t>Interest measure: </a:t>
            </a:r>
            <a:endParaRPr/>
          </a:p>
          <a:p>
            <a:pPr indent="0" lvl="0" marL="0" rtl="0" algn="l">
              <a:spcBef>
                <a:spcPts val="320"/>
              </a:spcBef>
              <a:spcAft>
                <a:spcPts val="0"/>
              </a:spcAft>
              <a:buSzPts val="1600"/>
              <a:buFont typeface="Arial"/>
              <a:buNone/>
            </a:pPr>
            <a:r>
              <a:t/>
            </a:r>
            <a:endParaRPr sz="1600">
              <a:latin typeface="Arial"/>
              <a:ea typeface="Arial"/>
              <a:cs typeface="Arial"/>
              <a:sym typeface="Arial"/>
            </a:endParaRPr>
          </a:p>
          <a:p>
            <a:pPr indent="0" lvl="0" marL="0" rtl="0" algn="l">
              <a:spcBef>
                <a:spcPts val="320"/>
              </a:spcBef>
              <a:spcAft>
                <a:spcPts val="0"/>
              </a:spcAft>
              <a:buSzPts val="1600"/>
              <a:buFont typeface="Arial"/>
              <a:buNone/>
            </a:pPr>
            <a:r>
              <a:rPr lang="en-US" sz="1600">
                <a:latin typeface="Arial"/>
                <a:ea typeface="Arial"/>
                <a:cs typeface="Arial"/>
                <a:sym typeface="Arial"/>
              </a:rPr>
              <a:t>Density ratio</a:t>
            </a:r>
            <a:r>
              <a:rPr baseline="30000" lang="en-US" sz="1600">
                <a:latin typeface="Arial"/>
                <a:ea typeface="Arial"/>
                <a:cs typeface="Arial"/>
                <a:sym typeface="Arial"/>
              </a:rPr>
              <a:t>[1]</a:t>
            </a:r>
            <a:r>
              <a:rPr lang="en-US" sz="1600">
                <a:latin typeface="Arial"/>
                <a:ea typeface="Arial"/>
                <a:cs typeface="Arial"/>
                <a:sym typeface="Arial"/>
              </a:rPr>
              <a:t>:</a:t>
            </a:r>
            <a:endParaRPr/>
          </a:p>
          <a:p>
            <a:pPr indent="0" lvl="0" marL="0" rtl="0" algn="l">
              <a:spcBef>
                <a:spcPts val="320"/>
              </a:spcBef>
              <a:spcAft>
                <a:spcPts val="0"/>
              </a:spcAft>
              <a:buSzPts val="1600"/>
              <a:buFont typeface="Arial"/>
              <a:buNone/>
            </a:pPr>
            <a:r>
              <a:t/>
            </a:r>
            <a:endParaRPr sz="1600">
              <a:latin typeface="Arial"/>
              <a:ea typeface="Arial"/>
              <a:cs typeface="Arial"/>
              <a:sym typeface="Arial"/>
            </a:endParaRPr>
          </a:p>
          <a:p>
            <a:pPr indent="0" lvl="0" marL="0" rtl="0" algn="l">
              <a:spcBef>
                <a:spcPts val="320"/>
              </a:spcBef>
              <a:spcAft>
                <a:spcPts val="0"/>
              </a:spcAft>
              <a:buSzPts val="1600"/>
              <a:buFont typeface="Arial"/>
              <a:buNone/>
            </a:pPr>
            <a:r>
              <a:t/>
            </a:r>
            <a:endParaRPr sz="1600">
              <a:latin typeface="Arial"/>
              <a:ea typeface="Arial"/>
              <a:cs typeface="Arial"/>
              <a:sym typeface="Arial"/>
            </a:endParaRPr>
          </a:p>
        </p:txBody>
      </p:sp>
      <p:sp>
        <p:nvSpPr>
          <p:cNvPr id="594" name="Google Shape;594;p77"/>
          <p:cNvSpPr txBox="1"/>
          <p:nvPr/>
        </p:nvSpPr>
        <p:spPr>
          <a:xfrm>
            <a:off x="6553200" y="5926045"/>
            <a:ext cx="2133600"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pic>
        <p:nvPicPr>
          <p:cNvPr descr="Screen Shot 2015-02-03 at 5.59.08 PM.png" id="595" name="Google Shape;595;p77"/>
          <p:cNvPicPr preferRelativeResize="0"/>
          <p:nvPr/>
        </p:nvPicPr>
        <p:blipFill rotWithShape="1">
          <a:blip r:embed="rId3">
            <a:alphaModFix/>
          </a:blip>
          <a:srcRect b="-39471" l="0" r="0" t="-39470"/>
          <a:stretch/>
        </p:blipFill>
        <p:spPr>
          <a:xfrm>
            <a:off x="1772712" y="2838105"/>
            <a:ext cx="2022068" cy="1112060"/>
          </a:xfrm>
          <a:prstGeom prst="rect">
            <a:avLst/>
          </a:prstGeom>
          <a:noFill/>
          <a:ln>
            <a:noFill/>
          </a:ln>
        </p:spPr>
      </p:pic>
      <p:pic>
        <p:nvPicPr>
          <p:cNvPr descr="Conceptual illustration of next-generation navigation services considering start time and road capacity." id="596" name="Google Shape;596;p77"/>
          <p:cNvPicPr preferRelativeResize="0"/>
          <p:nvPr/>
        </p:nvPicPr>
        <p:blipFill rotWithShape="1">
          <a:blip r:embed="rId4">
            <a:alphaModFix/>
          </a:blip>
          <a:srcRect b="0" l="0" r="0" t="0"/>
          <a:stretch/>
        </p:blipFill>
        <p:spPr>
          <a:xfrm>
            <a:off x="4251213" y="626489"/>
            <a:ext cx="4730227" cy="3887130"/>
          </a:xfrm>
          <a:prstGeom prst="rect">
            <a:avLst/>
          </a:prstGeom>
          <a:noFill/>
          <a:ln>
            <a:noFill/>
          </a:ln>
        </p:spPr>
      </p:pic>
      <p:pic>
        <p:nvPicPr>
          <p:cNvPr descr="Screen Shot 2015-10-26 at 4.13.55 PM.png" id="597" name="Google Shape;597;p77"/>
          <p:cNvPicPr preferRelativeResize="0"/>
          <p:nvPr/>
        </p:nvPicPr>
        <p:blipFill rotWithShape="1">
          <a:blip r:embed="rId5">
            <a:alphaModFix/>
          </a:blip>
          <a:srcRect b="0" l="0" r="0" t="0"/>
          <a:stretch/>
        </p:blipFill>
        <p:spPr>
          <a:xfrm>
            <a:off x="1772712" y="4364497"/>
            <a:ext cx="6474898" cy="1195032"/>
          </a:xfrm>
          <a:prstGeom prst="rect">
            <a:avLst/>
          </a:prstGeom>
          <a:noFill/>
          <a:ln>
            <a:noFill/>
          </a:ln>
        </p:spPr>
      </p:pic>
      <p:sp>
        <p:nvSpPr>
          <p:cNvPr id="598" name="Google Shape;598;p77"/>
          <p:cNvSpPr txBox="1"/>
          <p:nvPr/>
        </p:nvSpPr>
        <p:spPr>
          <a:xfrm>
            <a:off x="-25667" y="5538649"/>
            <a:ext cx="898144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Janeja, V. P., &amp; Atluri, V. (2005, March). LS 3: A linear semantic scan statistic technique for detecting anomalous windows, Proc.</a:t>
            </a:r>
            <a:r>
              <a:rPr i="1" lang="en-US" sz="1200">
                <a:solidFill>
                  <a:schemeClr val="dk1"/>
                </a:solidFill>
                <a:latin typeface="Arial"/>
                <a:ea typeface="Arial"/>
                <a:cs typeface="Arial"/>
                <a:sym typeface="Arial"/>
              </a:rPr>
              <a:t> 2005 ACM symposium on Applied computing</a:t>
            </a:r>
            <a:r>
              <a:rPr lang="en-US" sz="1200">
                <a:solidFill>
                  <a:schemeClr val="dk1"/>
                </a:solidFill>
                <a:latin typeface="Arial"/>
                <a:ea typeface="Arial"/>
                <a:cs typeface="Arial"/>
                <a:sym typeface="Arial"/>
              </a:rPr>
              <a:t> (pp. 493-497).</a:t>
            </a:r>
            <a:endParaRPr/>
          </a:p>
        </p:txBody>
      </p:sp>
      <p:sp>
        <p:nvSpPr>
          <p:cNvPr id="599" name="Google Shape;599;p77"/>
          <p:cNvSpPr txBox="1"/>
          <p:nvPr/>
        </p:nvSpPr>
        <p:spPr>
          <a:xfrm>
            <a:off x="5010161" y="4566599"/>
            <a:ext cx="1069686" cy="92333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0" name="Google Shape;600;p77"/>
          <p:cNvSpPr txBox="1"/>
          <p:nvPr/>
        </p:nvSpPr>
        <p:spPr>
          <a:xfrm>
            <a:off x="6079847" y="4545623"/>
            <a:ext cx="1121748" cy="92333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1" name="Google Shape;601;p77"/>
          <p:cNvSpPr txBox="1"/>
          <p:nvPr/>
        </p:nvSpPr>
        <p:spPr>
          <a:xfrm>
            <a:off x="7170064" y="4564597"/>
            <a:ext cx="998575" cy="92333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2" name="Google Shape;602;p77"/>
          <p:cNvSpPr txBox="1"/>
          <p:nvPr/>
        </p:nvSpPr>
        <p:spPr>
          <a:xfrm>
            <a:off x="223449" y="4415900"/>
            <a:ext cx="135235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An example:</a:t>
            </a:r>
            <a:endParaRPr/>
          </a:p>
        </p:txBody>
      </p:sp>
      <p:sp>
        <p:nvSpPr>
          <p:cNvPr id="603" name="Google Shape;603;p77"/>
          <p:cNvSpPr txBox="1"/>
          <p:nvPr/>
        </p:nvSpPr>
        <p:spPr>
          <a:xfrm>
            <a:off x="3930210" y="4588439"/>
            <a:ext cx="1069686" cy="92333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0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9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0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60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598"/>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60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78"/>
          <p:cNvSpPr/>
          <p:nvPr/>
        </p:nvSpPr>
        <p:spPr>
          <a:xfrm>
            <a:off x="161194" y="-28450"/>
            <a:ext cx="8821612"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7A0019"/>
                </a:solidFill>
                <a:latin typeface="Arial"/>
                <a:ea typeface="Arial"/>
                <a:cs typeface="Arial"/>
                <a:sym typeface="Arial"/>
              </a:rPr>
              <a:t>Concepts: </a:t>
            </a:r>
            <a:r>
              <a:rPr lang="en-US" sz="2400">
                <a:solidFill>
                  <a:srgbClr val="7A0019"/>
                </a:solidFill>
                <a:latin typeface="Arial"/>
                <a:ea typeface="Arial"/>
                <a:cs typeface="Arial"/>
                <a:sym typeface="Arial"/>
              </a:rPr>
              <a:t>Statistical Significance</a:t>
            </a:r>
            <a:endParaRPr b="1" sz="2400">
              <a:solidFill>
                <a:srgbClr val="7A0019"/>
              </a:solidFill>
              <a:latin typeface="Arial"/>
              <a:ea typeface="Arial"/>
              <a:cs typeface="Arial"/>
              <a:sym typeface="Arial"/>
            </a:endParaRPr>
          </a:p>
        </p:txBody>
      </p:sp>
      <p:sp>
        <p:nvSpPr>
          <p:cNvPr id="609" name="Google Shape;609;p78"/>
          <p:cNvSpPr txBox="1"/>
          <p:nvPr/>
        </p:nvSpPr>
        <p:spPr>
          <a:xfrm>
            <a:off x="6553200" y="5926045"/>
            <a:ext cx="2133600"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pic>
        <p:nvPicPr>
          <p:cNvPr descr="Diagram comparing time aggregated graphs and time expanded graphs for spatiotemporal networks." id="610" name="Google Shape;610;p78"/>
          <p:cNvPicPr preferRelativeResize="0"/>
          <p:nvPr/>
        </p:nvPicPr>
        <p:blipFill rotWithShape="1">
          <a:blip r:embed="rId3">
            <a:alphaModFix/>
          </a:blip>
          <a:srcRect b="0" l="0" r="0" t="0"/>
          <a:stretch/>
        </p:blipFill>
        <p:spPr>
          <a:xfrm>
            <a:off x="4724375" y="831493"/>
            <a:ext cx="4184804" cy="3438921"/>
          </a:xfrm>
          <a:prstGeom prst="rect">
            <a:avLst/>
          </a:prstGeom>
          <a:noFill/>
          <a:ln>
            <a:noFill/>
          </a:ln>
        </p:spPr>
      </p:pic>
      <p:sp>
        <p:nvSpPr>
          <p:cNvPr id="611" name="Google Shape;611;p78"/>
          <p:cNvSpPr txBox="1"/>
          <p:nvPr>
            <p:ph idx="1" type="body"/>
          </p:nvPr>
        </p:nvSpPr>
        <p:spPr>
          <a:xfrm>
            <a:off x="161194" y="595189"/>
            <a:ext cx="4632371" cy="271914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600"/>
              <a:buFont typeface="Arial"/>
              <a:buNone/>
            </a:pPr>
            <a:r>
              <a:rPr b="1" lang="en-US" sz="1600">
                <a:latin typeface="Arial"/>
                <a:ea typeface="Arial"/>
                <a:cs typeface="Arial"/>
                <a:sym typeface="Arial"/>
              </a:rPr>
              <a:t> </a:t>
            </a:r>
            <a:endParaRPr/>
          </a:p>
          <a:p>
            <a:pPr indent="-257168" lvl="0" marL="257168" rtl="0" algn="l">
              <a:spcBef>
                <a:spcPts val="320"/>
              </a:spcBef>
              <a:spcAft>
                <a:spcPts val="0"/>
              </a:spcAft>
              <a:buSzPts val="1600"/>
              <a:buFont typeface="Arial"/>
              <a:buChar char="•"/>
            </a:pPr>
            <a:r>
              <a:rPr lang="en-US" sz="1600">
                <a:latin typeface="Arial"/>
                <a:ea typeface="Arial"/>
                <a:cs typeface="Arial"/>
                <a:sym typeface="Arial"/>
              </a:rPr>
              <a:t>Lower p-value =&gt; higher confidence</a:t>
            </a:r>
            <a:endParaRPr/>
          </a:p>
          <a:p>
            <a:pPr indent="0" lvl="0" marL="0" rtl="0" algn="l">
              <a:spcBef>
                <a:spcPts val="320"/>
              </a:spcBef>
              <a:spcAft>
                <a:spcPts val="0"/>
              </a:spcAft>
              <a:buSzPts val="1600"/>
              <a:buFont typeface="Arial"/>
              <a:buNone/>
            </a:pPr>
            <a:r>
              <a:t/>
            </a:r>
            <a:endParaRPr sz="1600">
              <a:latin typeface="Arial"/>
              <a:ea typeface="Arial"/>
              <a:cs typeface="Arial"/>
              <a:sym typeface="Arial"/>
            </a:endParaRPr>
          </a:p>
          <a:p>
            <a:pPr indent="0" lvl="0" marL="0" rtl="0" algn="l">
              <a:spcBef>
                <a:spcPts val="320"/>
              </a:spcBef>
              <a:spcAft>
                <a:spcPts val="0"/>
              </a:spcAft>
              <a:buSzPts val="1600"/>
              <a:buFont typeface="Arial"/>
              <a:buNone/>
            </a:pPr>
            <a:r>
              <a:rPr b="1" lang="en-US" sz="1600">
                <a:latin typeface="Arial"/>
                <a:ea typeface="Arial"/>
                <a:cs typeface="Arial"/>
                <a:sym typeface="Arial"/>
              </a:rPr>
              <a:t>Challenges:</a:t>
            </a:r>
            <a:endParaRPr/>
          </a:p>
          <a:p>
            <a:pPr indent="-257168" lvl="0" marL="257168" rtl="0" algn="l">
              <a:spcBef>
                <a:spcPts val="320"/>
              </a:spcBef>
              <a:spcAft>
                <a:spcPts val="0"/>
              </a:spcAft>
              <a:buSzPts val="1600"/>
              <a:buFont typeface="Arial"/>
              <a:buChar char="•"/>
            </a:pPr>
            <a:r>
              <a:rPr lang="en-US" sz="1600">
                <a:latin typeface="Arial"/>
                <a:ea typeface="Arial"/>
                <a:cs typeface="Arial"/>
                <a:sym typeface="Arial"/>
              </a:rPr>
              <a:t>Distribution of density ratio are unknown.</a:t>
            </a:r>
            <a:endParaRPr/>
          </a:p>
          <a:p>
            <a:pPr indent="0" lvl="0" marL="0" rtl="0" algn="l">
              <a:spcBef>
                <a:spcPts val="320"/>
              </a:spcBef>
              <a:spcAft>
                <a:spcPts val="0"/>
              </a:spcAft>
              <a:buSzPts val="1600"/>
              <a:buFont typeface="Arial"/>
              <a:buNone/>
            </a:pPr>
            <a:r>
              <a:t/>
            </a:r>
            <a:endParaRPr sz="1600">
              <a:latin typeface="Arial"/>
              <a:ea typeface="Arial"/>
              <a:cs typeface="Arial"/>
              <a:sym typeface="Arial"/>
            </a:endParaRPr>
          </a:p>
          <a:p>
            <a:pPr indent="0" lvl="0" marL="0" rtl="0" algn="l">
              <a:spcBef>
                <a:spcPts val="320"/>
              </a:spcBef>
              <a:spcAft>
                <a:spcPts val="0"/>
              </a:spcAft>
              <a:buSzPts val="1600"/>
              <a:buFont typeface="Arial"/>
              <a:buNone/>
            </a:pPr>
            <a:r>
              <a:rPr b="1" lang="en-US" sz="1600">
                <a:latin typeface="Arial"/>
                <a:ea typeface="Arial"/>
                <a:cs typeface="Arial"/>
                <a:sym typeface="Arial"/>
              </a:rPr>
              <a:t>Approach:</a:t>
            </a:r>
            <a:endParaRPr/>
          </a:p>
          <a:p>
            <a:pPr indent="-257168" lvl="0" marL="257168" rtl="0" algn="l">
              <a:spcBef>
                <a:spcPts val="320"/>
              </a:spcBef>
              <a:spcAft>
                <a:spcPts val="0"/>
              </a:spcAft>
              <a:buSzPts val="1600"/>
              <a:buFont typeface="Arial"/>
              <a:buChar char="•"/>
            </a:pPr>
            <a:r>
              <a:rPr lang="en-US" sz="1600">
                <a:latin typeface="Arial"/>
                <a:ea typeface="Arial"/>
                <a:cs typeface="Arial"/>
                <a:sym typeface="Arial"/>
              </a:rPr>
              <a:t>Monte Carlo simulation to determine p.</a:t>
            </a:r>
            <a:endParaRPr/>
          </a:p>
          <a:p>
            <a:pPr indent="0" lvl="0" marL="0" rtl="0" algn="l">
              <a:spcBef>
                <a:spcPts val="320"/>
              </a:spcBef>
              <a:spcAft>
                <a:spcPts val="0"/>
              </a:spcAft>
              <a:buSzPts val="1600"/>
              <a:buFont typeface="Arial"/>
              <a:buNone/>
            </a:pPr>
            <a:r>
              <a:t/>
            </a:r>
            <a:endParaRPr sz="1600">
              <a:latin typeface="Arial"/>
              <a:ea typeface="Arial"/>
              <a:cs typeface="Arial"/>
              <a:sym typeface="Arial"/>
            </a:endParaRPr>
          </a:p>
          <a:p>
            <a:pPr indent="0" lvl="0" marL="0" rtl="0" algn="l">
              <a:spcBef>
                <a:spcPts val="320"/>
              </a:spcBef>
              <a:spcAft>
                <a:spcPts val="0"/>
              </a:spcAft>
              <a:buSzPts val="1600"/>
              <a:buFont typeface="Arial"/>
              <a:buNone/>
            </a:pPr>
            <a:r>
              <a:t/>
            </a:r>
            <a:endParaRPr sz="1600">
              <a:latin typeface="Arial"/>
              <a:ea typeface="Arial"/>
              <a:cs typeface="Arial"/>
              <a:sym typeface="Arial"/>
            </a:endParaRPr>
          </a:p>
          <a:p>
            <a:pPr indent="0" lvl="0" marL="0" rtl="0" algn="l">
              <a:spcBef>
                <a:spcPts val="320"/>
              </a:spcBef>
              <a:spcAft>
                <a:spcPts val="0"/>
              </a:spcAft>
              <a:buSzPts val="1600"/>
              <a:buFont typeface="Arial"/>
              <a:buNone/>
            </a:pPr>
            <a:r>
              <a:t/>
            </a:r>
            <a:endParaRPr sz="1600">
              <a:latin typeface="Arial"/>
              <a:ea typeface="Arial"/>
              <a:cs typeface="Arial"/>
              <a:sym typeface="Arial"/>
            </a:endParaRPr>
          </a:p>
        </p:txBody>
      </p:sp>
      <p:pic>
        <p:nvPicPr>
          <p:cNvPr descr="Screen Shot 2015-10-26 at 4.13.55 PM.png" id="612" name="Google Shape;612;p78"/>
          <p:cNvPicPr preferRelativeResize="0"/>
          <p:nvPr/>
        </p:nvPicPr>
        <p:blipFill rotWithShape="1">
          <a:blip r:embed="rId4">
            <a:alphaModFix/>
          </a:blip>
          <a:srcRect b="0" l="0" r="0" t="0"/>
          <a:stretch/>
        </p:blipFill>
        <p:spPr>
          <a:xfrm>
            <a:off x="188227" y="4432388"/>
            <a:ext cx="6934593" cy="1169709"/>
          </a:xfrm>
          <a:prstGeom prst="rect">
            <a:avLst/>
          </a:prstGeom>
          <a:noFill/>
          <a:ln>
            <a:noFill/>
          </a:ln>
        </p:spPr>
      </p:pic>
      <p:pic>
        <p:nvPicPr>
          <p:cNvPr descr="Screen Shot 2015-10-26 at 4.23.08 PM.png" id="613" name="Google Shape;613;p78"/>
          <p:cNvPicPr preferRelativeResize="0"/>
          <p:nvPr/>
        </p:nvPicPr>
        <p:blipFill rotWithShape="1">
          <a:blip r:embed="rId5">
            <a:alphaModFix/>
          </a:blip>
          <a:srcRect b="0" l="0" r="0" t="0"/>
          <a:stretch/>
        </p:blipFill>
        <p:spPr>
          <a:xfrm>
            <a:off x="7201464" y="4412824"/>
            <a:ext cx="1208914" cy="11892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79"/>
          <p:cNvSpPr/>
          <p:nvPr/>
        </p:nvSpPr>
        <p:spPr>
          <a:xfrm>
            <a:off x="161194" y="-28450"/>
            <a:ext cx="8821612"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7A0019"/>
                </a:solidFill>
                <a:latin typeface="Arial"/>
                <a:ea typeface="Arial"/>
                <a:cs typeface="Arial"/>
                <a:sym typeface="Arial"/>
              </a:rPr>
              <a:t>Problem Statement</a:t>
            </a:r>
            <a:endParaRPr/>
          </a:p>
        </p:txBody>
      </p:sp>
      <p:sp>
        <p:nvSpPr>
          <p:cNvPr id="619" name="Google Shape;619;p79"/>
          <p:cNvSpPr txBox="1"/>
          <p:nvPr>
            <p:ph idx="1" type="body"/>
          </p:nvPr>
        </p:nvSpPr>
        <p:spPr>
          <a:xfrm>
            <a:off x="161194" y="692872"/>
            <a:ext cx="8229905" cy="3924116"/>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600"/>
              <a:buFont typeface="Arial"/>
              <a:buChar char="•"/>
            </a:pPr>
            <a:r>
              <a:rPr b="1" lang="en-US" sz="1600">
                <a:latin typeface="Arial"/>
                <a:ea typeface="Arial"/>
                <a:cs typeface="Arial"/>
                <a:sym typeface="Arial"/>
              </a:rPr>
              <a:t>Given</a:t>
            </a:r>
            <a:endParaRPr/>
          </a:p>
          <a:p>
            <a:pPr indent="-214308" lvl="1" marL="557199" rtl="0" algn="l">
              <a:spcBef>
                <a:spcPts val="320"/>
              </a:spcBef>
              <a:spcAft>
                <a:spcPts val="0"/>
              </a:spcAft>
              <a:buSzPts val="1600"/>
              <a:buFont typeface="Arial"/>
              <a:buChar char="–"/>
            </a:pPr>
            <a:r>
              <a:rPr lang="en-US" sz="1600">
                <a:latin typeface="Arial"/>
                <a:ea typeface="Arial"/>
                <a:cs typeface="Arial"/>
                <a:sym typeface="Arial"/>
              </a:rPr>
              <a:t>A spatial network </a:t>
            </a:r>
            <a:r>
              <a:rPr i="1" lang="en-US" sz="1600">
                <a:latin typeface="Arial"/>
                <a:ea typeface="Arial"/>
                <a:cs typeface="Arial"/>
                <a:sym typeface="Arial"/>
              </a:rPr>
              <a:t>G = (N, E) </a:t>
            </a:r>
            <a:r>
              <a:rPr lang="en-US" sz="1600">
                <a:latin typeface="Arial"/>
                <a:ea typeface="Arial"/>
                <a:cs typeface="Arial"/>
                <a:sym typeface="Arial"/>
              </a:rPr>
              <a:t>with a</a:t>
            </a:r>
            <a:endParaRPr/>
          </a:p>
          <a:p>
            <a:pPr indent="0" lvl="1" marL="457200" rtl="0" algn="l">
              <a:spcBef>
                <a:spcPts val="320"/>
              </a:spcBef>
              <a:spcAft>
                <a:spcPts val="0"/>
              </a:spcAft>
              <a:buSzPts val="1600"/>
              <a:buFont typeface="Arial"/>
              <a:buNone/>
            </a:pPr>
            <a:r>
              <a:rPr lang="en-US" sz="1600">
                <a:latin typeface="Arial"/>
                <a:ea typeface="Arial"/>
                <a:cs typeface="Arial"/>
                <a:sym typeface="Arial"/>
              </a:rPr>
              <a:t>     set of activities </a:t>
            </a:r>
            <a:r>
              <a:rPr b="1" lang="en-US" sz="1600">
                <a:latin typeface="Arial"/>
                <a:ea typeface="Arial"/>
                <a:cs typeface="Arial"/>
                <a:sym typeface="Arial"/>
              </a:rPr>
              <a:t>A</a:t>
            </a:r>
            <a:r>
              <a:rPr i="1" lang="en-US" sz="1600">
                <a:latin typeface="Arial"/>
                <a:ea typeface="Arial"/>
                <a:cs typeface="Arial"/>
                <a:sym typeface="Arial"/>
              </a:rPr>
              <a:t>.</a:t>
            </a:r>
            <a:endParaRPr/>
          </a:p>
          <a:p>
            <a:pPr indent="-214308" lvl="1" marL="557199" rtl="0" algn="l">
              <a:spcBef>
                <a:spcPts val="320"/>
              </a:spcBef>
              <a:spcAft>
                <a:spcPts val="0"/>
              </a:spcAft>
              <a:buSzPts val="1600"/>
              <a:buFont typeface="Arial"/>
              <a:buChar char="–"/>
            </a:pPr>
            <a:r>
              <a:rPr lang="en-US" sz="1600">
                <a:latin typeface="Arial"/>
                <a:ea typeface="Arial"/>
                <a:cs typeface="Arial"/>
                <a:sym typeface="Arial"/>
              </a:rPr>
              <a:t>A density ratio threshold </a:t>
            </a:r>
            <a:r>
              <a:rPr b="1" lang="en-US" sz="1600">
                <a:latin typeface="Merriweather Sans"/>
                <a:ea typeface="Merriweather Sans"/>
                <a:cs typeface="Merriweather Sans"/>
                <a:sym typeface="Merriweather Sans"/>
              </a:rPr>
              <a:t>θ</a:t>
            </a:r>
            <a:r>
              <a:rPr b="1" baseline="-25000" lang="en-US" sz="1600">
                <a:latin typeface="Merriweather Sans"/>
                <a:ea typeface="Merriweather Sans"/>
                <a:cs typeface="Merriweather Sans"/>
                <a:sym typeface="Merriweather Sans"/>
              </a:rPr>
              <a:t>d</a:t>
            </a:r>
            <a:endParaRPr i="1" sz="1600">
              <a:latin typeface="Arial"/>
              <a:ea typeface="Arial"/>
              <a:cs typeface="Arial"/>
              <a:sym typeface="Arial"/>
            </a:endParaRPr>
          </a:p>
          <a:p>
            <a:pPr indent="-214308" lvl="1" marL="557199" rtl="0" algn="l">
              <a:spcBef>
                <a:spcPts val="320"/>
              </a:spcBef>
              <a:spcAft>
                <a:spcPts val="0"/>
              </a:spcAft>
              <a:buSzPts val="1600"/>
              <a:buFont typeface="Arial"/>
              <a:buChar char="–"/>
            </a:pPr>
            <a:r>
              <a:rPr lang="en-US" sz="1600">
                <a:latin typeface="Arial"/>
                <a:ea typeface="Arial"/>
                <a:cs typeface="Arial"/>
                <a:sym typeface="Arial"/>
              </a:rPr>
              <a:t>A </a:t>
            </a:r>
            <a:r>
              <a:rPr i="1" lang="en-US" sz="1600">
                <a:latin typeface="Arial"/>
                <a:ea typeface="Arial"/>
                <a:cs typeface="Arial"/>
                <a:sym typeface="Arial"/>
              </a:rPr>
              <a:t>p</a:t>
            </a:r>
            <a:r>
              <a:rPr lang="en-US" sz="1600">
                <a:latin typeface="Arial"/>
                <a:ea typeface="Arial"/>
                <a:cs typeface="Arial"/>
                <a:sym typeface="Arial"/>
              </a:rPr>
              <a:t>-value threshold </a:t>
            </a:r>
            <a:r>
              <a:rPr b="1" lang="en-US" sz="1600">
                <a:latin typeface="Merriweather Sans"/>
                <a:ea typeface="Merriweather Sans"/>
                <a:cs typeface="Merriweather Sans"/>
                <a:sym typeface="Merriweather Sans"/>
              </a:rPr>
              <a:t>θ</a:t>
            </a:r>
            <a:r>
              <a:rPr b="1" baseline="-25000" lang="en-US" sz="1600">
                <a:latin typeface="Merriweather Sans"/>
                <a:ea typeface="Merriweather Sans"/>
                <a:cs typeface="Merriweather Sans"/>
                <a:sym typeface="Merriweather Sans"/>
              </a:rPr>
              <a:t>p</a:t>
            </a:r>
            <a:r>
              <a:rPr baseline="-25000" lang="en-US" sz="1600">
                <a:latin typeface="Merriweather Sans"/>
                <a:ea typeface="Merriweather Sans"/>
                <a:cs typeface="Merriweather Sans"/>
                <a:sym typeface="Merriweather Sans"/>
              </a:rPr>
              <a:t>,</a:t>
            </a:r>
            <a:r>
              <a:rPr lang="en-US" sz="1600">
                <a:latin typeface="Merriweather Sans"/>
                <a:ea typeface="Merriweather Sans"/>
                <a:cs typeface="Merriweather Sans"/>
                <a:sym typeface="Merriweather Sans"/>
              </a:rPr>
              <a:t> and number of</a:t>
            </a:r>
            <a:endParaRPr/>
          </a:p>
          <a:p>
            <a:pPr indent="0" lvl="1" marL="457200" rtl="0" algn="l">
              <a:spcBef>
                <a:spcPts val="320"/>
              </a:spcBef>
              <a:spcAft>
                <a:spcPts val="0"/>
              </a:spcAft>
              <a:buSzPts val="1600"/>
              <a:buFont typeface="Merriweather Sans"/>
              <a:buNone/>
            </a:pPr>
            <a:r>
              <a:rPr lang="en-US" sz="1600">
                <a:latin typeface="Merriweather Sans"/>
                <a:ea typeface="Merriweather Sans"/>
                <a:cs typeface="Merriweather Sans"/>
                <a:sym typeface="Merriweather Sans"/>
              </a:rPr>
              <a:t>    Monte Carlo simulation trials </a:t>
            </a:r>
            <a:r>
              <a:rPr b="1" lang="en-US" sz="1600">
                <a:latin typeface="Merriweather Sans"/>
                <a:ea typeface="Merriweather Sans"/>
                <a:cs typeface="Merriweather Sans"/>
                <a:sym typeface="Merriweather Sans"/>
              </a:rPr>
              <a:t>m</a:t>
            </a:r>
            <a:endParaRPr baseline="-25000" sz="1600">
              <a:latin typeface="Merriweather Sans"/>
              <a:ea typeface="Merriweather Sans"/>
              <a:cs typeface="Merriweather Sans"/>
              <a:sym typeface="Merriweather Sans"/>
            </a:endParaRPr>
          </a:p>
          <a:p>
            <a:pPr indent="-257168" lvl="0" marL="257168" rtl="0" algn="l">
              <a:spcBef>
                <a:spcPts val="320"/>
              </a:spcBef>
              <a:spcAft>
                <a:spcPts val="0"/>
              </a:spcAft>
              <a:buSzPts val="1600"/>
              <a:buFont typeface="Arial"/>
              <a:buChar char="•"/>
            </a:pPr>
            <a:r>
              <a:rPr b="1" lang="en-US" sz="1600">
                <a:latin typeface="Arial"/>
                <a:ea typeface="Arial"/>
                <a:cs typeface="Arial"/>
                <a:sym typeface="Arial"/>
              </a:rPr>
              <a:t>Find</a:t>
            </a:r>
            <a:endParaRPr/>
          </a:p>
          <a:p>
            <a:pPr indent="-214308" lvl="1" marL="557199" rtl="0" algn="l">
              <a:spcBef>
                <a:spcPts val="320"/>
              </a:spcBef>
              <a:spcAft>
                <a:spcPts val="0"/>
              </a:spcAft>
              <a:buSzPts val="1600"/>
              <a:buFont typeface="Arial"/>
              <a:buChar char="–"/>
            </a:pPr>
            <a:r>
              <a:rPr lang="en-US" sz="1600">
                <a:latin typeface="Arial"/>
                <a:ea typeface="Arial"/>
                <a:cs typeface="Arial"/>
                <a:sym typeface="Arial"/>
              </a:rPr>
              <a:t>All </a:t>
            </a:r>
            <a:r>
              <a:rPr b="1" lang="en-US" sz="1600">
                <a:latin typeface="Arial"/>
                <a:ea typeface="Arial"/>
                <a:cs typeface="Arial"/>
                <a:sym typeface="Arial"/>
              </a:rPr>
              <a:t>shortest path R</a:t>
            </a:r>
            <a:r>
              <a:rPr lang="en-US" sz="1600">
                <a:latin typeface="Arial"/>
                <a:ea typeface="Arial"/>
                <a:cs typeface="Arial"/>
                <a:sym typeface="Arial"/>
              </a:rPr>
              <a:t> with density ratio</a:t>
            </a:r>
            <a:r>
              <a:rPr i="1" lang="en-US" sz="1600">
                <a:latin typeface="Arial"/>
                <a:ea typeface="Arial"/>
                <a:cs typeface="Arial"/>
                <a:sym typeface="Arial"/>
              </a:rPr>
              <a:t> ≥ </a:t>
            </a:r>
            <a:r>
              <a:rPr b="1" lang="en-US" sz="1600">
                <a:latin typeface="Merriweather Sans"/>
                <a:ea typeface="Merriweather Sans"/>
                <a:cs typeface="Merriweather Sans"/>
                <a:sym typeface="Merriweather Sans"/>
              </a:rPr>
              <a:t>θ</a:t>
            </a:r>
            <a:r>
              <a:rPr b="1" baseline="-25000" lang="en-US" sz="1600">
                <a:latin typeface="Merriweather Sans"/>
                <a:ea typeface="Merriweather Sans"/>
                <a:cs typeface="Merriweather Sans"/>
                <a:sym typeface="Merriweather Sans"/>
              </a:rPr>
              <a:t>d</a:t>
            </a:r>
            <a:endParaRPr b="1" i="1" sz="1600">
              <a:latin typeface="Arial"/>
              <a:ea typeface="Arial"/>
              <a:cs typeface="Arial"/>
              <a:sym typeface="Arial"/>
            </a:endParaRPr>
          </a:p>
          <a:p>
            <a:pPr indent="0" lvl="1" marL="457200" rtl="0" algn="l">
              <a:spcBef>
                <a:spcPts val="320"/>
              </a:spcBef>
              <a:spcAft>
                <a:spcPts val="0"/>
              </a:spcAft>
              <a:buSzPts val="1600"/>
              <a:buFont typeface="Arial"/>
              <a:buNone/>
            </a:pPr>
            <a:r>
              <a:rPr i="1" lang="en-US" sz="1600">
                <a:latin typeface="Arial"/>
                <a:ea typeface="Arial"/>
                <a:cs typeface="Arial"/>
                <a:sym typeface="Arial"/>
              </a:rPr>
              <a:t>     </a:t>
            </a:r>
            <a:r>
              <a:rPr lang="en-US" sz="1600">
                <a:latin typeface="Arial"/>
                <a:ea typeface="Arial"/>
                <a:cs typeface="Arial"/>
                <a:sym typeface="Arial"/>
              </a:rPr>
              <a:t>and p-value</a:t>
            </a:r>
            <a:r>
              <a:rPr i="1" lang="en-US" sz="1600">
                <a:latin typeface="Arial"/>
                <a:ea typeface="Arial"/>
                <a:cs typeface="Arial"/>
                <a:sym typeface="Arial"/>
              </a:rPr>
              <a:t> ≤ </a:t>
            </a:r>
            <a:r>
              <a:rPr b="1" lang="en-US" sz="1600">
                <a:latin typeface="Merriweather Sans"/>
                <a:ea typeface="Merriweather Sans"/>
                <a:cs typeface="Merriweather Sans"/>
                <a:sym typeface="Merriweather Sans"/>
              </a:rPr>
              <a:t>θ</a:t>
            </a:r>
            <a:r>
              <a:rPr b="1" baseline="-25000" lang="en-US" sz="1600">
                <a:latin typeface="Merriweather Sans"/>
                <a:ea typeface="Merriweather Sans"/>
                <a:cs typeface="Merriweather Sans"/>
                <a:sym typeface="Merriweather Sans"/>
              </a:rPr>
              <a:t>p</a:t>
            </a:r>
            <a:endParaRPr b="1" baseline="-25000" i="1" sz="1600">
              <a:latin typeface="Arial"/>
              <a:ea typeface="Arial"/>
              <a:cs typeface="Arial"/>
              <a:sym typeface="Arial"/>
            </a:endParaRPr>
          </a:p>
          <a:p>
            <a:pPr indent="-257168" lvl="0" marL="257168" rtl="0" algn="l">
              <a:spcBef>
                <a:spcPts val="320"/>
              </a:spcBef>
              <a:spcAft>
                <a:spcPts val="0"/>
              </a:spcAft>
              <a:buSzPts val="1600"/>
              <a:buFont typeface="Arial"/>
              <a:buChar char="•"/>
            </a:pPr>
            <a:r>
              <a:rPr b="1" lang="en-US" sz="1600">
                <a:latin typeface="Arial"/>
                <a:ea typeface="Arial"/>
                <a:cs typeface="Arial"/>
                <a:sym typeface="Arial"/>
              </a:rPr>
              <a:t>Objective</a:t>
            </a:r>
            <a:endParaRPr/>
          </a:p>
          <a:p>
            <a:pPr indent="-214308" lvl="1" marL="557199" rtl="0" algn="l">
              <a:spcBef>
                <a:spcPts val="320"/>
              </a:spcBef>
              <a:spcAft>
                <a:spcPts val="0"/>
              </a:spcAft>
              <a:buSzPts val="1600"/>
              <a:buFont typeface="Arial"/>
              <a:buChar char="–"/>
            </a:pPr>
            <a:r>
              <a:rPr lang="en-US" sz="1600">
                <a:latin typeface="Arial"/>
                <a:ea typeface="Arial"/>
                <a:cs typeface="Arial"/>
                <a:sym typeface="Arial"/>
              </a:rPr>
              <a:t>Computational efficiency</a:t>
            </a:r>
            <a:endParaRPr/>
          </a:p>
          <a:p>
            <a:pPr indent="-257168" lvl="0" marL="257168" rtl="0" algn="l">
              <a:spcBef>
                <a:spcPts val="320"/>
              </a:spcBef>
              <a:spcAft>
                <a:spcPts val="0"/>
              </a:spcAft>
              <a:buSzPts val="1600"/>
              <a:buFont typeface="Arial"/>
              <a:buChar char="•"/>
            </a:pPr>
            <a:r>
              <a:rPr b="1" lang="en-US" sz="1600">
                <a:latin typeface="Arial"/>
                <a:ea typeface="Arial"/>
                <a:cs typeface="Arial"/>
                <a:sym typeface="Arial"/>
              </a:rPr>
              <a:t>Constraints</a:t>
            </a:r>
            <a:endParaRPr/>
          </a:p>
          <a:p>
            <a:pPr indent="-214308" lvl="1" marL="557199" rtl="0" algn="l">
              <a:spcBef>
                <a:spcPts val="320"/>
              </a:spcBef>
              <a:spcAft>
                <a:spcPts val="0"/>
              </a:spcAft>
              <a:buSzPts val="1600"/>
              <a:buFont typeface="Arial"/>
              <a:buChar char="–"/>
            </a:pPr>
            <a:r>
              <a:rPr lang="en-US" sz="1600">
                <a:latin typeface="Arial"/>
                <a:ea typeface="Arial"/>
                <a:cs typeface="Arial"/>
                <a:sym typeface="Arial"/>
              </a:rPr>
              <a:t>Correctness, completeness</a:t>
            </a:r>
            <a:endParaRPr/>
          </a:p>
          <a:p>
            <a:pPr indent="-214308" lvl="1" marL="557199" rtl="0" algn="l">
              <a:spcBef>
                <a:spcPts val="320"/>
              </a:spcBef>
              <a:spcAft>
                <a:spcPts val="0"/>
              </a:spcAft>
              <a:buSzPts val="1600"/>
              <a:buFont typeface="Arial"/>
              <a:buChar char="–"/>
            </a:pPr>
            <a:r>
              <a:rPr lang="en-US" sz="1600">
                <a:latin typeface="Arial"/>
                <a:ea typeface="Arial"/>
                <a:cs typeface="Arial"/>
                <a:sym typeface="Arial"/>
              </a:rPr>
              <a:t>Any </a:t>
            </a:r>
            <a:r>
              <a:rPr b="1" lang="en-US" sz="1600">
                <a:latin typeface="Arial"/>
                <a:ea typeface="Arial"/>
                <a:cs typeface="Arial"/>
                <a:sym typeface="Arial"/>
              </a:rPr>
              <a:t>r</a:t>
            </a:r>
            <a:r>
              <a:rPr b="1" baseline="-25000" lang="en-US" sz="1600">
                <a:latin typeface="Arial"/>
                <a:ea typeface="Arial"/>
                <a:cs typeface="Arial"/>
                <a:sym typeface="Arial"/>
              </a:rPr>
              <a:t>i</a:t>
            </a:r>
            <a:r>
              <a:rPr lang="en-US" sz="1600">
                <a:latin typeface="Arial"/>
                <a:ea typeface="Arial"/>
                <a:cs typeface="Arial"/>
                <a:sym typeface="Arial"/>
              </a:rPr>
              <a:t> </a:t>
            </a:r>
            <a:r>
              <a:rPr b="1" lang="en-US" sz="1600">
                <a:latin typeface="Arial"/>
                <a:ea typeface="Arial"/>
                <a:cs typeface="Arial"/>
                <a:sym typeface="Arial"/>
              </a:rPr>
              <a:t>ϵ R</a:t>
            </a:r>
            <a:r>
              <a:rPr i="1" lang="en-US" sz="1600">
                <a:latin typeface="Arial"/>
                <a:ea typeface="Arial"/>
                <a:cs typeface="Arial"/>
                <a:sym typeface="Arial"/>
              </a:rPr>
              <a:t> </a:t>
            </a:r>
            <a:r>
              <a:rPr lang="en-US" sz="1600">
                <a:latin typeface="Arial"/>
                <a:ea typeface="Arial"/>
                <a:cs typeface="Arial"/>
                <a:sym typeface="Arial"/>
              </a:rPr>
              <a:t>is longer than or equal to </a:t>
            </a:r>
            <a:r>
              <a:rPr b="1" lang="en-US" sz="1600">
                <a:latin typeface="Merriweather Sans"/>
                <a:ea typeface="Merriweather Sans"/>
                <a:cs typeface="Merriweather Sans"/>
                <a:sym typeface="Merriweather Sans"/>
              </a:rPr>
              <a:t>θ</a:t>
            </a:r>
            <a:r>
              <a:rPr b="1" baseline="-25000" lang="en-US" sz="1600">
                <a:latin typeface="Merriweather Sans"/>
                <a:ea typeface="Merriweather Sans"/>
                <a:cs typeface="Merriweather Sans"/>
                <a:sym typeface="Merriweather Sans"/>
              </a:rPr>
              <a:t>dis</a:t>
            </a:r>
            <a:r>
              <a:rPr lang="en-US" sz="1600">
                <a:latin typeface="Merriweather Sans"/>
                <a:ea typeface="Merriweather Sans"/>
                <a:cs typeface="Merriweather Sans"/>
                <a:sym typeface="Merriweather Sans"/>
              </a:rPr>
              <a:t>.</a:t>
            </a:r>
            <a:endParaRPr b="1" sz="1600">
              <a:latin typeface="Arial"/>
              <a:ea typeface="Arial"/>
              <a:cs typeface="Arial"/>
              <a:sym typeface="Arial"/>
            </a:endParaRPr>
          </a:p>
          <a:p>
            <a:pPr indent="0" lvl="1" marL="457200" rtl="0" algn="l">
              <a:spcBef>
                <a:spcPts val="340"/>
              </a:spcBef>
              <a:spcAft>
                <a:spcPts val="0"/>
              </a:spcAft>
              <a:buSzPts val="1700"/>
              <a:buFont typeface="Arial"/>
              <a:buNone/>
            </a:pPr>
            <a:r>
              <a:t/>
            </a:r>
            <a:endParaRPr baseline="-25000" i="1" sz="1700">
              <a:latin typeface="Arial"/>
              <a:ea typeface="Arial"/>
              <a:cs typeface="Arial"/>
              <a:sym typeface="Arial"/>
            </a:endParaRPr>
          </a:p>
        </p:txBody>
      </p:sp>
      <p:sp>
        <p:nvSpPr>
          <p:cNvPr id="620" name="Google Shape;620;p79"/>
          <p:cNvSpPr txBox="1"/>
          <p:nvPr/>
        </p:nvSpPr>
        <p:spPr>
          <a:xfrm>
            <a:off x="6558217" y="6151955"/>
            <a:ext cx="2133600"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pic>
        <p:nvPicPr>
          <p:cNvPr descr="Diagram comparing time aggregated graphs and time expanded graphs for spatiotemporal networks." id="621" name="Google Shape;621;p79"/>
          <p:cNvPicPr preferRelativeResize="0"/>
          <p:nvPr/>
        </p:nvPicPr>
        <p:blipFill rotWithShape="1">
          <a:blip r:embed="rId3">
            <a:alphaModFix/>
          </a:blip>
          <a:srcRect b="0" l="0" r="0" t="0"/>
          <a:stretch/>
        </p:blipFill>
        <p:spPr>
          <a:xfrm>
            <a:off x="5502670" y="677954"/>
            <a:ext cx="3583549" cy="3033213"/>
          </a:xfrm>
          <a:prstGeom prst="rect">
            <a:avLst/>
          </a:prstGeom>
          <a:noFill/>
          <a:ln>
            <a:noFill/>
          </a:ln>
        </p:spPr>
      </p:pic>
      <p:pic>
        <p:nvPicPr>
          <p:cNvPr id="622" name="Google Shape;622;p79"/>
          <p:cNvPicPr preferRelativeResize="0"/>
          <p:nvPr/>
        </p:nvPicPr>
        <p:blipFill rotWithShape="1">
          <a:blip r:embed="rId4">
            <a:alphaModFix/>
          </a:blip>
          <a:srcRect b="0" l="0" r="0" t="0"/>
          <a:stretch/>
        </p:blipFill>
        <p:spPr>
          <a:xfrm>
            <a:off x="5502670" y="3979819"/>
            <a:ext cx="3270885" cy="594706"/>
          </a:xfrm>
          <a:prstGeom prst="rect">
            <a:avLst/>
          </a:prstGeom>
          <a:noFill/>
          <a:ln>
            <a:noFill/>
          </a:ln>
        </p:spPr>
      </p:pic>
      <p:sp>
        <p:nvSpPr>
          <p:cNvPr id="623" name="Google Shape;623;p79"/>
          <p:cNvSpPr txBox="1"/>
          <p:nvPr/>
        </p:nvSpPr>
        <p:spPr>
          <a:xfrm>
            <a:off x="8266927" y="2863595"/>
            <a:ext cx="819292"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624" name="Google Shape;624;p79"/>
          <p:cNvGrpSpPr/>
          <p:nvPr/>
        </p:nvGrpSpPr>
        <p:grpSpPr>
          <a:xfrm>
            <a:off x="1779134" y="5026964"/>
            <a:ext cx="7234601" cy="1374581"/>
            <a:chOff x="4488523" y="1719205"/>
            <a:chExt cx="4754601" cy="778639"/>
          </a:xfrm>
        </p:grpSpPr>
        <p:pic>
          <p:nvPicPr>
            <p:cNvPr id="625" name="Google Shape;625;p79"/>
            <p:cNvPicPr preferRelativeResize="0"/>
            <p:nvPr/>
          </p:nvPicPr>
          <p:blipFill rotWithShape="1">
            <a:blip r:embed="rId5">
              <a:alphaModFix/>
            </a:blip>
            <a:srcRect b="0" l="0" r="0" t="0"/>
            <a:stretch/>
          </p:blipFill>
          <p:spPr>
            <a:xfrm>
              <a:off x="4488523" y="1719205"/>
              <a:ext cx="4754601" cy="778639"/>
            </a:xfrm>
            <a:prstGeom prst="rect">
              <a:avLst/>
            </a:prstGeom>
            <a:noFill/>
            <a:ln>
              <a:noFill/>
            </a:ln>
          </p:spPr>
        </p:pic>
        <p:sp>
          <p:nvSpPr>
            <p:cNvPr id="626" name="Google Shape;626;p79"/>
            <p:cNvSpPr txBox="1"/>
            <p:nvPr/>
          </p:nvSpPr>
          <p:spPr>
            <a:xfrm>
              <a:off x="7180441" y="1735041"/>
              <a:ext cx="332148" cy="1743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p</a:t>
              </a:r>
              <a:endParaRPr/>
            </a:p>
          </p:txBody>
        </p:sp>
        <p:sp>
          <p:nvSpPr>
            <p:cNvPr id="627" name="Google Shape;627;p79"/>
            <p:cNvSpPr txBox="1"/>
            <p:nvPr/>
          </p:nvSpPr>
          <p:spPr>
            <a:xfrm>
              <a:off x="7629350" y="1743258"/>
              <a:ext cx="27899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p</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9">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9">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9">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9">
                                            <p:txEl>
                                              <p:pRg end="3" st="3"/>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9">
                                            <p:txEl>
                                              <p:pRg end="4" st="4"/>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9">
                                            <p:txEl>
                                              <p:pRg end="5" st="5"/>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9">
                                            <p:txEl>
                                              <p:pRg end="6" st="6"/>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9">
                                            <p:txEl>
                                              <p:pRg end="7" st="7"/>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9">
                                            <p:txEl>
                                              <p:pRg end="8" st="8"/>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9">
                                            <p:txEl>
                                              <p:pRg end="9" st="9"/>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9">
                                            <p:txEl>
                                              <p:pRg end="10" st="1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9">
                                            <p:txEl>
                                              <p:pRg end="11" st="1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9">
                                            <p:txEl>
                                              <p:pRg end="12" st="1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9">
                                            <p:txEl>
                                              <p:pRg end="13" st="13"/>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9">
                                            <p:txEl>
                                              <p:pRg end="14" st="1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2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80"/>
          <p:cNvSpPr/>
          <p:nvPr/>
        </p:nvSpPr>
        <p:spPr>
          <a:xfrm>
            <a:off x="161194" y="-28450"/>
            <a:ext cx="8821612"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7A0019"/>
                </a:solidFill>
                <a:latin typeface="Arial"/>
                <a:ea typeface="Arial"/>
                <a:cs typeface="Arial"/>
                <a:sym typeface="Arial"/>
              </a:rPr>
              <a:t>Problem Statement</a:t>
            </a:r>
            <a:endParaRPr/>
          </a:p>
        </p:txBody>
      </p:sp>
      <p:sp>
        <p:nvSpPr>
          <p:cNvPr id="633" name="Google Shape;633;p80"/>
          <p:cNvSpPr txBox="1"/>
          <p:nvPr>
            <p:ph idx="1" type="body"/>
          </p:nvPr>
        </p:nvSpPr>
        <p:spPr>
          <a:xfrm>
            <a:off x="304364" y="842442"/>
            <a:ext cx="8229905" cy="3924116"/>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600"/>
              <a:buFont typeface="Arial"/>
              <a:buChar char="•"/>
            </a:pPr>
            <a:r>
              <a:rPr b="1" lang="en-US" sz="1600">
                <a:latin typeface="Arial"/>
                <a:ea typeface="Arial"/>
                <a:cs typeface="Arial"/>
                <a:sym typeface="Arial"/>
              </a:rPr>
              <a:t>Given</a:t>
            </a:r>
            <a:endParaRPr/>
          </a:p>
          <a:p>
            <a:pPr indent="-214308" lvl="1" marL="557199" rtl="0" algn="l">
              <a:spcBef>
                <a:spcPts val="320"/>
              </a:spcBef>
              <a:spcAft>
                <a:spcPts val="0"/>
              </a:spcAft>
              <a:buSzPts val="1600"/>
              <a:buFont typeface="Arial"/>
              <a:buChar char="–"/>
            </a:pPr>
            <a:r>
              <a:rPr lang="en-US" sz="1600">
                <a:latin typeface="Arial"/>
                <a:ea typeface="Arial"/>
                <a:cs typeface="Arial"/>
                <a:sym typeface="Arial"/>
              </a:rPr>
              <a:t>A spatial network </a:t>
            </a:r>
            <a:r>
              <a:rPr i="1" lang="en-US" sz="1600">
                <a:latin typeface="Arial"/>
                <a:ea typeface="Arial"/>
                <a:cs typeface="Arial"/>
                <a:sym typeface="Arial"/>
              </a:rPr>
              <a:t>G = (N, E) </a:t>
            </a:r>
            <a:r>
              <a:rPr lang="en-US" sz="1600">
                <a:latin typeface="Arial"/>
                <a:ea typeface="Arial"/>
                <a:cs typeface="Arial"/>
                <a:sym typeface="Arial"/>
              </a:rPr>
              <a:t>with a</a:t>
            </a:r>
            <a:endParaRPr/>
          </a:p>
          <a:p>
            <a:pPr indent="0" lvl="1" marL="457200" rtl="0" algn="l">
              <a:spcBef>
                <a:spcPts val="320"/>
              </a:spcBef>
              <a:spcAft>
                <a:spcPts val="0"/>
              </a:spcAft>
              <a:buSzPts val="1600"/>
              <a:buFont typeface="Arial"/>
              <a:buNone/>
            </a:pPr>
            <a:r>
              <a:rPr lang="en-US" sz="1600">
                <a:latin typeface="Arial"/>
                <a:ea typeface="Arial"/>
                <a:cs typeface="Arial"/>
                <a:sym typeface="Arial"/>
              </a:rPr>
              <a:t>     set of activities </a:t>
            </a:r>
            <a:r>
              <a:rPr b="1" lang="en-US" sz="1600">
                <a:latin typeface="Arial"/>
                <a:ea typeface="Arial"/>
                <a:cs typeface="Arial"/>
                <a:sym typeface="Arial"/>
              </a:rPr>
              <a:t>A</a:t>
            </a:r>
            <a:r>
              <a:rPr i="1" lang="en-US" sz="1600">
                <a:latin typeface="Arial"/>
                <a:ea typeface="Arial"/>
                <a:cs typeface="Arial"/>
                <a:sym typeface="Arial"/>
              </a:rPr>
              <a:t>.</a:t>
            </a:r>
            <a:endParaRPr/>
          </a:p>
          <a:p>
            <a:pPr indent="-214308" lvl="1" marL="557199" rtl="0" algn="l">
              <a:spcBef>
                <a:spcPts val="320"/>
              </a:spcBef>
              <a:spcAft>
                <a:spcPts val="0"/>
              </a:spcAft>
              <a:buSzPts val="1600"/>
              <a:buFont typeface="Arial"/>
              <a:buChar char="–"/>
            </a:pPr>
            <a:r>
              <a:rPr lang="en-US" sz="1600">
                <a:latin typeface="Arial"/>
                <a:ea typeface="Arial"/>
                <a:cs typeface="Arial"/>
                <a:sym typeface="Arial"/>
              </a:rPr>
              <a:t>A density ratio threshold </a:t>
            </a:r>
            <a:r>
              <a:rPr b="1" lang="en-US" sz="1600">
                <a:latin typeface="Merriweather Sans"/>
                <a:ea typeface="Merriweather Sans"/>
                <a:cs typeface="Merriweather Sans"/>
                <a:sym typeface="Merriweather Sans"/>
              </a:rPr>
              <a:t>θ</a:t>
            </a:r>
            <a:r>
              <a:rPr b="1" baseline="-25000" lang="en-US" sz="1600">
                <a:latin typeface="Merriweather Sans"/>
                <a:ea typeface="Merriweather Sans"/>
                <a:cs typeface="Merriweather Sans"/>
                <a:sym typeface="Merriweather Sans"/>
              </a:rPr>
              <a:t>d</a:t>
            </a:r>
            <a:endParaRPr i="1" sz="1600">
              <a:latin typeface="Arial"/>
              <a:ea typeface="Arial"/>
              <a:cs typeface="Arial"/>
              <a:sym typeface="Arial"/>
            </a:endParaRPr>
          </a:p>
          <a:p>
            <a:pPr indent="-214308" lvl="1" marL="557199" rtl="0" algn="l">
              <a:spcBef>
                <a:spcPts val="320"/>
              </a:spcBef>
              <a:spcAft>
                <a:spcPts val="0"/>
              </a:spcAft>
              <a:buSzPts val="1600"/>
              <a:buFont typeface="Arial"/>
              <a:buChar char="–"/>
            </a:pPr>
            <a:r>
              <a:rPr lang="en-US" sz="1600">
                <a:latin typeface="Arial"/>
                <a:ea typeface="Arial"/>
                <a:cs typeface="Arial"/>
                <a:sym typeface="Arial"/>
              </a:rPr>
              <a:t>A </a:t>
            </a:r>
            <a:r>
              <a:rPr i="1" lang="en-US" sz="1600">
                <a:latin typeface="Arial"/>
                <a:ea typeface="Arial"/>
                <a:cs typeface="Arial"/>
                <a:sym typeface="Arial"/>
              </a:rPr>
              <a:t>p</a:t>
            </a:r>
            <a:r>
              <a:rPr lang="en-US" sz="1600">
                <a:latin typeface="Arial"/>
                <a:ea typeface="Arial"/>
                <a:cs typeface="Arial"/>
                <a:sym typeface="Arial"/>
              </a:rPr>
              <a:t>-value threshold </a:t>
            </a:r>
            <a:r>
              <a:rPr b="1" lang="en-US" sz="1600">
                <a:latin typeface="Merriweather Sans"/>
                <a:ea typeface="Merriweather Sans"/>
                <a:cs typeface="Merriweather Sans"/>
                <a:sym typeface="Merriweather Sans"/>
              </a:rPr>
              <a:t>θ</a:t>
            </a:r>
            <a:r>
              <a:rPr b="1" baseline="-25000" lang="en-US" sz="1600">
                <a:latin typeface="Merriweather Sans"/>
                <a:ea typeface="Merriweather Sans"/>
                <a:cs typeface="Merriweather Sans"/>
                <a:sym typeface="Merriweather Sans"/>
              </a:rPr>
              <a:t>p</a:t>
            </a:r>
            <a:r>
              <a:rPr baseline="-25000" lang="en-US" sz="1600">
                <a:latin typeface="Merriweather Sans"/>
                <a:ea typeface="Merriweather Sans"/>
                <a:cs typeface="Merriweather Sans"/>
                <a:sym typeface="Merriweather Sans"/>
              </a:rPr>
              <a:t>,</a:t>
            </a:r>
            <a:r>
              <a:rPr lang="en-US" sz="1600">
                <a:latin typeface="Merriweather Sans"/>
                <a:ea typeface="Merriweather Sans"/>
                <a:cs typeface="Merriweather Sans"/>
                <a:sym typeface="Merriweather Sans"/>
              </a:rPr>
              <a:t> and number of</a:t>
            </a:r>
            <a:endParaRPr/>
          </a:p>
          <a:p>
            <a:pPr indent="0" lvl="1" marL="457200" rtl="0" algn="l">
              <a:spcBef>
                <a:spcPts val="320"/>
              </a:spcBef>
              <a:spcAft>
                <a:spcPts val="0"/>
              </a:spcAft>
              <a:buSzPts val="1600"/>
              <a:buFont typeface="Merriweather Sans"/>
              <a:buNone/>
            </a:pPr>
            <a:r>
              <a:rPr lang="en-US" sz="1600">
                <a:latin typeface="Merriweather Sans"/>
                <a:ea typeface="Merriweather Sans"/>
                <a:cs typeface="Merriweather Sans"/>
                <a:sym typeface="Merriweather Sans"/>
              </a:rPr>
              <a:t>    Monte Carlo simulation trials </a:t>
            </a:r>
            <a:r>
              <a:rPr b="1" lang="en-US" sz="1600">
                <a:latin typeface="Merriweather Sans"/>
                <a:ea typeface="Merriweather Sans"/>
                <a:cs typeface="Merriweather Sans"/>
                <a:sym typeface="Merriweather Sans"/>
              </a:rPr>
              <a:t>m</a:t>
            </a:r>
            <a:endParaRPr baseline="-25000" sz="1600">
              <a:latin typeface="Merriweather Sans"/>
              <a:ea typeface="Merriweather Sans"/>
              <a:cs typeface="Merriweather Sans"/>
              <a:sym typeface="Merriweather Sans"/>
            </a:endParaRPr>
          </a:p>
          <a:p>
            <a:pPr indent="-257168" lvl="0" marL="257168" rtl="0" algn="l">
              <a:spcBef>
                <a:spcPts val="320"/>
              </a:spcBef>
              <a:spcAft>
                <a:spcPts val="0"/>
              </a:spcAft>
              <a:buSzPts val="1600"/>
              <a:buFont typeface="Arial"/>
              <a:buChar char="•"/>
            </a:pPr>
            <a:r>
              <a:rPr b="1" lang="en-US" sz="1600">
                <a:latin typeface="Arial"/>
                <a:ea typeface="Arial"/>
                <a:cs typeface="Arial"/>
                <a:sym typeface="Arial"/>
              </a:rPr>
              <a:t>Find</a:t>
            </a:r>
            <a:endParaRPr/>
          </a:p>
          <a:p>
            <a:pPr indent="-214308" lvl="1" marL="557199" rtl="0" algn="l">
              <a:spcBef>
                <a:spcPts val="320"/>
              </a:spcBef>
              <a:spcAft>
                <a:spcPts val="0"/>
              </a:spcAft>
              <a:buSzPts val="1600"/>
              <a:buFont typeface="Arial"/>
              <a:buChar char="–"/>
            </a:pPr>
            <a:r>
              <a:rPr lang="en-US" sz="1600">
                <a:latin typeface="Arial"/>
                <a:ea typeface="Arial"/>
                <a:cs typeface="Arial"/>
                <a:sym typeface="Arial"/>
              </a:rPr>
              <a:t>All </a:t>
            </a:r>
            <a:r>
              <a:rPr b="1" lang="en-US" sz="1600">
                <a:latin typeface="Arial"/>
                <a:ea typeface="Arial"/>
                <a:cs typeface="Arial"/>
                <a:sym typeface="Arial"/>
              </a:rPr>
              <a:t>shortest path R</a:t>
            </a:r>
            <a:r>
              <a:rPr lang="en-US" sz="1600">
                <a:latin typeface="Arial"/>
                <a:ea typeface="Arial"/>
                <a:cs typeface="Arial"/>
                <a:sym typeface="Arial"/>
              </a:rPr>
              <a:t> with density ratio</a:t>
            </a:r>
            <a:r>
              <a:rPr i="1" lang="en-US" sz="1600">
                <a:latin typeface="Arial"/>
                <a:ea typeface="Arial"/>
                <a:cs typeface="Arial"/>
                <a:sym typeface="Arial"/>
              </a:rPr>
              <a:t> ≥ </a:t>
            </a:r>
            <a:r>
              <a:rPr b="1" lang="en-US" sz="1600">
                <a:latin typeface="Merriweather Sans"/>
                <a:ea typeface="Merriweather Sans"/>
                <a:cs typeface="Merriweather Sans"/>
                <a:sym typeface="Merriweather Sans"/>
              </a:rPr>
              <a:t>θ</a:t>
            </a:r>
            <a:r>
              <a:rPr b="1" baseline="-25000" lang="en-US" sz="1600">
                <a:latin typeface="Merriweather Sans"/>
                <a:ea typeface="Merriweather Sans"/>
                <a:cs typeface="Merriweather Sans"/>
                <a:sym typeface="Merriweather Sans"/>
              </a:rPr>
              <a:t>d</a:t>
            </a:r>
            <a:endParaRPr b="1" i="1" sz="1600">
              <a:latin typeface="Arial"/>
              <a:ea typeface="Arial"/>
              <a:cs typeface="Arial"/>
              <a:sym typeface="Arial"/>
            </a:endParaRPr>
          </a:p>
          <a:p>
            <a:pPr indent="0" lvl="1" marL="457200" rtl="0" algn="l">
              <a:spcBef>
                <a:spcPts val="320"/>
              </a:spcBef>
              <a:spcAft>
                <a:spcPts val="0"/>
              </a:spcAft>
              <a:buSzPts val="1600"/>
              <a:buFont typeface="Arial"/>
              <a:buNone/>
            </a:pPr>
            <a:r>
              <a:rPr i="1" lang="en-US" sz="1600">
                <a:latin typeface="Arial"/>
                <a:ea typeface="Arial"/>
                <a:cs typeface="Arial"/>
                <a:sym typeface="Arial"/>
              </a:rPr>
              <a:t>     </a:t>
            </a:r>
            <a:r>
              <a:rPr lang="en-US" sz="1600">
                <a:latin typeface="Arial"/>
                <a:ea typeface="Arial"/>
                <a:cs typeface="Arial"/>
                <a:sym typeface="Arial"/>
              </a:rPr>
              <a:t>and p-value</a:t>
            </a:r>
            <a:r>
              <a:rPr i="1" lang="en-US" sz="1600">
                <a:latin typeface="Arial"/>
                <a:ea typeface="Arial"/>
                <a:cs typeface="Arial"/>
                <a:sym typeface="Arial"/>
              </a:rPr>
              <a:t> ≤ </a:t>
            </a:r>
            <a:r>
              <a:rPr b="1" lang="en-US" sz="1600">
                <a:latin typeface="Merriweather Sans"/>
                <a:ea typeface="Merriweather Sans"/>
                <a:cs typeface="Merriweather Sans"/>
                <a:sym typeface="Merriweather Sans"/>
              </a:rPr>
              <a:t>θ</a:t>
            </a:r>
            <a:r>
              <a:rPr b="1" baseline="-25000" lang="en-US" sz="1600">
                <a:latin typeface="Merriweather Sans"/>
                <a:ea typeface="Merriweather Sans"/>
                <a:cs typeface="Merriweather Sans"/>
                <a:sym typeface="Merriweather Sans"/>
              </a:rPr>
              <a:t>p</a:t>
            </a:r>
            <a:endParaRPr b="1" baseline="-25000" i="1" sz="1600">
              <a:latin typeface="Arial"/>
              <a:ea typeface="Arial"/>
              <a:cs typeface="Arial"/>
              <a:sym typeface="Arial"/>
            </a:endParaRPr>
          </a:p>
          <a:p>
            <a:pPr indent="-257168" lvl="0" marL="257168" rtl="0" algn="l">
              <a:spcBef>
                <a:spcPts val="320"/>
              </a:spcBef>
              <a:spcAft>
                <a:spcPts val="0"/>
              </a:spcAft>
              <a:buSzPts val="1600"/>
              <a:buFont typeface="Arial"/>
              <a:buChar char="•"/>
            </a:pPr>
            <a:r>
              <a:rPr b="1" lang="en-US" sz="1600">
                <a:latin typeface="Arial"/>
                <a:ea typeface="Arial"/>
                <a:cs typeface="Arial"/>
                <a:sym typeface="Arial"/>
              </a:rPr>
              <a:t>Objective</a:t>
            </a:r>
            <a:endParaRPr/>
          </a:p>
          <a:p>
            <a:pPr indent="-214308" lvl="1" marL="557199" rtl="0" algn="l">
              <a:spcBef>
                <a:spcPts val="320"/>
              </a:spcBef>
              <a:spcAft>
                <a:spcPts val="0"/>
              </a:spcAft>
              <a:buSzPts val="1600"/>
              <a:buFont typeface="Arial"/>
              <a:buChar char="–"/>
            </a:pPr>
            <a:r>
              <a:rPr lang="en-US" sz="1600">
                <a:latin typeface="Arial"/>
                <a:ea typeface="Arial"/>
                <a:cs typeface="Arial"/>
                <a:sym typeface="Arial"/>
              </a:rPr>
              <a:t>Computational efficiency</a:t>
            </a:r>
            <a:endParaRPr/>
          </a:p>
          <a:p>
            <a:pPr indent="-257168" lvl="0" marL="257168" rtl="0" algn="l">
              <a:spcBef>
                <a:spcPts val="320"/>
              </a:spcBef>
              <a:spcAft>
                <a:spcPts val="0"/>
              </a:spcAft>
              <a:buSzPts val="1600"/>
              <a:buFont typeface="Arial"/>
              <a:buChar char="•"/>
            </a:pPr>
            <a:r>
              <a:rPr b="1" lang="en-US" sz="1600">
                <a:latin typeface="Arial"/>
                <a:ea typeface="Arial"/>
                <a:cs typeface="Arial"/>
                <a:sym typeface="Arial"/>
              </a:rPr>
              <a:t>Constraints</a:t>
            </a:r>
            <a:endParaRPr/>
          </a:p>
          <a:p>
            <a:pPr indent="-214308" lvl="1" marL="557199" rtl="0" algn="l">
              <a:spcBef>
                <a:spcPts val="320"/>
              </a:spcBef>
              <a:spcAft>
                <a:spcPts val="0"/>
              </a:spcAft>
              <a:buSzPts val="1600"/>
              <a:buFont typeface="Arial"/>
              <a:buChar char="–"/>
            </a:pPr>
            <a:r>
              <a:rPr lang="en-US" sz="1600">
                <a:latin typeface="Arial"/>
                <a:ea typeface="Arial"/>
                <a:cs typeface="Arial"/>
                <a:sym typeface="Arial"/>
              </a:rPr>
              <a:t>Correctness, completeness</a:t>
            </a:r>
            <a:endParaRPr/>
          </a:p>
          <a:p>
            <a:pPr indent="-214308" lvl="1" marL="557199" rtl="0" algn="l">
              <a:spcBef>
                <a:spcPts val="320"/>
              </a:spcBef>
              <a:spcAft>
                <a:spcPts val="0"/>
              </a:spcAft>
              <a:buSzPts val="1600"/>
              <a:buFont typeface="Arial"/>
              <a:buChar char="–"/>
            </a:pPr>
            <a:r>
              <a:rPr b="1" lang="en-US" sz="1600">
                <a:latin typeface="Arial"/>
                <a:ea typeface="Arial"/>
                <a:cs typeface="Arial"/>
                <a:sym typeface="Arial"/>
              </a:rPr>
              <a:t>r</a:t>
            </a:r>
            <a:r>
              <a:rPr b="1" baseline="-25000" lang="en-US" sz="1600">
                <a:latin typeface="Arial"/>
                <a:ea typeface="Arial"/>
                <a:cs typeface="Arial"/>
                <a:sym typeface="Arial"/>
              </a:rPr>
              <a:t>i</a:t>
            </a:r>
            <a:r>
              <a:rPr lang="en-US" sz="1600">
                <a:latin typeface="Arial"/>
                <a:ea typeface="Arial"/>
                <a:cs typeface="Arial"/>
                <a:sym typeface="Arial"/>
              </a:rPr>
              <a:t> </a:t>
            </a:r>
            <a:r>
              <a:rPr b="1" lang="en-US" sz="1600">
                <a:latin typeface="Arial"/>
                <a:ea typeface="Arial"/>
                <a:cs typeface="Arial"/>
                <a:sym typeface="Arial"/>
              </a:rPr>
              <a:t>ϵ R</a:t>
            </a:r>
            <a:r>
              <a:rPr i="1" lang="en-US" sz="1600">
                <a:latin typeface="Arial"/>
                <a:ea typeface="Arial"/>
                <a:cs typeface="Arial"/>
                <a:sym typeface="Arial"/>
              </a:rPr>
              <a:t> </a:t>
            </a:r>
            <a:r>
              <a:rPr lang="en-US" sz="1600">
                <a:latin typeface="Arial"/>
                <a:ea typeface="Arial"/>
                <a:cs typeface="Arial"/>
                <a:sym typeface="Arial"/>
              </a:rPr>
              <a:t>is longer than or equal to </a:t>
            </a:r>
            <a:r>
              <a:rPr b="1" lang="en-US" sz="1600">
                <a:latin typeface="Merriweather Sans"/>
                <a:ea typeface="Merriweather Sans"/>
                <a:cs typeface="Merriweather Sans"/>
                <a:sym typeface="Merriweather Sans"/>
              </a:rPr>
              <a:t>θ</a:t>
            </a:r>
            <a:r>
              <a:rPr b="1" baseline="-25000" lang="en-US" sz="1600">
                <a:latin typeface="Merriweather Sans"/>
                <a:ea typeface="Merriweather Sans"/>
                <a:cs typeface="Merriweather Sans"/>
                <a:sym typeface="Merriweather Sans"/>
              </a:rPr>
              <a:t>dis</a:t>
            </a:r>
            <a:r>
              <a:rPr lang="en-US" sz="1600">
                <a:latin typeface="Merriweather Sans"/>
                <a:ea typeface="Merriweather Sans"/>
                <a:cs typeface="Merriweather Sans"/>
                <a:sym typeface="Merriweather Sans"/>
              </a:rPr>
              <a:t>.</a:t>
            </a:r>
            <a:endParaRPr b="1" sz="1600">
              <a:latin typeface="Arial"/>
              <a:ea typeface="Arial"/>
              <a:cs typeface="Arial"/>
              <a:sym typeface="Arial"/>
            </a:endParaRPr>
          </a:p>
          <a:p>
            <a:pPr indent="-214308" lvl="1" marL="557199" rtl="0" algn="l">
              <a:spcBef>
                <a:spcPts val="320"/>
              </a:spcBef>
              <a:spcAft>
                <a:spcPts val="0"/>
              </a:spcAft>
              <a:buSzPts val="1600"/>
              <a:buFont typeface="Arial"/>
              <a:buChar char="–"/>
            </a:pPr>
            <a:r>
              <a:rPr b="1" lang="en-US" sz="1600">
                <a:latin typeface="Arial"/>
                <a:ea typeface="Arial"/>
                <a:cs typeface="Arial"/>
                <a:sym typeface="Arial"/>
              </a:rPr>
              <a:t>r</a:t>
            </a:r>
            <a:r>
              <a:rPr b="1" baseline="-25000" lang="en-US" sz="1600">
                <a:latin typeface="Arial"/>
                <a:ea typeface="Arial"/>
                <a:cs typeface="Arial"/>
                <a:sym typeface="Arial"/>
              </a:rPr>
              <a:t>i</a:t>
            </a:r>
            <a:r>
              <a:rPr b="1" lang="en-US" sz="1600">
                <a:latin typeface="Arial"/>
                <a:ea typeface="Arial"/>
                <a:cs typeface="Arial"/>
                <a:sym typeface="Arial"/>
              </a:rPr>
              <a:t> ϵ R</a:t>
            </a:r>
            <a:r>
              <a:rPr lang="en-US" sz="1600">
                <a:latin typeface="Arial"/>
                <a:ea typeface="Arial"/>
                <a:cs typeface="Arial"/>
                <a:sym typeface="Arial"/>
              </a:rPr>
              <a:t> not a proper subset of </a:t>
            </a:r>
            <a:r>
              <a:rPr b="1" lang="en-US" sz="1600">
                <a:latin typeface="Arial"/>
                <a:ea typeface="Arial"/>
                <a:cs typeface="Arial"/>
                <a:sym typeface="Arial"/>
              </a:rPr>
              <a:t>r</a:t>
            </a:r>
            <a:r>
              <a:rPr b="1" baseline="-25000" lang="en-US" sz="1600">
                <a:latin typeface="Arial"/>
                <a:ea typeface="Arial"/>
                <a:cs typeface="Arial"/>
                <a:sym typeface="Arial"/>
              </a:rPr>
              <a:t>j</a:t>
            </a:r>
            <a:r>
              <a:rPr b="1" lang="en-US" sz="1600">
                <a:latin typeface="Arial"/>
                <a:ea typeface="Arial"/>
                <a:cs typeface="Arial"/>
                <a:sym typeface="Arial"/>
              </a:rPr>
              <a:t> ϵ R</a:t>
            </a:r>
            <a:r>
              <a:rPr i="1" lang="en-US" sz="1600">
                <a:latin typeface="Arial"/>
                <a:ea typeface="Arial"/>
                <a:cs typeface="Arial"/>
                <a:sym typeface="Arial"/>
              </a:rPr>
              <a:t>, </a:t>
            </a:r>
            <a:endParaRPr baseline="-25000" i="1" sz="1600">
              <a:latin typeface="Arial"/>
              <a:ea typeface="Arial"/>
              <a:cs typeface="Arial"/>
              <a:sym typeface="Arial"/>
            </a:endParaRPr>
          </a:p>
          <a:p>
            <a:pPr indent="-106357" lvl="1" marL="557199" rtl="0" algn="l">
              <a:spcBef>
                <a:spcPts val="340"/>
              </a:spcBef>
              <a:spcAft>
                <a:spcPts val="0"/>
              </a:spcAft>
              <a:buSzPts val="1700"/>
              <a:buFont typeface="Arial"/>
              <a:buNone/>
            </a:pPr>
            <a:r>
              <a:t/>
            </a:r>
            <a:endParaRPr baseline="-25000" i="1" sz="1700">
              <a:latin typeface="Arial"/>
              <a:ea typeface="Arial"/>
              <a:cs typeface="Arial"/>
              <a:sym typeface="Arial"/>
            </a:endParaRPr>
          </a:p>
        </p:txBody>
      </p:sp>
      <p:sp>
        <p:nvSpPr>
          <p:cNvPr id="634" name="Google Shape;634;p80"/>
          <p:cNvSpPr txBox="1"/>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pic>
        <p:nvPicPr>
          <p:cNvPr descr="Diagram comparing time aggregated graphs and time expanded graphs for spatiotemporal networks." id="635" name="Google Shape;635;p80"/>
          <p:cNvPicPr preferRelativeResize="0"/>
          <p:nvPr/>
        </p:nvPicPr>
        <p:blipFill rotWithShape="1">
          <a:blip r:embed="rId3">
            <a:alphaModFix/>
          </a:blip>
          <a:srcRect b="0" l="0" r="0" t="0"/>
          <a:stretch/>
        </p:blipFill>
        <p:spPr>
          <a:xfrm>
            <a:off x="5359400" y="720800"/>
            <a:ext cx="3796954" cy="3033212"/>
          </a:xfrm>
          <a:prstGeom prst="rect">
            <a:avLst/>
          </a:prstGeom>
          <a:noFill/>
          <a:ln>
            <a:noFill/>
          </a:ln>
        </p:spPr>
      </p:pic>
      <p:pic>
        <p:nvPicPr>
          <p:cNvPr id="636" name="Google Shape;636;p80"/>
          <p:cNvPicPr preferRelativeResize="0"/>
          <p:nvPr/>
        </p:nvPicPr>
        <p:blipFill rotWithShape="1">
          <a:blip r:embed="rId4">
            <a:alphaModFix/>
          </a:blip>
          <a:srcRect b="0" l="0" r="0" t="0"/>
          <a:stretch/>
        </p:blipFill>
        <p:spPr>
          <a:xfrm>
            <a:off x="5725890" y="3789784"/>
            <a:ext cx="3270885" cy="594706"/>
          </a:xfrm>
          <a:prstGeom prst="rect">
            <a:avLst/>
          </a:prstGeom>
          <a:noFill/>
          <a:ln>
            <a:noFill/>
          </a:ln>
        </p:spPr>
      </p:pic>
      <p:grpSp>
        <p:nvGrpSpPr>
          <p:cNvPr id="637" name="Google Shape;637;p80"/>
          <p:cNvGrpSpPr/>
          <p:nvPr/>
        </p:nvGrpSpPr>
        <p:grpSpPr>
          <a:xfrm>
            <a:off x="3040641" y="5854098"/>
            <a:ext cx="5112628" cy="722350"/>
            <a:chOff x="3679983" y="5549280"/>
            <a:chExt cx="5464017" cy="648454"/>
          </a:xfrm>
        </p:grpSpPr>
        <p:pic>
          <p:nvPicPr>
            <p:cNvPr descr="Screen Shot 2015-10-26 at 5.02.06 PM.png" id="638" name="Google Shape;638;p80"/>
            <p:cNvPicPr preferRelativeResize="0"/>
            <p:nvPr/>
          </p:nvPicPr>
          <p:blipFill rotWithShape="1">
            <a:blip r:embed="rId5">
              <a:alphaModFix/>
            </a:blip>
            <a:srcRect b="0" l="0" r="0" t="0"/>
            <a:stretch/>
          </p:blipFill>
          <p:spPr>
            <a:xfrm>
              <a:off x="3679983" y="5571759"/>
              <a:ext cx="5464017" cy="625975"/>
            </a:xfrm>
            <a:prstGeom prst="rect">
              <a:avLst/>
            </a:prstGeom>
            <a:noFill/>
            <a:ln>
              <a:noFill/>
            </a:ln>
          </p:spPr>
        </p:pic>
        <p:sp>
          <p:nvSpPr>
            <p:cNvPr id="639" name="Google Shape;639;p80"/>
            <p:cNvSpPr txBox="1"/>
            <p:nvPr/>
          </p:nvSpPr>
          <p:spPr>
            <a:xfrm>
              <a:off x="6750071" y="5553732"/>
              <a:ext cx="27899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p</a:t>
              </a:r>
              <a:endParaRPr/>
            </a:p>
          </p:txBody>
        </p:sp>
        <p:sp>
          <p:nvSpPr>
            <p:cNvPr id="640" name="Google Shape;640;p80"/>
            <p:cNvSpPr txBox="1"/>
            <p:nvPr/>
          </p:nvSpPr>
          <p:spPr>
            <a:xfrm>
              <a:off x="7292431" y="5549280"/>
              <a:ext cx="27899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p</a:t>
              </a:r>
              <a:endParaRPr/>
            </a:p>
          </p:txBody>
        </p:sp>
      </p:grpSp>
      <p:grpSp>
        <p:nvGrpSpPr>
          <p:cNvPr id="641" name="Google Shape;641;p80"/>
          <p:cNvGrpSpPr/>
          <p:nvPr/>
        </p:nvGrpSpPr>
        <p:grpSpPr>
          <a:xfrm>
            <a:off x="4513788" y="4553058"/>
            <a:ext cx="4482987" cy="1012288"/>
            <a:chOff x="4488523" y="1717524"/>
            <a:chExt cx="4754601" cy="780320"/>
          </a:xfrm>
        </p:grpSpPr>
        <p:pic>
          <p:nvPicPr>
            <p:cNvPr id="642" name="Google Shape;642;p80"/>
            <p:cNvPicPr preferRelativeResize="0"/>
            <p:nvPr/>
          </p:nvPicPr>
          <p:blipFill rotWithShape="1">
            <a:blip r:embed="rId6">
              <a:alphaModFix/>
            </a:blip>
            <a:srcRect b="0" l="0" r="0" t="0"/>
            <a:stretch/>
          </p:blipFill>
          <p:spPr>
            <a:xfrm>
              <a:off x="4488523" y="1719205"/>
              <a:ext cx="4754601" cy="778639"/>
            </a:xfrm>
            <a:prstGeom prst="rect">
              <a:avLst/>
            </a:prstGeom>
            <a:noFill/>
            <a:ln>
              <a:noFill/>
            </a:ln>
          </p:spPr>
        </p:pic>
        <p:sp>
          <p:nvSpPr>
            <p:cNvPr id="643" name="Google Shape;643;p80"/>
            <p:cNvSpPr txBox="1"/>
            <p:nvPr/>
          </p:nvSpPr>
          <p:spPr>
            <a:xfrm>
              <a:off x="7137188" y="1717524"/>
              <a:ext cx="27899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p</a:t>
              </a:r>
              <a:endParaRPr/>
            </a:p>
          </p:txBody>
        </p:sp>
        <p:sp>
          <p:nvSpPr>
            <p:cNvPr descr="Illustration explaining critical time points in time-dependent routing where shortest path rankings change." id="644" name="Google Shape;644;p80"/>
            <p:cNvSpPr txBox="1"/>
            <p:nvPr/>
          </p:nvSpPr>
          <p:spPr>
            <a:xfrm>
              <a:off x="7623807" y="1717524"/>
              <a:ext cx="27899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p</a:t>
              </a:r>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81"/>
          <p:cNvSpPr/>
          <p:nvPr/>
        </p:nvSpPr>
        <p:spPr>
          <a:xfrm>
            <a:off x="161194" y="-28450"/>
            <a:ext cx="8821612"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7A0019"/>
                </a:solidFill>
                <a:latin typeface="Arial"/>
                <a:ea typeface="Arial"/>
                <a:cs typeface="Arial"/>
                <a:sym typeface="Arial"/>
              </a:rPr>
              <a:t>Related Work – A Taxonomy</a:t>
            </a:r>
            <a:endParaRPr/>
          </a:p>
        </p:txBody>
      </p:sp>
      <p:pic>
        <p:nvPicPr>
          <p:cNvPr id="650" name="Google Shape;650;p81"/>
          <p:cNvPicPr preferRelativeResize="0"/>
          <p:nvPr/>
        </p:nvPicPr>
        <p:blipFill rotWithShape="1">
          <a:blip r:embed="rId3">
            <a:alphaModFix/>
          </a:blip>
          <a:srcRect b="0" l="0" r="0" t="0"/>
          <a:stretch/>
        </p:blipFill>
        <p:spPr>
          <a:xfrm>
            <a:off x="870749" y="690133"/>
            <a:ext cx="7516473" cy="3644900"/>
          </a:xfrm>
          <a:prstGeom prst="rect">
            <a:avLst/>
          </a:prstGeom>
          <a:noFill/>
          <a:ln>
            <a:noFill/>
          </a:ln>
        </p:spPr>
      </p:pic>
      <p:sp>
        <p:nvSpPr>
          <p:cNvPr id="651" name="Google Shape;651;p81"/>
          <p:cNvSpPr txBox="1"/>
          <p:nvPr/>
        </p:nvSpPr>
        <p:spPr>
          <a:xfrm>
            <a:off x="374216" y="4863263"/>
            <a:ext cx="8608590" cy="166199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[1] M. Ester, H.-P. Kriegel, J. Sander, and X. Xu. A density-based algorithm for discovering clusters in large spatial databases with noise. </a:t>
            </a:r>
            <a:endParaRPr/>
          </a:p>
          <a:p>
            <a:pPr indent="0" lvl="0" marL="0" marR="0" rtl="0" algn="l">
              <a:spcBef>
                <a:spcPts val="0"/>
              </a:spcBef>
              <a:spcAft>
                <a:spcPts val="0"/>
              </a:spcAft>
              <a:buNone/>
            </a:pPr>
            <a:r>
              <a:rPr lang="en-US" sz="1000">
                <a:solidFill>
                  <a:schemeClr val="dk1"/>
                </a:solidFill>
                <a:latin typeface="Arial"/>
                <a:ea typeface="Arial"/>
                <a:cs typeface="Arial"/>
                <a:sym typeface="Arial"/>
              </a:rPr>
              <a:t>      In KDD, volume 96, pages 226–231, 1996 </a:t>
            </a:r>
            <a:endParaRPr/>
          </a:p>
          <a:p>
            <a:pPr indent="0" lvl="0" marL="0" marR="0" rtl="0" algn="l">
              <a:spcBef>
                <a:spcPts val="0"/>
              </a:spcBef>
              <a:spcAft>
                <a:spcPts val="0"/>
              </a:spcAft>
              <a:buNone/>
            </a:pPr>
            <a:r>
              <a:rPr lang="en-US" sz="1000">
                <a:solidFill>
                  <a:schemeClr val="dk1"/>
                </a:solidFill>
                <a:latin typeface="Arial"/>
                <a:ea typeface="Arial"/>
                <a:cs typeface="Arial"/>
                <a:sym typeface="Arial"/>
              </a:rPr>
              <a:t>[2] M. Kulldorff. Satscan user guide for version 9.4. </a:t>
            </a:r>
            <a:r>
              <a:rPr lang="en-US" sz="1000" u="sng">
                <a:solidFill>
                  <a:schemeClr val="hlink"/>
                </a:solidFill>
                <a:latin typeface="Arial"/>
                <a:ea typeface="Arial"/>
                <a:cs typeface="Arial"/>
                <a:sym typeface="Arial"/>
                <a:hlinkClick r:id="rId4"/>
              </a:rPr>
              <a:t>http://www.satscan.org/</a:t>
            </a:r>
            <a:r>
              <a:rPr lang="en-US" sz="1000">
                <a:solidFill>
                  <a:schemeClr val="dk1"/>
                </a:solidFill>
                <a:latin typeface="Arial"/>
                <a:ea typeface="Arial"/>
                <a:cs typeface="Arial"/>
                <a:sym typeface="Arial"/>
              </a:rPr>
              <a:t> </a:t>
            </a:r>
            <a:endParaRPr/>
          </a:p>
          <a:p>
            <a:pPr indent="0" lvl="0" marL="0" marR="0" rtl="0" algn="l">
              <a:spcBef>
                <a:spcPts val="0"/>
              </a:spcBef>
              <a:spcAft>
                <a:spcPts val="0"/>
              </a:spcAft>
              <a:buNone/>
            </a:pPr>
            <a:r>
              <a:rPr lang="en-US" sz="1000">
                <a:solidFill>
                  <a:schemeClr val="dk1"/>
                </a:solidFill>
                <a:latin typeface="Arial"/>
                <a:ea typeface="Arial"/>
                <a:cs typeface="Arial"/>
                <a:sym typeface="Arial"/>
              </a:rPr>
              <a:t>[3] M. A. Costa, R. M. Assunc ̧a ̃o, and M. Kulldorff, “Constrained spanning tree algorithms for irregularly-shaped spatial cluster- ing,”  </a:t>
            </a:r>
            <a:endParaRPr/>
          </a:p>
          <a:p>
            <a:pPr indent="0" lvl="0" marL="0" marR="0" rtl="0" algn="l">
              <a:spcBef>
                <a:spcPts val="0"/>
              </a:spcBef>
              <a:spcAft>
                <a:spcPts val="0"/>
              </a:spcAft>
              <a:buNone/>
            </a:pPr>
            <a:r>
              <a:rPr i="1" lang="en-US" sz="1000">
                <a:solidFill>
                  <a:schemeClr val="dk1"/>
                </a:solidFill>
                <a:latin typeface="Arial"/>
                <a:ea typeface="Arial"/>
                <a:cs typeface="Arial"/>
                <a:sym typeface="Arial"/>
              </a:rPr>
              <a:t>      Computational Statistics &amp; Data Analysis</a:t>
            </a:r>
            <a:r>
              <a:rPr lang="en-US" sz="1000">
                <a:solidFill>
                  <a:schemeClr val="dk1"/>
                </a:solidFill>
                <a:latin typeface="Arial"/>
                <a:ea typeface="Arial"/>
                <a:cs typeface="Arial"/>
                <a:sym typeface="Arial"/>
              </a:rPr>
              <a:t>, vol. 56, no. 6, pp. 1771–1783, 2012. </a:t>
            </a:r>
            <a:endParaRPr/>
          </a:p>
          <a:p>
            <a:pPr indent="0" lvl="0" marL="0" marR="0" rtl="0" algn="l">
              <a:spcBef>
                <a:spcPts val="0"/>
              </a:spcBef>
              <a:spcAft>
                <a:spcPts val="0"/>
              </a:spcAft>
              <a:buNone/>
            </a:pPr>
            <a:r>
              <a:rPr lang="en-US" sz="1000">
                <a:solidFill>
                  <a:schemeClr val="dk1"/>
                </a:solidFill>
                <a:latin typeface="Arial"/>
                <a:ea typeface="Arial"/>
                <a:cs typeface="Arial"/>
                <a:sym typeface="Arial"/>
              </a:rPr>
              <a:t>[4] Oliver, Dev, et al. "Significant route discovery: A summary of results." </a:t>
            </a:r>
            <a:r>
              <a:rPr i="1" lang="en-US" sz="1000">
                <a:solidFill>
                  <a:schemeClr val="dk1"/>
                </a:solidFill>
                <a:latin typeface="Arial"/>
                <a:ea typeface="Arial"/>
                <a:cs typeface="Arial"/>
                <a:sym typeface="Arial"/>
              </a:rPr>
              <a:t>Geographic Information Science</a:t>
            </a:r>
            <a:r>
              <a:rPr lang="en-US" sz="1000">
                <a:solidFill>
                  <a:schemeClr val="dk1"/>
                </a:solidFill>
                <a:latin typeface="Arial"/>
                <a:ea typeface="Arial"/>
                <a:cs typeface="Arial"/>
                <a:sym typeface="Arial"/>
              </a:rPr>
              <a:t>. Springer  </a:t>
            </a:r>
            <a:endParaRPr/>
          </a:p>
          <a:p>
            <a:pPr indent="0" lvl="0" marL="0" marR="0" rtl="0" algn="l">
              <a:spcBef>
                <a:spcPts val="0"/>
              </a:spcBef>
              <a:spcAft>
                <a:spcPts val="0"/>
              </a:spcAft>
              <a:buNone/>
            </a:pPr>
            <a:r>
              <a:rPr lang="en-US" sz="1000">
                <a:solidFill>
                  <a:schemeClr val="dk1"/>
                </a:solidFill>
                <a:latin typeface="Arial"/>
                <a:ea typeface="Arial"/>
                <a:cs typeface="Arial"/>
                <a:sym typeface="Arial"/>
              </a:rPr>
              <a:t>      International Publishing, 2014. 284-300.</a:t>
            </a:r>
            <a:endParaRPr/>
          </a:p>
          <a:p>
            <a:pPr indent="0" lvl="0" marL="0" marR="0" rtl="0" algn="l">
              <a:spcBef>
                <a:spcPts val="0"/>
              </a:spcBef>
              <a:spcAft>
                <a:spcPts val="0"/>
              </a:spcAft>
              <a:buNone/>
            </a:pPr>
            <a:r>
              <a:rPr lang="en-US" sz="1000">
                <a:solidFill>
                  <a:schemeClr val="dk1"/>
                </a:solidFill>
                <a:latin typeface="Arial"/>
                <a:ea typeface="Arial"/>
                <a:cs typeface="Arial"/>
                <a:sym typeface="Arial"/>
              </a:rPr>
              <a:t>[5] L. Shi and V. P. Janeja, “Anomalous window discovery for linear intersecting paths,” </a:t>
            </a:r>
            <a:r>
              <a:rPr i="1" lang="en-US" sz="1000">
                <a:solidFill>
                  <a:schemeClr val="dk1"/>
                </a:solidFill>
                <a:latin typeface="Arial"/>
                <a:ea typeface="Arial"/>
                <a:cs typeface="Arial"/>
                <a:sym typeface="Arial"/>
              </a:rPr>
              <a:t>Knowledge and Data Engineering, IEEE </a:t>
            </a:r>
            <a:endParaRPr/>
          </a:p>
          <a:p>
            <a:pPr indent="0" lvl="0" marL="0" marR="0" rtl="0" algn="l">
              <a:spcBef>
                <a:spcPts val="0"/>
              </a:spcBef>
              <a:spcAft>
                <a:spcPts val="0"/>
              </a:spcAft>
              <a:buNone/>
            </a:pPr>
            <a:r>
              <a:rPr i="1" lang="en-US" sz="1000">
                <a:solidFill>
                  <a:schemeClr val="dk1"/>
                </a:solidFill>
                <a:latin typeface="Arial"/>
                <a:ea typeface="Arial"/>
                <a:cs typeface="Arial"/>
                <a:sym typeface="Arial"/>
              </a:rPr>
              <a:t>     Transactions on</a:t>
            </a:r>
            <a:r>
              <a:rPr lang="en-US" sz="1000">
                <a:solidFill>
                  <a:schemeClr val="dk1"/>
                </a:solidFill>
                <a:latin typeface="Arial"/>
                <a:ea typeface="Arial"/>
                <a:cs typeface="Arial"/>
                <a:sym typeface="Arial"/>
              </a:rPr>
              <a:t>, vol. 23, no. 12, pp. 1857–1871, 2011. </a:t>
            </a:r>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grpSp>
        <p:nvGrpSpPr>
          <p:cNvPr id="652" name="Google Shape;652;p81"/>
          <p:cNvGrpSpPr/>
          <p:nvPr/>
        </p:nvGrpSpPr>
        <p:grpSpPr>
          <a:xfrm>
            <a:off x="374216" y="1896632"/>
            <a:ext cx="8210386" cy="3759726"/>
            <a:chOff x="330006" y="2413000"/>
            <a:chExt cx="7175749" cy="3759726"/>
          </a:xfrm>
        </p:grpSpPr>
        <p:sp>
          <p:nvSpPr>
            <p:cNvPr id="653" name="Google Shape;653;p81"/>
            <p:cNvSpPr/>
            <p:nvPr/>
          </p:nvSpPr>
          <p:spPr>
            <a:xfrm>
              <a:off x="1028700" y="2413000"/>
              <a:ext cx="3479800" cy="2438400"/>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4" name="Google Shape;654;p81"/>
            <p:cNvSpPr/>
            <p:nvPr/>
          </p:nvSpPr>
          <p:spPr>
            <a:xfrm>
              <a:off x="330006" y="5148933"/>
              <a:ext cx="7175749" cy="102379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655" name="Google Shape;655;p81"/>
          <p:cNvGrpSpPr/>
          <p:nvPr/>
        </p:nvGrpSpPr>
        <p:grpSpPr>
          <a:xfrm>
            <a:off x="374215" y="1896632"/>
            <a:ext cx="7658295" cy="4445000"/>
            <a:chOff x="330005" y="2413000"/>
            <a:chExt cx="7658295" cy="4445000"/>
          </a:xfrm>
        </p:grpSpPr>
        <p:sp>
          <p:nvSpPr>
            <p:cNvPr id="656" name="Google Shape;656;p81"/>
            <p:cNvSpPr/>
            <p:nvPr/>
          </p:nvSpPr>
          <p:spPr>
            <a:xfrm>
              <a:off x="4508500" y="2413000"/>
              <a:ext cx="3479800" cy="2438400"/>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7" name="Google Shape;657;p81"/>
            <p:cNvSpPr/>
            <p:nvPr/>
          </p:nvSpPr>
          <p:spPr>
            <a:xfrm>
              <a:off x="330005" y="6183875"/>
              <a:ext cx="7175750" cy="674125"/>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5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5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82"/>
          <p:cNvSpPr txBox="1"/>
          <p:nvPr>
            <p:ph type="title"/>
          </p:nvPr>
        </p:nvSpPr>
        <p:spPr>
          <a:xfrm>
            <a:off x="156177" y="-98538"/>
            <a:ext cx="8229600" cy="633479"/>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2400">
                <a:latin typeface="Arial"/>
                <a:ea typeface="Arial"/>
                <a:cs typeface="Arial"/>
                <a:sym typeface="Arial"/>
              </a:rPr>
              <a:t>Comparison with Related Work</a:t>
            </a:r>
            <a:endParaRPr/>
          </a:p>
        </p:txBody>
      </p:sp>
      <p:sp>
        <p:nvSpPr>
          <p:cNvPr id="664" name="Google Shape;664;p82"/>
          <p:cNvSpPr txBox="1"/>
          <p:nvPr>
            <p:ph idx="1" type="body"/>
          </p:nvPr>
        </p:nvSpPr>
        <p:spPr>
          <a:xfrm>
            <a:off x="155872" y="1016308"/>
            <a:ext cx="8229905" cy="583819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Font typeface="Arial"/>
              <a:buNone/>
            </a:pPr>
            <a:r>
              <a:t/>
            </a:r>
            <a:endParaRPr sz="1800">
              <a:latin typeface="Arial"/>
              <a:ea typeface="Arial"/>
              <a:cs typeface="Arial"/>
              <a:sym typeface="Arial"/>
            </a:endParaRPr>
          </a:p>
          <a:p>
            <a:pPr indent="0" lvl="0" marL="0" rtl="0" algn="l">
              <a:spcBef>
                <a:spcPts val="360"/>
              </a:spcBef>
              <a:spcAft>
                <a:spcPts val="0"/>
              </a:spcAft>
              <a:buSzPts val="1800"/>
              <a:buFont typeface="Arial"/>
              <a:buNone/>
            </a:pPr>
            <a:r>
              <a:t/>
            </a:r>
            <a:endParaRPr sz="1800">
              <a:latin typeface="Arial"/>
              <a:ea typeface="Arial"/>
              <a:cs typeface="Arial"/>
              <a:sym typeface="Arial"/>
            </a:endParaRPr>
          </a:p>
          <a:p>
            <a:pPr indent="0" lvl="0" marL="0" rtl="0" algn="l">
              <a:spcBef>
                <a:spcPts val="360"/>
              </a:spcBef>
              <a:spcAft>
                <a:spcPts val="0"/>
              </a:spcAft>
              <a:buSzPts val="1800"/>
              <a:buFont typeface="Arial"/>
              <a:buNone/>
            </a:pPr>
            <a:r>
              <a:t/>
            </a:r>
            <a:endParaRPr sz="1800">
              <a:latin typeface="Arial"/>
              <a:ea typeface="Arial"/>
              <a:cs typeface="Arial"/>
              <a:sym typeface="Arial"/>
            </a:endParaRPr>
          </a:p>
          <a:p>
            <a:pPr indent="0" lvl="0" marL="0" rtl="0" algn="l">
              <a:spcBef>
                <a:spcPts val="360"/>
              </a:spcBef>
              <a:spcAft>
                <a:spcPts val="0"/>
              </a:spcAft>
              <a:buSzPts val="1800"/>
              <a:buFont typeface="Arial"/>
              <a:buNone/>
            </a:pPr>
            <a:r>
              <a:t/>
            </a:r>
            <a:endParaRPr sz="1800">
              <a:latin typeface="Arial"/>
              <a:ea typeface="Arial"/>
              <a:cs typeface="Arial"/>
              <a:sym typeface="Arial"/>
            </a:endParaRPr>
          </a:p>
          <a:p>
            <a:pPr indent="0" lvl="0" marL="0" rtl="0" algn="l">
              <a:spcBef>
                <a:spcPts val="360"/>
              </a:spcBef>
              <a:spcAft>
                <a:spcPts val="0"/>
              </a:spcAft>
              <a:buSzPts val="1800"/>
              <a:buFont typeface="Arial"/>
              <a:buNone/>
            </a:pPr>
            <a:r>
              <a:t/>
            </a:r>
            <a:endParaRPr sz="1800">
              <a:latin typeface="Arial"/>
              <a:ea typeface="Arial"/>
              <a:cs typeface="Arial"/>
              <a:sym typeface="Arial"/>
            </a:endParaRPr>
          </a:p>
          <a:p>
            <a:pPr indent="0" lvl="0" marL="0" rtl="0" algn="l">
              <a:spcBef>
                <a:spcPts val="360"/>
              </a:spcBef>
              <a:spcAft>
                <a:spcPts val="0"/>
              </a:spcAft>
              <a:buSzPts val="1800"/>
              <a:buFont typeface="Arial"/>
              <a:buNone/>
            </a:pPr>
            <a:r>
              <a:t/>
            </a:r>
            <a:endParaRPr sz="1800">
              <a:latin typeface="Arial"/>
              <a:ea typeface="Arial"/>
              <a:cs typeface="Arial"/>
              <a:sym typeface="Arial"/>
            </a:endParaRPr>
          </a:p>
          <a:p>
            <a:pPr indent="0" lvl="0" marL="0" rtl="0" algn="l">
              <a:spcBef>
                <a:spcPts val="360"/>
              </a:spcBef>
              <a:spcAft>
                <a:spcPts val="0"/>
              </a:spcAft>
              <a:buSzPts val="1800"/>
              <a:buFont typeface="Arial"/>
              <a:buNone/>
            </a:pPr>
            <a:r>
              <a:t/>
            </a:r>
            <a:endParaRPr sz="1800">
              <a:latin typeface="Arial"/>
              <a:ea typeface="Arial"/>
              <a:cs typeface="Arial"/>
              <a:sym typeface="Arial"/>
            </a:endParaRPr>
          </a:p>
          <a:p>
            <a:pPr indent="0" lvl="0" marL="0" rtl="0" algn="l">
              <a:spcBef>
                <a:spcPts val="360"/>
              </a:spcBef>
              <a:spcAft>
                <a:spcPts val="0"/>
              </a:spcAft>
              <a:buSzPts val="1800"/>
              <a:buFont typeface="Arial"/>
              <a:buNone/>
            </a:pPr>
            <a:r>
              <a:t/>
            </a:r>
            <a:endParaRPr sz="1800">
              <a:latin typeface="Arial"/>
              <a:ea typeface="Arial"/>
              <a:cs typeface="Arial"/>
              <a:sym typeface="Arial"/>
            </a:endParaRPr>
          </a:p>
          <a:p>
            <a:pPr indent="0" lvl="0" marL="0" rtl="0" algn="l">
              <a:spcBef>
                <a:spcPts val="360"/>
              </a:spcBef>
              <a:spcAft>
                <a:spcPts val="0"/>
              </a:spcAft>
              <a:buSzPts val="1800"/>
              <a:buFont typeface="Arial"/>
              <a:buNone/>
            </a:pPr>
            <a:r>
              <a:t/>
            </a:r>
            <a:endParaRPr sz="1800">
              <a:latin typeface="Arial"/>
              <a:ea typeface="Arial"/>
              <a:cs typeface="Arial"/>
              <a:sym typeface="Arial"/>
            </a:endParaRPr>
          </a:p>
          <a:p>
            <a:pPr indent="0" lvl="0" marL="0" rtl="0" algn="l">
              <a:spcBef>
                <a:spcPts val="360"/>
              </a:spcBef>
              <a:spcAft>
                <a:spcPts val="0"/>
              </a:spcAft>
              <a:buSzPts val="1800"/>
              <a:buFont typeface="Arial"/>
              <a:buNone/>
            </a:pPr>
            <a:r>
              <a:t/>
            </a:r>
            <a:endParaRPr sz="1800">
              <a:latin typeface="Arial"/>
              <a:ea typeface="Arial"/>
              <a:cs typeface="Arial"/>
              <a:sym typeface="Arial"/>
            </a:endParaRPr>
          </a:p>
        </p:txBody>
      </p:sp>
      <p:sp>
        <p:nvSpPr>
          <p:cNvPr id="665" name="Google Shape;665;p8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pic>
        <p:nvPicPr>
          <p:cNvPr descr="Map showing capacity-constrained network Voronoi diagram allotments for service areas." id="666" name="Google Shape;666;p82"/>
          <p:cNvPicPr preferRelativeResize="0"/>
          <p:nvPr/>
        </p:nvPicPr>
        <p:blipFill rotWithShape="1">
          <a:blip r:embed="rId3">
            <a:alphaModFix/>
          </a:blip>
          <a:srcRect b="0" l="0" r="0" t="0"/>
          <a:stretch/>
        </p:blipFill>
        <p:spPr>
          <a:xfrm>
            <a:off x="0" y="441093"/>
            <a:ext cx="4094410" cy="3017189"/>
          </a:xfrm>
          <a:prstGeom prst="rect">
            <a:avLst/>
          </a:prstGeom>
          <a:noFill/>
          <a:ln>
            <a:noFill/>
          </a:ln>
        </p:spPr>
      </p:pic>
      <p:pic>
        <p:nvPicPr>
          <p:cNvPr id="667" name="Google Shape;667;p82"/>
          <p:cNvPicPr preferRelativeResize="0"/>
          <p:nvPr/>
        </p:nvPicPr>
        <p:blipFill rotWithShape="1">
          <a:blip r:embed="rId4">
            <a:alphaModFix/>
          </a:blip>
          <a:srcRect b="0" l="0" r="0" t="0"/>
          <a:stretch/>
        </p:blipFill>
        <p:spPr>
          <a:xfrm>
            <a:off x="0" y="3557942"/>
            <a:ext cx="4234098" cy="3120126"/>
          </a:xfrm>
          <a:prstGeom prst="rect">
            <a:avLst/>
          </a:prstGeom>
          <a:noFill/>
          <a:ln>
            <a:noFill/>
          </a:ln>
        </p:spPr>
      </p:pic>
      <p:pic>
        <p:nvPicPr>
          <p:cNvPr id="668" name="Google Shape;668;p82"/>
          <p:cNvPicPr preferRelativeResize="0"/>
          <p:nvPr/>
        </p:nvPicPr>
        <p:blipFill rotWithShape="1">
          <a:blip r:embed="rId5">
            <a:alphaModFix/>
          </a:blip>
          <a:srcRect b="0" l="0" r="0" t="0"/>
          <a:stretch/>
        </p:blipFill>
        <p:spPr>
          <a:xfrm>
            <a:off x="4964597" y="336675"/>
            <a:ext cx="4179403" cy="3154454"/>
          </a:xfrm>
          <a:prstGeom prst="rect">
            <a:avLst/>
          </a:prstGeom>
          <a:noFill/>
          <a:ln>
            <a:noFill/>
          </a:ln>
        </p:spPr>
      </p:pic>
      <p:sp>
        <p:nvSpPr>
          <p:cNvPr id="669" name="Google Shape;669;p82"/>
          <p:cNvSpPr txBox="1"/>
          <p:nvPr/>
        </p:nvSpPr>
        <p:spPr>
          <a:xfrm>
            <a:off x="558692" y="2312790"/>
            <a:ext cx="1385925" cy="58477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minPts = 4,</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eps = 0.75</a:t>
            </a:r>
            <a:endParaRPr/>
          </a:p>
        </p:txBody>
      </p:sp>
      <p:pic>
        <p:nvPicPr>
          <p:cNvPr id="670" name="Google Shape;670;p82"/>
          <p:cNvPicPr preferRelativeResize="0"/>
          <p:nvPr/>
        </p:nvPicPr>
        <p:blipFill rotWithShape="1">
          <a:blip r:embed="rId6">
            <a:alphaModFix/>
          </a:blip>
          <a:srcRect b="0" l="0" r="0" t="0"/>
          <a:stretch/>
        </p:blipFill>
        <p:spPr>
          <a:xfrm>
            <a:off x="4942249" y="3557942"/>
            <a:ext cx="4215726" cy="3116627"/>
          </a:xfrm>
          <a:prstGeom prst="rect">
            <a:avLst/>
          </a:prstGeom>
          <a:noFill/>
          <a:ln>
            <a:noFill/>
          </a:ln>
        </p:spPr>
      </p:pic>
      <p:sp>
        <p:nvSpPr>
          <p:cNvPr id="671" name="Google Shape;671;p82"/>
          <p:cNvSpPr txBox="1"/>
          <p:nvPr/>
        </p:nvSpPr>
        <p:spPr>
          <a:xfrm>
            <a:off x="1564310" y="3283382"/>
            <a:ext cx="138592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DBScan</a:t>
            </a:r>
            <a:endParaRPr sz="1600">
              <a:solidFill>
                <a:schemeClr val="dk1"/>
              </a:solidFill>
              <a:latin typeface="Arial"/>
              <a:ea typeface="Arial"/>
              <a:cs typeface="Arial"/>
              <a:sym typeface="Arial"/>
            </a:endParaRPr>
          </a:p>
        </p:txBody>
      </p:sp>
      <p:sp>
        <p:nvSpPr>
          <p:cNvPr id="672" name="Google Shape;672;p82"/>
          <p:cNvSpPr txBox="1"/>
          <p:nvPr/>
        </p:nvSpPr>
        <p:spPr>
          <a:xfrm>
            <a:off x="1857037" y="6581641"/>
            <a:ext cx="138592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LIP</a:t>
            </a:r>
            <a:endParaRPr/>
          </a:p>
        </p:txBody>
      </p:sp>
      <p:sp>
        <p:nvSpPr>
          <p:cNvPr id="673" name="Google Shape;673;p82"/>
          <p:cNvSpPr txBox="1"/>
          <p:nvPr/>
        </p:nvSpPr>
        <p:spPr>
          <a:xfrm>
            <a:off x="6629833" y="3312022"/>
            <a:ext cx="138592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SatScan</a:t>
            </a:r>
            <a:endParaRPr sz="1600">
              <a:solidFill>
                <a:schemeClr val="dk1"/>
              </a:solidFill>
              <a:latin typeface="Arial"/>
              <a:ea typeface="Arial"/>
              <a:cs typeface="Arial"/>
              <a:sym typeface="Arial"/>
            </a:endParaRPr>
          </a:p>
        </p:txBody>
      </p:sp>
      <p:sp>
        <p:nvSpPr>
          <p:cNvPr id="674" name="Google Shape;674;p82"/>
          <p:cNvSpPr txBox="1"/>
          <p:nvPr/>
        </p:nvSpPr>
        <p:spPr>
          <a:xfrm>
            <a:off x="6673625" y="6563147"/>
            <a:ext cx="138592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CMST</a:t>
            </a:r>
            <a:endParaRPr/>
          </a:p>
        </p:txBody>
      </p:sp>
      <p:sp>
        <p:nvSpPr>
          <p:cNvPr id="675" name="Google Shape;675;p82"/>
          <p:cNvSpPr txBox="1"/>
          <p:nvPr/>
        </p:nvSpPr>
        <p:spPr>
          <a:xfrm>
            <a:off x="459297" y="5366598"/>
            <a:ext cx="156195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Activity percentage threshold: 40%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83"/>
          <p:cNvSpPr txBox="1"/>
          <p:nvPr>
            <p:ph type="title"/>
          </p:nvPr>
        </p:nvSpPr>
        <p:spPr>
          <a:xfrm>
            <a:off x="156177" y="86401"/>
            <a:ext cx="8229600" cy="731086"/>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2400">
                <a:latin typeface="Arial"/>
                <a:ea typeface="Arial"/>
                <a:cs typeface="Arial"/>
                <a:sym typeface="Arial"/>
              </a:rPr>
              <a:t>Case Study (1)</a:t>
            </a:r>
            <a:endParaRPr/>
          </a:p>
        </p:txBody>
      </p:sp>
      <p:sp>
        <p:nvSpPr>
          <p:cNvPr id="682" name="Google Shape;682;p83"/>
          <p:cNvSpPr txBox="1"/>
          <p:nvPr>
            <p:ph idx="1" type="body"/>
          </p:nvPr>
        </p:nvSpPr>
        <p:spPr>
          <a:xfrm>
            <a:off x="0" y="1016308"/>
            <a:ext cx="8229905" cy="494742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Font typeface="Arial"/>
              <a:buNone/>
            </a:pPr>
            <a:r>
              <a:t/>
            </a:r>
            <a:endParaRPr sz="1800">
              <a:latin typeface="Arial"/>
              <a:ea typeface="Arial"/>
              <a:cs typeface="Arial"/>
              <a:sym typeface="Arial"/>
            </a:endParaRPr>
          </a:p>
          <a:p>
            <a:pPr indent="0" lvl="1" marL="457200" rtl="0" algn="l">
              <a:spcBef>
                <a:spcPts val="360"/>
              </a:spcBef>
              <a:spcAft>
                <a:spcPts val="0"/>
              </a:spcAft>
              <a:buSzPts val="1800"/>
              <a:buFont typeface="Arial"/>
              <a:buNone/>
            </a:pPr>
            <a:r>
              <a:t/>
            </a:r>
            <a:endParaRPr sz="1800">
              <a:latin typeface="Arial"/>
              <a:ea typeface="Arial"/>
              <a:cs typeface="Arial"/>
              <a:sym typeface="Arial"/>
            </a:endParaRPr>
          </a:p>
        </p:txBody>
      </p:sp>
      <p:sp>
        <p:nvSpPr>
          <p:cNvPr id="683" name="Google Shape;683;p8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sp>
        <p:nvSpPr>
          <p:cNvPr id="684" name="Google Shape;684;p83"/>
          <p:cNvSpPr txBox="1"/>
          <p:nvPr/>
        </p:nvSpPr>
        <p:spPr>
          <a:xfrm>
            <a:off x="408436" y="6276963"/>
            <a:ext cx="4019476"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(c) SRM_GIS (no dynamic segmentation)</a:t>
            </a:r>
            <a:endParaRPr/>
          </a:p>
        </p:txBody>
      </p:sp>
      <p:sp>
        <p:nvSpPr>
          <p:cNvPr id="685" name="Google Shape;685;p83"/>
          <p:cNvSpPr txBox="1"/>
          <p:nvPr/>
        </p:nvSpPr>
        <p:spPr>
          <a:xfrm>
            <a:off x="4989241" y="6344234"/>
            <a:ext cx="4019476"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(d) SRM_TBD</a:t>
            </a:r>
            <a:endParaRPr/>
          </a:p>
        </p:txBody>
      </p:sp>
      <p:sp>
        <p:nvSpPr>
          <p:cNvPr id="686" name="Google Shape;686;p83"/>
          <p:cNvSpPr txBox="1"/>
          <p:nvPr/>
        </p:nvSpPr>
        <p:spPr>
          <a:xfrm>
            <a:off x="4989241" y="3707104"/>
            <a:ext cx="4019476"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(b) SatScan</a:t>
            </a:r>
            <a:endParaRPr sz="1600">
              <a:solidFill>
                <a:schemeClr val="dk1"/>
              </a:solidFill>
              <a:latin typeface="Arial"/>
              <a:ea typeface="Arial"/>
              <a:cs typeface="Arial"/>
              <a:sym typeface="Arial"/>
            </a:endParaRPr>
          </a:p>
        </p:txBody>
      </p:sp>
      <p:sp>
        <p:nvSpPr>
          <p:cNvPr id="687" name="Google Shape;687;p83"/>
          <p:cNvSpPr txBox="1"/>
          <p:nvPr/>
        </p:nvSpPr>
        <p:spPr>
          <a:xfrm>
            <a:off x="297505" y="3707104"/>
            <a:ext cx="4019476"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(a) Input</a:t>
            </a:r>
            <a:endParaRPr/>
          </a:p>
        </p:txBody>
      </p:sp>
      <p:sp>
        <p:nvSpPr>
          <p:cNvPr id="688" name="Google Shape;688;p83"/>
          <p:cNvSpPr txBox="1"/>
          <p:nvPr/>
        </p:nvSpPr>
        <p:spPr>
          <a:xfrm>
            <a:off x="485307" y="849842"/>
            <a:ext cx="5371292" cy="5847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43 pedestrian fatalities happen in Orlando, Florida</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p-value threshold = 0.04, minimum distance = 1km</a:t>
            </a:r>
            <a:endParaRPr/>
          </a:p>
        </p:txBody>
      </p:sp>
      <p:pic>
        <p:nvPicPr>
          <p:cNvPr descr="Multiple diagrams comparing arrival times under different service center allotment strategies." id="689" name="Google Shape;689;p83"/>
          <p:cNvPicPr preferRelativeResize="0"/>
          <p:nvPr/>
        </p:nvPicPr>
        <p:blipFill rotWithShape="1">
          <a:blip r:embed="rId3">
            <a:alphaModFix/>
          </a:blip>
          <a:srcRect b="0" l="0" r="0" t="0"/>
          <a:stretch/>
        </p:blipFill>
        <p:spPr>
          <a:xfrm>
            <a:off x="250546" y="1496173"/>
            <a:ext cx="4335257" cy="2304674"/>
          </a:xfrm>
          <a:prstGeom prst="rect">
            <a:avLst/>
          </a:prstGeom>
          <a:noFill/>
          <a:ln>
            <a:noFill/>
          </a:ln>
        </p:spPr>
      </p:pic>
      <p:pic>
        <p:nvPicPr>
          <p:cNvPr descr="dev_tkde_fig9(b).pdf" id="690" name="Google Shape;690;p83"/>
          <p:cNvPicPr preferRelativeResize="0"/>
          <p:nvPr/>
        </p:nvPicPr>
        <p:blipFill rotWithShape="1">
          <a:blip r:embed="rId4">
            <a:alphaModFix/>
          </a:blip>
          <a:srcRect b="0" l="0" r="0" t="0"/>
          <a:stretch/>
        </p:blipFill>
        <p:spPr>
          <a:xfrm>
            <a:off x="4857870" y="1496173"/>
            <a:ext cx="4286130" cy="2278558"/>
          </a:xfrm>
          <a:prstGeom prst="rect">
            <a:avLst/>
          </a:prstGeom>
          <a:noFill/>
          <a:ln>
            <a:noFill/>
          </a:ln>
        </p:spPr>
      </p:pic>
      <p:pic>
        <p:nvPicPr>
          <p:cNvPr descr="dev_tkde_fig9(c).pdf" id="691" name="Google Shape;691;p83"/>
          <p:cNvPicPr preferRelativeResize="0"/>
          <p:nvPr/>
        </p:nvPicPr>
        <p:blipFill rotWithShape="1">
          <a:blip r:embed="rId5">
            <a:alphaModFix/>
          </a:blip>
          <a:srcRect b="0" l="0" r="0" t="0"/>
          <a:stretch/>
        </p:blipFill>
        <p:spPr>
          <a:xfrm>
            <a:off x="250546" y="3999668"/>
            <a:ext cx="4335257" cy="2356682"/>
          </a:xfrm>
          <a:prstGeom prst="rect">
            <a:avLst/>
          </a:prstGeom>
          <a:noFill/>
          <a:ln>
            <a:noFill/>
          </a:ln>
        </p:spPr>
      </p:pic>
      <p:pic>
        <p:nvPicPr>
          <p:cNvPr descr="dev_tkde_fig9(d).pdf" id="692" name="Google Shape;692;p83"/>
          <p:cNvPicPr preferRelativeResize="0"/>
          <p:nvPr/>
        </p:nvPicPr>
        <p:blipFill rotWithShape="1">
          <a:blip r:embed="rId6">
            <a:alphaModFix/>
          </a:blip>
          <a:srcRect b="0" l="0" r="0" t="0"/>
          <a:stretch/>
        </p:blipFill>
        <p:spPr>
          <a:xfrm>
            <a:off x="4805387" y="3999668"/>
            <a:ext cx="4338613" cy="235668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84"/>
          <p:cNvSpPr txBox="1"/>
          <p:nvPr>
            <p:ph type="title"/>
          </p:nvPr>
        </p:nvSpPr>
        <p:spPr>
          <a:xfrm>
            <a:off x="156177" y="86401"/>
            <a:ext cx="8229600" cy="933406"/>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2400">
                <a:latin typeface="Arial"/>
                <a:ea typeface="Arial"/>
                <a:cs typeface="Arial"/>
                <a:sym typeface="Arial"/>
              </a:rPr>
              <a:t>Contributions</a:t>
            </a:r>
            <a:endParaRPr/>
          </a:p>
        </p:txBody>
      </p:sp>
      <p:sp>
        <p:nvSpPr>
          <p:cNvPr id="698" name="Google Shape;698;p84"/>
          <p:cNvSpPr txBox="1"/>
          <p:nvPr>
            <p:ph idx="1" type="body"/>
          </p:nvPr>
        </p:nvSpPr>
        <p:spPr>
          <a:xfrm>
            <a:off x="456895" y="1019807"/>
            <a:ext cx="8229905" cy="4947423"/>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2000"/>
              <a:buFont typeface="Arial"/>
              <a:buChar char="•"/>
            </a:pPr>
            <a:r>
              <a:rPr lang="en-US" sz="2000">
                <a:latin typeface="Arial"/>
                <a:ea typeface="Arial"/>
                <a:cs typeface="Arial"/>
                <a:sym typeface="Arial"/>
              </a:rPr>
              <a:t>Introduce the problem of high-resolution significant linear hotspot discovery (SLHD).</a:t>
            </a:r>
            <a:endParaRPr/>
          </a:p>
          <a:p>
            <a:pPr indent="0" lvl="0" marL="0" rtl="0" algn="l">
              <a:spcBef>
                <a:spcPts val="400"/>
              </a:spcBef>
              <a:spcAft>
                <a:spcPts val="0"/>
              </a:spcAft>
              <a:buSzPts val="2000"/>
              <a:buFont typeface="Arial"/>
              <a:buNone/>
            </a:pPr>
            <a:r>
              <a:t/>
            </a:r>
            <a:endParaRPr sz="2000">
              <a:latin typeface="Arial"/>
              <a:ea typeface="Arial"/>
              <a:cs typeface="Arial"/>
              <a:sym typeface="Arial"/>
            </a:endParaRPr>
          </a:p>
          <a:p>
            <a:pPr indent="-257168" lvl="0" marL="257168" rtl="0" algn="l">
              <a:spcBef>
                <a:spcPts val="400"/>
              </a:spcBef>
              <a:spcAft>
                <a:spcPts val="0"/>
              </a:spcAft>
              <a:buSzPts val="2000"/>
              <a:buFont typeface="Arial"/>
              <a:buChar char="•"/>
            </a:pPr>
            <a:r>
              <a:rPr lang="en-US" sz="2000">
                <a:latin typeface="Arial"/>
                <a:ea typeface="Arial"/>
                <a:cs typeface="Arial"/>
                <a:sym typeface="Arial"/>
              </a:rPr>
              <a:t>Two new algorithmic refinements which reduce the cost without losing </a:t>
            </a:r>
            <a:r>
              <a:rPr b="1" i="1" lang="en-US" sz="2000">
                <a:latin typeface="Arial"/>
                <a:ea typeface="Arial"/>
                <a:cs typeface="Arial"/>
                <a:sym typeface="Arial"/>
              </a:rPr>
              <a:t>completeness and correctness</a:t>
            </a:r>
            <a:r>
              <a:rPr lang="en-US" sz="2000">
                <a:latin typeface="Arial"/>
                <a:ea typeface="Arial"/>
                <a:cs typeface="Arial"/>
                <a:sym typeface="Arial"/>
              </a:rPr>
              <a:t>.</a:t>
            </a:r>
            <a:endParaRPr/>
          </a:p>
          <a:p>
            <a:pPr indent="-214308" lvl="1" marL="557199" rtl="0" algn="l">
              <a:spcBef>
                <a:spcPts val="360"/>
              </a:spcBef>
              <a:spcAft>
                <a:spcPts val="0"/>
              </a:spcAft>
              <a:buSzPts val="1800"/>
              <a:buFont typeface="Arial"/>
              <a:buChar char="–"/>
            </a:pPr>
            <a:r>
              <a:rPr lang="en-US" sz="1800">
                <a:solidFill>
                  <a:srgbClr val="FF0000"/>
                </a:solidFill>
                <a:latin typeface="Arial"/>
                <a:ea typeface="Arial"/>
                <a:cs typeface="Arial"/>
                <a:sym typeface="Arial"/>
              </a:rPr>
              <a:t>Neighbor node filter</a:t>
            </a:r>
            <a:endParaRPr sz="1800">
              <a:latin typeface="Arial"/>
              <a:ea typeface="Arial"/>
              <a:cs typeface="Arial"/>
              <a:sym typeface="Arial"/>
            </a:endParaRPr>
          </a:p>
          <a:p>
            <a:pPr indent="-214308" lvl="1" marL="557199" rtl="0" algn="l">
              <a:spcBef>
                <a:spcPts val="360"/>
              </a:spcBef>
              <a:spcAft>
                <a:spcPts val="0"/>
              </a:spcAft>
              <a:buSzPts val="1800"/>
              <a:buFont typeface="Arial"/>
              <a:buChar char="–"/>
            </a:pPr>
            <a:r>
              <a:rPr lang="en-US" sz="1800">
                <a:solidFill>
                  <a:srgbClr val="FF0000"/>
                </a:solidFill>
                <a:latin typeface="Arial"/>
                <a:ea typeface="Arial"/>
                <a:cs typeface="Arial"/>
                <a:sym typeface="Arial"/>
              </a:rPr>
              <a:t>Shortest path tree pruning</a:t>
            </a:r>
            <a:r>
              <a:rPr lang="en-US" sz="1800">
                <a:latin typeface="Arial"/>
                <a:ea typeface="Arial"/>
                <a:cs typeface="Arial"/>
                <a:sym typeface="Arial"/>
              </a:rPr>
              <a:t> (SPTP)</a:t>
            </a:r>
            <a:endParaRPr/>
          </a:p>
          <a:p>
            <a:pPr indent="-87307" lvl="1" marL="557199" rtl="0" algn="l">
              <a:spcBef>
                <a:spcPts val="400"/>
              </a:spcBef>
              <a:spcAft>
                <a:spcPts val="0"/>
              </a:spcAft>
              <a:buSzPts val="2000"/>
              <a:buFont typeface="Arial"/>
              <a:buNone/>
            </a:pPr>
            <a:r>
              <a:t/>
            </a:r>
            <a:endParaRPr sz="2000">
              <a:latin typeface="Arial"/>
              <a:ea typeface="Arial"/>
              <a:cs typeface="Arial"/>
              <a:sym typeface="Arial"/>
            </a:endParaRPr>
          </a:p>
          <a:p>
            <a:pPr indent="-257168" lvl="0" marL="257168" rtl="0" algn="l">
              <a:spcBef>
                <a:spcPts val="400"/>
              </a:spcBef>
              <a:spcAft>
                <a:spcPts val="0"/>
              </a:spcAft>
              <a:buSzPts val="2000"/>
              <a:buFont typeface="Arial"/>
              <a:buChar char="•"/>
            </a:pPr>
            <a:r>
              <a:rPr lang="en-US" sz="2000">
                <a:latin typeface="Arial"/>
                <a:ea typeface="Arial"/>
                <a:cs typeface="Arial"/>
                <a:sym typeface="Arial"/>
              </a:rPr>
              <a:t>Validation:</a:t>
            </a:r>
            <a:endParaRPr/>
          </a:p>
          <a:p>
            <a:pPr indent="-214308" lvl="1" marL="557199" rtl="0" algn="l">
              <a:spcBef>
                <a:spcPts val="360"/>
              </a:spcBef>
              <a:spcAft>
                <a:spcPts val="0"/>
              </a:spcAft>
              <a:buSzPts val="1800"/>
              <a:buFont typeface="Arial"/>
              <a:buChar char="–"/>
            </a:pPr>
            <a:r>
              <a:rPr lang="en-US" sz="1800">
                <a:latin typeface="Arial"/>
                <a:ea typeface="Arial"/>
                <a:cs typeface="Arial"/>
                <a:sym typeface="Arial"/>
              </a:rPr>
              <a:t>Two case studies on real pedestrian fatality and street robbery data</a:t>
            </a:r>
            <a:endParaRPr/>
          </a:p>
          <a:p>
            <a:pPr indent="-214308" lvl="1" marL="557199" rtl="0" algn="l">
              <a:spcBef>
                <a:spcPts val="360"/>
              </a:spcBef>
              <a:spcAft>
                <a:spcPts val="0"/>
              </a:spcAft>
              <a:buSzPts val="1800"/>
              <a:buFont typeface="Arial"/>
              <a:buChar char="–"/>
            </a:pPr>
            <a:r>
              <a:rPr lang="en-US" sz="1800">
                <a:latin typeface="Arial"/>
                <a:ea typeface="Arial"/>
                <a:cs typeface="Arial"/>
                <a:sym typeface="Arial"/>
              </a:rPr>
              <a:t>Self analysis experiments that show the effect of each of the proposed algorithms</a:t>
            </a:r>
            <a:endParaRPr/>
          </a:p>
          <a:p>
            <a:pPr indent="-214308" lvl="1" marL="557199" rtl="0" algn="l">
              <a:spcBef>
                <a:spcPts val="360"/>
              </a:spcBef>
              <a:spcAft>
                <a:spcPts val="0"/>
              </a:spcAft>
              <a:buSzPts val="1800"/>
              <a:buFont typeface="Arial"/>
              <a:buChar char="–"/>
            </a:pPr>
            <a:r>
              <a:rPr lang="en-US" sz="1800">
                <a:latin typeface="Arial"/>
                <a:ea typeface="Arial"/>
                <a:cs typeface="Arial"/>
                <a:sym typeface="Arial"/>
              </a:rPr>
              <a:t>Comparative experiments that compare SRM_TBD with previous algorithms (i.e., SRM_Naïve and SRM_GIS).</a:t>
            </a:r>
            <a:endParaRPr/>
          </a:p>
          <a:p>
            <a:pPr indent="-100007" lvl="1" marL="557199" rtl="0" algn="l">
              <a:spcBef>
                <a:spcPts val="360"/>
              </a:spcBef>
              <a:spcAft>
                <a:spcPts val="0"/>
              </a:spcAft>
              <a:buSzPts val="1800"/>
              <a:buFont typeface="Arial"/>
              <a:buNone/>
            </a:pPr>
            <a:r>
              <a:t/>
            </a:r>
            <a:endParaRPr sz="1800">
              <a:latin typeface="Arial"/>
              <a:ea typeface="Arial"/>
              <a:cs typeface="Arial"/>
              <a:sym typeface="Arial"/>
            </a:endParaRPr>
          </a:p>
          <a:p>
            <a:pPr indent="-100007" lvl="1" marL="557199" rtl="0" algn="l">
              <a:spcBef>
                <a:spcPts val="360"/>
              </a:spcBef>
              <a:spcAft>
                <a:spcPts val="0"/>
              </a:spcAft>
              <a:buSzPts val="1800"/>
              <a:buFont typeface="Arial"/>
              <a:buNone/>
            </a:pPr>
            <a:r>
              <a:t/>
            </a:r>
            <a:endParaRPr sz="1800">
              <a:latin typeface="Arial"/>
              <a:ea typeface="Arial"/>
              <a:cs typeface="Arial"/>
              <a:sym typeface="Arial"/>
            </a:endParaRPr>
          </a:p>
        </p:txBody>
      </p:sp>
      <p:sp>
        <p:nvSpPr>
          <p:cNvPr id="699" name="Google Shape;699;p8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85"/>
          <p:cNvSpPr txBox="1"/>
          <p:nvPr>
            <p:ph type="title"/>
          </p:nvPr>
        </p:nvSpPr>
        <p:spPr>
          <a:xfrm>
            <a:off x="156177" y="86401"/>
            <a:ext cx="8229600" cy="751799"/>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2400">
                <a:latin typeface="Arial"/>
                <a:ea typeface="Arial"/>
                <a:cs typeface="Arial"/>
                <a:sym typeface="Arial"/>
              </a:rPr>
              <a:t>Proposed Algorithm 1: Neighbor Node Filter (SRM_NN)</a:t>
            </a:r>
            <a:endParaRPr/>
          </a:p>
        </p:txBody>
      </p:sp>
      <p:sp>
        <p:nvSpPr>
          <p:cNvPr id="706" name="Google Shape;706;p85"/>
          <p:cNvSpPr txBox="1"/>
          <p:nvPr>
            <p:ph idx="1" type="body"/>
          </p:nvPr>
        </p:nvSpPr>
        <p:spPr>
          <a:xfrm>
            <a:off x="0" y="838200"/>
            <a:ext cx="8229905" cy="494742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Font typeface="Arial"/>
              <a:buNone/>
            </a:pPr>
            <a:r>
              <a:rPr b="1" lang="en-US" sz="1800">
                <a:latin typeface="Arial"/>
                <a:ea typeface="Arial"/>
                <a:cs typeface="Arial"/>
                <a:sym typeface="Arial"/>
              </a:rPr>
              <a:t>Motivation: </a:t>
            </a:r>
            <a:r>
              <a:rPr lang="en-US" sz="1800">
                <a:latin typeface="Arial"/>
                <a:ea typeface="Arial"/>
                <a:cs typeface="Arial"/>
                <a:sym typeface="Arial"/>
              </a:rPr>
              <a:t>reuse the all-pair shortest path of the original spatial network.</a:t>
            </a:r>
            <a:endParaRPr/>
          </a:p>
          <a:p>
            <a:pPr indent="0" lvl="0" marL="0" rtl="0" algn="l">
              <a:spcBef>
                <a:spcPts val="320"/>
              </a:spcBef>
              <a:spcAft>
                <a:spcPts val="0"/>
              </a:spcAft>
              <a:buSzPts val="1600"/>
              <a:buFont typeface="Arial"/>
              <a:buNone/>
            </a:pPr>
            <a:r>
              <a:t/>
            </a:r>
            <a:endParaRPr sz="1600">
              <a:latin typeface="Arial"/>
              <a:ea typeface="Arial"/>
              <a:cs typeface="Arial"/>
              <a:sym typeface="Arial"/>
            </a:endParaRPr>
          </a:p>
        </p:txBody>
      </p:sp>
      <p:sp>
        <p:nvSpPr>
          <p:cNvPr id="707" name="Google Shape;707;p8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pic>
        <p:nvPicPr>
          <p:cNvPr descr="Shelter allotment diagram showing assignment of evacuees to shelters in a road network." id="708" name="Google Shape;708;p85"/>
          <p:cNvPicPr preferRelativeResize="0"/>
          <p:nvPr/>
        </p:nvPicPr>
        <p:blipFill rotWithShape="1">
          <a:blip r:embed="rId3">
            <a:alphaModFix/>
          </a:blip>
          <a:srcRect b="0" l="0" r="0" t="0"/>
          <a:stretch/>
        </p:blipFill>
        <p:spPr>
          <a:xfrm>
            <a:off x="0" y="1331361"/>
            <a:ext cx="5876085" cy="445426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32"/>
          <p:cNvSpPr txBox="1"/>
          <p:nvPr>
            <p:ph type="title"/>
          </p:nvPr>
        </p:nvSpPr>
        <p:spPr>
          <a:xfrm>
            <a:off x="546652" y="150942"/>
            <a:ext cx="7772400" cy="49510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Editor’s view of non-responsive Revisions</a:t>
            </a:r>
            <a:endParaRPr/>
          </a:p>
        </p:txBody>
      </p:sp>
      <p:sp>
        <p:nvSpPr>
          <p:cNvPr id="146" name="Google Shape;146;p32"/>
          <p:cNvSpPr txBox="1"/>
          <p:nvPr>
            <p:ph idx="1" type="body"/>
          </p:nvPr>
        </p:nvSpPr>
        <p:spPr>
          <a:xfrm>
            <a:off x="457200" y="765314"/>
            <a:ext cx="8229600" cy="490993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1200"/>
              <a:buFont typeface="Arial"/>
              <a:buChar char="•"/>
            </a:pPr>
            <a:r>
              <a:rPr lang="en-US" sz="1200" u="sng">
                <a:solidFill>
                  <a:schemeClr val="hlink"/>
                </a:solidFill>
                <a:hlinkClick r:id="rId3"/>
              </a:rPr>
              <a:t>Tips for Responding to Reviewers' Comments-from an Editor's or Reviewer's Points of View</a:t>
            </a:r>
            <a:r>
              <a:rPr lang="en-US" sz="1400"/>
              <a:t>, </a:t>
            </a:r>
            <a:r>
              <a:rPr lang="en-US" sz="1200"/>
              <a:t>G. Wong, </a:t>
            </a:r>
            <a:r>
              <a:rPr i="1" lang="en-US" sz="1200"/>
              <a:t>Gut and liver</a:t>
            </a:r>
            <a:r>
              <a:rPr lang="en-US" sz="1200"/>
              <a:t>, </a:t>
            </a:r>
            <a:r>
              <a:rPr i="1" lang="en-US" sz="1200"/>
              <a:t>13</a:t>
            </a:r>
            <a:r>
              <a:rPr lang="en-US" sz="1200"/>
              <a:t>(1):7–10. 2019 (doi: </a:t>
            </a:r>
            <a:r>
              <a:rPr lang="en-US" sz="1200" u="sng">
                <a:solidFill>
                  <a:schemeClr val="hlink"/>
                </a:solidFill>
                <a:hlinkClick r:id="rId4"/>
              </a:rPr>
              <a:t>10.5009/gnl18361</a:t>
            </a:r>
            <a:r>
              <a:rPr lang="en-US" sz="1200"/>
              <a:t> )</a:t>
            </a:r>
            <a:endParaRPr/>
          </a:p>
          <a:p>
            <a:pPr indent="-266700" lvl="0" marL="342900" rtl="0" algn="l">
              <a:spcBef>
                <a:spcPts val="240"/>
              </a:spcBef>
              <a:spcAft>
                <a:spcPts val="0"/>
              </a:spcAft>
              <a:buSzPts val="1200"/>
              <a:buFont typeface="Arial"/>
              <a:buNone/>
            </a:pPr>
            <a:r>
              <a:t/>
            </a:r>
            <a:endParaRPr sz="1200"/>
          </a:p>
          <a:p>
            <a:pPr indent="-342900" lvl="0" marL="342900" rtl="0" algn="l">
              <a:spcBef>
                <a:spcPts val="280"/>
              </a:spcBef>
              <a:spcAft>
                <a:spcPts val="0"/>
              </a:spcAft>
              <a:buSzPts val="1400"/>
              <a:buFont typeface="Arial"/>
              <a:buChar char="•"/>
            </a:pPr>
            <a:r>
              <a:rPr b="1" lang="en-US" sz="1400">
                <a:solidFill>
                  <a:srgbClr val="C00000"/>
                </a:solidFill>
              </a:rPr>
              <a:t>Q? Predict Editor’s decisions associated with their view of revisions:</a:t>
            </a:r>
            <a:endParaRPr/>
          </a:p>
          <a:p>
            <a:pPr indent="-254000" lvl="0" marL="342900" rtl="0" algn="l">
              <a:spcBef>
                <a:spcPts val="280"/>
              </a:spcBef>
              <a:spcAft>
                <a:spcPts val="0"/>
              </a:spcAft>
              <a:buSzPts val="1400"/>
              <a:buFont typeface="Arial"/>
              <a:buNone/>
            </a:pPr>
            <a:r>
              <a:t/>
            </a:r>
            <a:endParaRPr sz="1400"/>
          </a:p>
          <a:p>
            <a:pPr indent="-171450" lvl="1" marL="742950" rtl="0" algn="l">
              <a:spcBef>
                <a:spcPts val="360"/>
              </a:spcBef>
              <a:spcAft>
                <a:spcPts val="0"/>
              </a:spcAft>
              <a:buSzPts val="1800"/>
              <a:buFont typeface="Arial"/>
              <a:buNone/>
            </a:pPr>
            <a:r>
              <a:t/>
            </a:r>
            <a:endParaRPr sz="1800"/>
          </a:p>
          <a:p>
            <a:pPr indent="0" lvl="0" marL="0" rtl="0" algn="l">
              <a:spcBef>
                <a:spcPts val="320"/>
              </a:spcBef>
              <a:spcAft>
                <a:spcPts val="0"/>
              </a:spcAft>
              <a:buSzPts val="1600"/>
              <a:buFont typeface="Arial"/>
              <a:buNone/>
            </a:pPr>
            <a:r>
              <a:t/>
            </a:r>
            <a:endParaRPr sz="1600"/>
          </a:p>
          <a:p>
            <a:pPr indent="-241300" lvl="0" marL="342900" rtl="0" algn="l">
              <a:spcBef>
                <a:spcPts val="320"/>
              </a:spcBef>
              <a:spcAft>
                <a:spcPts val="0"/>
              </a:spcAft>
              <a:buSzPts val="1600"/>
              <a:buFont typeface="Arial"/>
              <a:buNone/>
            </a:pPr>
            <a:r>
              <a:t/>
            </a:r>
            <a:endParaRPr sz="1600"/>
          </a:p>
          <a:p>
            <a:pPr indent="-342900" lvl="0" marL="342900" rtl="0" algn="l">
              <a:spcBef>
                <a:spcPts val="360"/>
              </a:spcBef>
              <a:spcAft>
                <a:spcPts val="0"/>
              </a:spcAft>
              <a:buSzPts val="1800"/>
              <a:buFont typeface="Arial"/>
              <a:buNone/>
            </a:pPr>
            <a:r>
              <a:t/>
            </a:r>
            <a:endParaRPr sz="1800"/>
          </a:p>
        </p:txBody>
      </p:sp>
      <p:pic>
        <p:nvPicPr>
          <p:cNvPr descr="Snippet from an academic paper showing a table of common sentences used in journal editors' decision emails, with two columns for decision categories and e-mail content." id="147" name="Google Shape;147;p32"/>
          <p:cNvPicPr preferRelativeResize="0"/>
          <p:nvPr/>
        </p:nvPicPr>
        <p:blipFill rotWithShape="1">
          <a:blip r:embed="rId5">
            <a:alphaModFix/>
          </a:blip>
          <a:srcRect b="0" l="0" r="0" t="0"/>
          <a:stretch/>
        </p:blipFill>
        <p:spPr>
          <a:xfrm>
            <a:off x="206820" y="1767193"/>
            <a:ext cx="8949126" cy="4027321"/>
          </a:xfrm>
          <a:prstGeom prst="rect">
            <a:avLst/>
          </a:prstGeom>
          <a:noFill/>
          <a:ln>
            <a:noFill/>
          </a:ln>
        </p:spPr>
      </p:pic>
      <p:sp>
        <p:nvSpPr>
          <p:cNvPr id="148" name="Google Shape;148;p32"/>
          <p:cNvSpPr/>
          <p:nvPr/>
        </p:nvSpPr>
        <p:spPr>
          <a:xfrm>
            <a:off x="134911" y="2392398"/>
            <a:ext cx="1484026" cy="3282846"/>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86"/>
          <p:cNvSpPr txBox="1"/>
          <p:nvPr>
            <p:ph type="title"/>
          </p:nvPr>
        </p:nvSpPr>
        <p:spPr>
          <a:xfrm>
            <a:off x="156177" y="86401"/>
            <a:ext cx="8229600" cy="815299"/>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b="1" lang="en-US" sz="2400">
                <a:latin typeface="Arial"/>
                <a:ea typeface="Arial"/>
                <a:cs typeface="Arial"/>
                <a:sym typeface="Arial"/>
              </a:rPr>
              <a:t>Proposed Algorithm 1: Neighbor Node Filter (SRM_NN)</a:t>
            </a:r>
            <a:endParaRPr/>
          </a:p>
        </p:txBody>
      </p:sp>
      <p:sp>
        <p:nvSpPr>
          <p:cNvPr id="715" name="Google Shape;715;p86"/>
          <p:cNvSpPr txBox="1"/>
          <p:nvPr>
            <p:ph idx="1" type="body"/>
          </p:nvPr>
        </p:nvSpPr>
        <p:spPr>
          <a:xfrm>
            <a:off x="0" y="713865"/>
            <a:ext cx="8229905" cy="494742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Font typeface="Arial"/>
              <a:buNone/>
            </a:pPr>
            <a:r>
              <a:rPr b="1" lang="en-US" sz="1800">
                <a:latin typeface="Arial"/>
                <a:ea typeface="Arial"/>
                <a:cs typeface="Arial"/>
                <a:sym typeface="Arial"/>
              </a:rPr>
              <a:t>Motivation: </a:t>
            </a:r>
            <a:r>
              <a:rPr lang="en-US" sz="1800">
                <a:latin typeface="Arial"/>
                <a:ea typeface="Arial"/>
                <a:cs typeface="Arial"/>
                <a:sym typeface="Arial"/>
              </a:rPr>
              <a:t>reuse the all-pair shortest path of the original spatial network.</a:t>
            </a:r>
            <a:endParaRPr/>
          </a:p>
          <a:p>
            <a:pPr indent="0" lvl="0" marL="0" rtl="0" algn="l">
              <a:spcBef>
                <a:spcPts val="320"/>
              </a:spcBef>
              <a:spcAft>
                <a:spcPts val="0"/>
              </a:spcAft>
              <a:buSzPts val="1600"/>
              <a:buFont typeface="Arial"/>
              <a:buNone/>
            </a:pPr>
            <a:r>
              <a:t/>
            </a:r>
            <a:endParaRPr sz="1600">
              <a:latin typeface="Arial"/>
              <a:ea typeface="Arial"/>
              <a:cs typeface="Arial"/>
              <a:sym typeface="Arial"/>
            </a:endParaRPr>
          </a:p>
        </p:txBody>
      </p:sp>
      <p:sp>
        <p:nvSpPr>
          <p:cNvPr id="716" name="Google Shape;716;p8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pic>
        <p:nvPicPr>
          <p:cNvPr descr="Graph representation of shelter networks used in emergency evacuation planning." id="717" name="Google Shape;717;p86"/>
          <p:cNvPicPr preferRelativeResize="0"/>
          <p:nvPr/>
        </p:nvPicPr>
        <p:blipFill rotWithShape="1">
          <a:blip r:embed="rId3">
            <a:alphaModFix/>
          </a:blip>
          <a:srcRect b="0" l="0" r="0" t="0"/>
          <a:stretch/>
        </p:blipFill>
        <p:spPr>
          <a:xfrm>
            <a:off x="0" y="1054363"/>
            <a:ext cx="5880343" cy="4454262"/>
          </a:xfrm>
          <a:prstGeom prst="rect">
            <a:avLst/>
          </a:prstGeom>
          <a:noFill/>
          <a:ln>
            <a:noFill/>
          </a:ln>
        </p:spPr>
      </p:pic>
      <p:sp>
        <p:nvSpPr>
          <p:cNvPr id="718" name="Google Shape;718;p86"/>
          <p:cNvSpPr txBox="1"/>
          <p:nvPr/>
        </p:nvSpPr>
        <p:spPr>
          <a:xfrm>
            <a:off x="5426878" y="1078586"/>
            <a:ext cx="3807043" cy="45243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A1 is between N1 and N2,</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A10 is between N5 and N6.</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rPr lang="en-US" sz="1600">
                <a:solidFill>
                  <a:schemeClr val="dk1"/>
                </a:solidFill>
                <a:latin typeface="Arial"/>
                <a:ea typeface="Arial"/>
                <a:cs typeface="Arial"/>
                <a:sym typeface="Arial"/>
              </a:rPr>
              <a:t>Shortest path between A1 and A10</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must </a:t>
            </a:r>
            <a:r>
              <a:rPr lang="en-US" sz="1600">
                <a:solidFill>
                  <a:srgbClr val="FF0000"/>
                </a:solidFill>
                <a:latin typeface="Arial"/>
                <a:ea typeface="Arial"/>
                <a:cs typeface="Arial"/>
                <a:sym typeface="Arial"/>
              </a:rPr>
              <a:t>pass through </a:t>
            </a:r>
            <a:r>
              <a:rPr lang="en-US" sz="1600">
                <a:solidFill>
                  <a:schemeClr val="dk1"/>
                </a:solidFill>
                <a:latin typeface="Arial"/>
                <a:ea typeface="Arial"/>
                <a:cs typeface="Arial"/>
                <a:sym typeface="Arial"/>
              </a:rPr>
              <a:t>one of the following </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shortest paths between nodes:</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(1) SP&lt;N1, N5&gt;</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(2) SP&lt;N1, N6&gt;</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(3) SP&lt;N2, N5&gt;</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(4) SP&lt;N2, N6&gt;</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rPr lang="en-US" sz="1600">
                <a:solidFill>
                  <a:schemeClr val="dk1"/>
                </a:solidFill>
                <a:latin typeface="Arial"/>
                <a:ea typeface="Arial"/>
                <a:cs typeface="Arial"/>
                <a:sym typeface="Arial"/>
              </a:rPr>
              <a:t>The shortest one among the following</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paths is the shortest path between</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A1 and A10:</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(1) &lt;A1,N1&gt; + SP(N1,N5) + &lt;N5,A10&gt;</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(2) &lt;A1,N1&gt; + SP(N1,N6) + &lt;N6,A10&gt;</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(3) &lt;A1,N2&gt; + SP(N2,N5) + &lt;N5,A10&gt;</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(4) &lt;A1,N2&gt; + SP(N2,N5) + &lt;N5,A10&gt;</a:t>
            </a:r>
            <a:endParaRPr/>
          </a:p>
        </p:txBody>
      </p:sp>
      <p:sp>
        <p:nvSpPr>
          <p:cNvPr id="719" name="Google Shape;719;p86"/>
          <p:cNvSpPr txBox="1"/>
          <p:nvPr/>
        </p:nvSpPr>
        <p:spPr>
          <a:xfrm>
            <a:off x="-6656" y="5557767"/>
            <a:ext cx="91358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C00000"/>
                </a:solidFill>
                <a:latin typeface="Arial"/>
                <a:ea typeface="Arial"/>
                <a:cs typeface="Arial"/>
                <a:sym typeface="Arial"/>
              </a:rPr>
              <a:t>Lemma: </a:t>
            </a:r>
            <a:r>
              <a:rPr lang="en-US" sz="1800">
                <a:solidFill>
                  <a:schemeClr val="dk1"/>
                </a:solidFill>
                <a:latin typeface="Arial"/>
                <a:ea typeface="Arial"/>
                <a:cs typeface="Arial"/>
                <a:sym typeface="Arial"/>
              </a:rPr>
              <a:t>all shortest paths between activities are enumerated by the neighbor node filter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718">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xEl>
                                              <p:pRg end="3" st="3"/>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xEl>
                                              <p:pRg end="4" st="4"/>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xEl>
                                              <p:pRg end="5" st="5"/>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xEl>
                                              <p:pRg end="6" st="6"/>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xEl>
                                              <p:pRg end="7" st="7"/>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xEl>
                                              <p:pRg end="8" st="8"/>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xEl>
                                              <p:pRg end="9" st="9"/>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xEl>
                                              <p:pRg end="10" st="1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xEl>
                                              <p:pRg end="11" st="1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xEl>
                                              <p:pRg end="12" st="1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xEl>
                                              <p:pRg end="13" st="13"/>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xEl>
                                              <p:pRg end="14" st="14"/>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xEl>
                                              <p:pRg end="15" st="15"/>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xEl>
                                              <p:pRg end="16" st="16"/>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xEl>
                                              <p:pRg end="17" st="1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87"/>
          <p:cNvSpPr txBox="1"/>
          <p:nvPr>
            <p:ph type="title"/>
          </p:nvPr>
        </p:nvSpPr>
        <p:spPr>
          <a:xfrm>
            <a:off x="156177" y="86401"/>
            <a:ext cx="8229600" cy="687478"/>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2400">
                <a:latin typeface="Arial"/>
                <a:ea typeface="Arial"/>
                <a:cs typeface="Arial"/>
                <a:sym typeface="Arial"/>
              </a:rPr>
              <a:t>Proposed Algorithm 1: Neighbor Node Filter (SRM_NN)</a:t>
            </a:r>
            <a:endParaRPr/>
          </a:p>
        </p:txBody>
      </p:sp>
      <p:sp>
        <p:nvSpPr>
          <p:cNvPr id="725" name="Google Shape;725;p87"/>
          <p:cNvSpPr txBox="1"/>
          <p:nvPr>
            <p:ph idx="1" type="body"/>
          </p:nvPr>
        </p:nvSpPr>
        <p:spPr>
          <a:xfrm>
            <a:off x="321124" y="430140"/>
            <a:ext cx="7899705" cy="494742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Font typeface="Arial"/>
              <a:buNone/>
            </a:pPr>
            <a:r>
              <a:t/>
            </a:r>
            <a:endParaRPr sz="1800">
              <a:latin typeface="Arial"/>
              <a:ea typeface="Arial"/>
              <a:cs typeface="Arial"/>
              <a:sym typeface="Arial"/>
            </a:endParaRPr>
          </a:p>
          <a:p>
            <a:pPr indent="0" lvl="0" marL="0" rtl="0" algn="l">
              <a:spcBef>
                <a:spcPts val="360"/>
              </a:spcBef>
              <a:spcAft>
                <a:spcPts val="0"/>
              </a:spcAft>
              <a:buSzPts val="1800"/>
              <a:buFont typeface="Arial"/>
              <a:buNone/>
            </a:pPr>
            <a:r>
              <a:rPr lang="en-US" sz="1800">
                <a:latin typeface="Arial"/>
                <a:ea typeface="Arial"/>
                <a:cs typeface="Arial"/>
                <a:sym typeface="Arial"/>
              </a:rPr>
              <a:t>Given a spatial network that contains </a:t>
            </a:r>
            <a:r>
              <a:rPr b="1" i="1" lang="en-US" sz="1800">
                <a:latin typeface="Arial"/>
                <a:ea typeface="Arial"/>
                <a:cs typeface="Arial"/>
                <a:sym typeface="Arial"/>
              </a:rPr>
              <a:t>|N|</a:t>
            </a:r>
            <a:r>
              <a:rPr lang="en-US" sz="1800">
                <a:latin typeface="Arial"/>
                <a:ea typeface="Arial"/>
                <a:cs typeface="Arial"/>
                <a:sym typeface="Arial"/>
              </a:rPr>
              <a:t> road intersections,</a:t>
            </a:r>
            <a:r>
              <a:rPr b="1" i="1" lang="en-US" sz="1800">
                <a:solidFill>
                  <a:srgbClr val="FF0000"/>
                </a:solidFill>
                <a:latin typeface="Arial"/>
                <a:ea typeface="Arial"/>
                <a:cs typeface="Arial"/>
                <a:sym typeface="Arial"/>
              </a:rPr>
              <a:t> </a:t>
            </a:r>
            <a:r>
              <a:rPr b="1" i="1" lang="en-US" sz="1800">
                <a:latin typeface="Arial"/>
                <a:ea typeface="Arial"/>
                <a:cs typeface="Arial"/>
                <a:sym typeface="Arial"/>
              </a:rPr>
              <a:t>|E|</a:t>
            </a:r>
            <a:r>
              <a:rPr b="1" i="1" lang="en-US" sz="1800">
                <a:solidFill>
                  <a:srgbClr val="FF0000"/>
                </a:solidFill>
                <a:latin typeface="Arial"/>
                <a:ea typeface="Arial"/>
                <a:cs typeface="Arial"/>
                <a:sym typeface="Arial"/>
              </a:rPr>
              <a:t> </a:t>
            </a:r>
            <a:r>
              <a:rPr lang="en-US" sz="1800">
                <a:latin typeface="Arial"/>
                <a:ea typeface="Arial"/>
                <a:cs typeface="Arial"/>
                <a:sym typeface="Arial"/>
              </a:rPr>
              <a:t>network edges,  </a:t>
            </a:r>
            <a:endParaRPr/>
          </a:p>
          <a:p>
            <a:pPr indent="0" lvl="0" marL="0" rtl="0" algn="l">
              <a:spcBef>
                <a:spcPts val="360"/>
              </a:spcBef>
              <a:spcAft>
                <a:spcPts val="0"/>
              </a:spcAft>
              <a:buSzPts val="1800"/>
              <a:buFont typeface="Arial"/>
              <a:buNone/>
            </a:pPr>
            <a:r>
              <a:rPr lang="en-US" sz="1800">
                <a:latin typeface="Arial"/>
                <a:ea typeface="Arial"/>
                <a:cs typeface="Arial"/>
                <a:sym typeface="Arial"/>
              </a:rPr>
              <a:t>and </a:t>
            </a:r>
            <a:r>
              <a:rPr b="1" i="1" lang="en-US" sz="1800">
                <a:latin typeface="Arial"/>
                <a:ea typeface="Arial"/>
                <a:cs typeface="Arial"/>
                <a:sym typeface="Arial"/>
              </a:rPr>
              <a:t>|A|</a:t>
            </a:r>
            <a:r>
              <a:rPr lang="en-US" sz="1800">
                <a:latin typeface="Arial"/>
                <a:ea typeface="Arial"/>
                <a:cs typeface="Arial"/>
                <a:sym typeface="Arial"/>
              </a:rPr>
              <a:t> activities</a:t>
            </a:r>
            <a:endParaRPr/>
          </a:p>
          <a:p>
            <a:pPr indent="0" lvl="0" marL="0" rtl="0" algn="l">
              <a:spcBef>
                <a:spcPts val="360"/>
              </a:spcBef>
              <a:spcAft>
                <a:spcPts val="0"/>
              </a:spcAft>
              <a:buSzPts val="1800"/>
              <a:buFont typeface="Arial"/>
              <a:buNone/>
            </a:pPr>
            <a:r>
              <a:t/>
            </a:r>
            <a:endParaRPr sz="1800">
              <a:latin typeface="Arial"/>
              <a:ea typeface="Arial"/>
              <a:cs typeface="Arial"/>
              <a:sym typeface="Arial"/>
            </a:endParaRPr>
          </a:p>
          <a:p>
            <a:pPr indent="0" lvl="0" marL="0" rtl="0" algn="l">
              <a:spcBef>
                <a:spcPts val="360"/>
              </a:spcBef>
              <a:spcAft>
                <a:spcPts val="0"/>
              </a:spcAft>
              <a:buSzPts val="1800"/>
              <a:buFont typeface="Arial"/>
              <a:buNone/>
            </a:pPr>
            <a:r>
              <a:rPr lang="en-US" sz="1800">
                <a:latin typeface="Arial"/>
                <a:ea typeface="Arial"/>
                <a:cs typeface="Arial"/>
                <a:sym typeface="Arial"/>
              </a:rPr>
              <a:t>Step 1: Compute all-pair-shortest path between intersections</a:t>
            </a:r>
            <a:endParaRPr/>
          </a:p>
          <a:p>
            <a:pPr indent="0" lvl="0" marL="0" rtl="0" algn="l">
              <a:spcBef>
                <a:spcPts val="360"/>
              </a:spcBef>
              <a:spcAft>
                <a:spcPts val="0"/>
              </a:spcAft>
              <a:buSzPts val="1800"/>
              <a:buFont typeface="Arial"/>
              <a:buNone/>
            </a:pPr>
            <a:r>
              <a:rPr lang="en-US" sz="1800">
                <a:latin typeface="Arial"/>
                <a:ea typeface="Arial"/>
                <a:cs typeface="Arial"/>
                <a:sym typeface="Arial"/>
              </a:rPr>
              <a:t>             </a:t>
            </a:r>
            <a:r>
              <a:rPr b="1" i="1" lang="en-US" sz="1800">
                <a:latin typeface="Arial"/>
                <a:ea typeface="Arial"/>
                <a:cs typeface="Arial"/>
                <a:sym typeface="Arial"/>
              </a:rPr>
              <a:t>O ( |N|</a:t>
            </a:r>
            <a:r>
              <a:rPr b="1" baseline="30000" i="1" lang="en-US" sz="1800">
                <a:latin typeface="Arial"/>
                <a:ea typeface="Arial"/>
                <a:cs typeface="Arial"/>
                <a:sym typeface="Arial"/>
              </a:rPr>
              <a:t>2</a:t>
            </a:r>
            <a:r>
              <a:rPr b="1" i="1" lang="en-US" sz="1800">
                <a:latin typeface="Arial"/>
                <a:ea typeface="Arial"/>
                <a:cs typeface="Arial"/>
                <a:sym typeface="Arial"/>
              </a:rPr>
              <a:t> * log(|N|) )</a:t>
            </a:r>
            <a:endParaRPr/>
          </a:p>
          <a:p>
            <a:pPr indent="0" lvl="0" marL="0" rtl="0" algn="l">
              <a:spcBef>
                <a:spcPts val="360"/>
              </a:spcBef>
              <a:spcAft>
                <a:spcPts val="0"/>
              </a:spcAft>
              <a:buSzPts val="1800"/>
              <a:buFont typeface="Arial"/>
              <a:buNone/>
            </a:pPr>
            <a:r>
              <a:rPr lang="en-US" sz="1800">
                <a:latin typeface="Arial"/>
                <a:ea typeface="Arial"/>
                <a:cs typeface="Arial"/>
                <a:sym typeface="Arial"/>
              </a:rPr>
              <a:t>Step 2: Compute density ratio of shortest path between activities</a:t>
            </a:r>
            <a:endParaRPr/>
          </a:p>
          <a:p>
            <a:pPr indent="0" lvl="0" marL="0" rtl="0" algn="l">
              <a:spcBef>
                <a:spcPts val="360"/>
              </a:spcBef>
              <a:spcAft>
                <a:spcPts val="0"/>
              </a:spcAft>
              <a:buSzPts val="1800"/>
              <a:buFont typeface="Arial"/>
              <a:buNone/>
            </a:pPr>
            <a:r>
              <a:rPr lang="en-US" sz="1800">
                <a:latin typeface="Arial"/>
                <a:ea typeface="Arial"/>
                <a:cs typeface="Arial"/>
                <a:sym typeface="Arial"/>
              </a:rPr>
              <a:t>            </a:t>
            </a:r>
            <a:r>
              <a:rPr b="1" i="1" lang="en-US" sz="1800">
                <a:latin typeface="Arial"/>
                <a:ea typeface="Arial"/>
                <a:cs typeface="Arial"/>
                <a:sym typeface="Arial"/>
              </a:rPr>
              <a:t> O ( |A|</a:t>
            </a:r>
            <a:r>
              <a:rPr b="1" baseline="30000" i="1" lang="en-US" sz="1800">
                <a:latin typeface="Arial"/>
                <a:ea typeface="Arial"/>
                <a:cs typeface="Arial"/>
                <a:sym typeface="Arial"/>
              </a:rPr>
              <a:t>2</a:t>
            </a:r>
            <a:r>
              <a:rPr b="1" i="1" lang="en-US" sz="1800">
                <a:latin typeface="Arial"/>
                <a:ea typeface="Arial"/>
                <a:cs typeface="Arial"/>
                <a:sym typeface="Arial"/>
              </a:rPr>
              <a:t>)</a:t>
            </a:r>
            <a:endParaRPr/>
          </a:p>
          <a:p>
            <a:pPr indent="0" lvl="0" marL="0" rtl="0" algn="l">
              <a:spcBef>
                <a:spcPts val="360"/>
              </a:spcBef>
              <a:spcAft>
                <a:spcPts val="0"/>
              </a:spcAft>
              <a:buSzPts val="1800"/>
              <a:buFont typeface="Arial"/>
              <a:buNone/>
            </a:pPr>
            <a:r>
              <a:rPr lang="en-US" sz="1800">
                <a:latin typeface="Arial"/>
                <a:ea typeface="Arial"/>
                <a:cs typeface="Arial"/>
                <a:sym typeface="Arial"/>
              </a:rPr>
              <a:t>Step 3: Monte Carlo simulation, repeat step 2 for </a:t>
            </a:r>
            <a:r>
              <a:rPr b="1" i="1" lang="en-US" sz="1800">
                <a:latin typeface="Arial"/>
                <a:ea typeface="Arial"/>
                <a:cs typeface="Arial"/>
                <a:sym typeface="Arial"/>
              </a:rPr>
              <a:t>m</a:t>
            </a:r>
            <a:r>
              <a:rPr lang="en-US" sz="1800">
                <a:latin typeface="Arial"/>
                <a:ea typeface="Arial"/>
                <a:cs typeface="Arial"/>
                <a:sym typeface="Arial"/>
              </a:rPr>
              <a:t> times</a:t>
            </a:r>
            <a:endParaRPr/>
          </a:p>
          <a:p>
            <a:pPr indent="0" lvl="0" marL="0" rtl="0" algn="l">
              <a:spcBef>
                <a:spcPts val="360"/>
              </a:spcBef>
              <a:spcAft>
                <a:spcPts val="0"/>
              </a:spcAft>
              <a:buSzPts val="1800"/>
              <a:buFont typeface="Arial"/>
              <a:buNone/>
            </a:pPr>
            <a:r>
              <a:rPr lang="en-US" sz="1800">
                <a:latin typeface="Arial"/>
                <a:ea typeface="Arial"/>
                <a:cs typeface="Arial"/>
                <a:sym typeface="Arial"/>
              </a:rPr>
              <a:t>            </a:t>
            </a:r>
            <a:r>
              <a:rPr b="1" i="1" lang="en-US" sz="1800">
                <a:latin typeface="Arial"/>
                <a:ea typeface="Arial"/>
                <a:cs typeface="Arial"/>
                <a:sym typeface="Arial"/>
              </a:rPr>
              <a:t> O ( m * |A|</a:t>
            </a:r>
            <a:r>
              <a:rPr b="1" baseline="30000" i="1" lang="en-US" sz="1800">
                <a:latin typeface="Arial"/>
                <a:ea typeface="Arial"/>
                <a:cs typeface="Arial"/>
                <a:sym typeface="Arial"/>
              </a:rPr>
              <a:t>2 </a:t>
            </a:r>
            <a:r>
              <a:rPr b="1" i="1" lang="en-US" sz="1800">
                <a:latin typeface="Arial"/>
                <a:ea typeface="Arial"/>
                <a:cs typeface="Arial"/>
                <a:sym typeface="Arial"/>
              </a:rPr>
              <a:t>)</a:t>
            </a:r>
            <a:endParaRPr/>
          </a:p>
          <a:p>
            <a:pPr indent="0" lvl="0" marL="0" rtl="0" algn="l">
              <a:spcBef>
                <a:spcPts val="360"/>
              </a:spcBef>
              <a:spcAft>
                <a:spcPts val="0"/>
              </a:spcAft>
              <a:buSzPts val="1800"/>
              <a:buFont typeface="Arial"/>
              <a:buNone/>
            </a:pPr>
            <a:r>
              <a:rPr lang="en-US" sz="1800">
                <a:latin typeface="Arial"/>
                <a:ea typeface="Arial"/>
                <a:cs typeface="Arial"/>
                <a:sym typeface="Arial"/>
              </a:rPr>
              <a:t>Check sub-path constraint</a:t>
            </a:r>
            <a:endParaRPr/>
          </a:p>
          <a:p>
            <a:pPr indent="0" lvl="0" marL="0" rtl="0" algn="l">
              <a:spcBef>
                <a:spcPts val="360"/>
              </a:spcBef>
              <a:spcAft>
                <a:spcPts val="0"/>
              </a:spcAft>
              <a:buSzPts val="1800"/>
              <a:buFont typeface="Arial"/>
              <a:buNone/>
            </a:pPr>
            <a:r>
              <a:t/>
            </a:r>
            <a:endParaRPr sz="1800">
              <a:latin typeface="Arial"/>
              <a:ea typeface="Arial"/>
              <a:cs typeface="Arial"/>
              <a:sym typeface="Arial"/>
            </a:endParaRPr>
          </a:p>
          <a:p>
            <a:pPr indent="0" lvl="1" marL="457200" rtl="0" algn="l">
              <a:spcBef>
                <a:spcPts val="360"/>
              </a:spcBef>
              <a:spcAft>
                <a:spcPts val="0"/>
              </a:spcAft>
              <a:buSzPts val="1800"/>
              <a:buFont typeface="Arial"/>
              <a:buNone/>
            </a:pPr>
            <a:r>
              <a:t/>
            </a:r>
            <a:endParaRPr sz="1800">
              <a:latin typeface="Arial"/>
              <a:ea typeface="Arial"/>
              <a:cs typeface="Arial"/>
              <a:sym typeface="Arial"/>
            </a:endParaRPr>
          </a:p>
        </p:txBody>
      </p:sp>
      <p:sp>
        <p:nvSpPr>
          <p:cNvPr id="726" name="Google Shape;726;p8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pic>
        <p:nvPicPr>
          <p:cNvPr descr="Screen Shot 2015-12-03 at 6.39.33 PM.png" id="727" name="Google Shape;727;p87"/>
          <p:cNvPicPr preferRelativeResize="0"/>
          <p:nvPr/>
        </p:nvPicPr>
        <p:blipFill rotWithShape="1">
          <a:blip r:embed="rId3">
            <a:alphaModFix/>
          </a:blip>
          <a:srcRect b="0" l="0" r="0" t="0"/>
          <a:stretch/>
        </p:blipFill>
        <p:spPr>
          <a:xfrm>
            <a:off x="1413657" y="4452874"/>
            <a:ext cx="7610572" cy="12684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88"/>
          <p:cNvSpPr txBox="1"/>
          <p:nvPr>
            <p:ph type="title"/>
          </p:nvPr>
        </p:nvSpPr>
        <p:spPr>
          <a:xfrm>
            <a:off x="156177" y="86401"/>
            <a:ext cx="8229600" cy="78229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2400">
                <a:latin typeface="Arial"/>
                <a:ea typeface="Arial"/>
                <a:cs typeface="Arial"/>
                <a:sym typeface="Arial"/>
              </a:rPr>
              <a:t>Reduce the Cost Further: Intuition</a:t>
            </a:r>
            <a:endParaRPr b="1" sz="2400">
              <a:latin typeface="Arial"/>
              <a:ea typeface="Arial"/>
              <a:cs typeface="Arial"/>
              <a:sym typeface="Arial"/>
            </a:endParaRPr>
          </a:p>
        </p:txBody>
      </p:sp>
      <p:sp>
        <p:nvSpPr>
          <p:cNvPr id="734" name="Google Shape;734;p88"/>
          <p:cNvSpPr txBox="1"/>
          <p:nvPr>
            <p:ph idx="1" type="body"/>
          </p:nvPr>
        </p:nvSpPr>
        <p:spPr>
          <a:xfrm>
            <a:off x="456895" y="1229401"/>
            <a:ext cx="8687105" cy="476624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Font typeface="Arial"/>
              <a:buNone/>
            </a:pPr>
            <a:r>
              <a:rPr lang="en-US" sz="1800">
                <a:latin typeface="Arial"/>
                <a:ea typeface="Arial"/>
                <a:cs typeface="Arial"/>
                <a:sym typeface="Arial"/>
              </a:rPr>
              <a:t>Number of activity pairs: </a:t>
            </a:r>
            <a:r>
              <a:rPr lang="en-US" sz="1800">
                <a:solidFill>
                  <a:srgbClr val="FF0000"/>
                </a:solidFill>
                <a:latin typeface="Arial"/>
                <a:ea typeface="Arial"/>
                <a:cs typeface="Arial"/>
                <a:sym typeface="Arial"/>
              </a:rPr>
              <a:t>|A|</a:t>
            </a:r>
            <a:r>
              <a:rPr baseline="30000" lang="en-US" sz="1800">
                <a:solidFill>
                  <a:srgbClr val="FF0000"/>
                </a:solidFill>
                <a:latin typeface="Arial"/>
                <a:ea typeface="Arial"/>
                <a:cs typeface="Arial"/>
                <a:sym typeface="Arial"/>
              </a:rPr>
              <a:t>2 </a:t>
            </a:r>
            <a:r>
              <a:rPr lang="en-US" sz="1800">
                <a:solidFill>
                  <a:srgbClr val="FF0000"/>
                </a:solidFill>
                <a:latin typeface="Arial"/>
                <a:ea typeface="Arial"/>
                <a:cs typeface="Arial"/>
                <a:sym typeface="Arial"/>
              </a:rPr>
              <a:t>          </a:t>
            </a:r>
            <a:r>
              <a:rPr lang="en-US" sz="1800">
                <a:latin typeface="Arial"/>
                <a:ea typeface="Arial"/>
                <a:cs typeface="Arial"/>
                <a:sym typeface="Arial"/>
              </a:rPr>
              <a:t>Number of intersection pairs </a:t>
            </a:r>
            <a:r>
              <a:rPr lang="en-US" sz="1800">
                <a:solidFill>
                  <a:srgbClr val="FF0000"/>
                </a:solidFill>
                <a:latin typeface="Arial"/>
                <a:ea typeface="Arial"/>
                <a:cs typeface="Arial"/>
                <a:sym typeface="Arial"/>
              </a:rPr>
              <a:t>4*|A|</a:t>
            </a:r>
            <a:r>
              <a:rPr baseline="30000" lang="en-US" sz="1800">
                <a:solidFill>
                  <a:srgbClr val="FF0000"/>
                </a:solidFill>
                <a:latin typeface="Arial"/>
                <a:ea typeface="Arial"/>
                <a:cs typeface="Arial"/>
                <a:sym typeface="Arial"/>
              </a:rPr>
              <a:t>2</a:t>
            </a:r>
            <a:endParaRPr sz="1800">
              <a:latin typeface="Arial"/>
              <a:ea typeface="Arial"/>
              <a:cs typeface="Arial"/>
              <a:sym typeface="Arial"/>
            </a:endParaRPr>
          </a:p>
          <a:p>
            <a:pPr indent="0" lvl="0" marL="0" rtl="0" algn="l">
              <a:spcBef>
                <a:spcPts val="360"/>
              </a:spcBef>
              <a:spcAft>
                <a:spcPts val="0"/>
              </a:spcAft>
              <a:buSzPts val="1800"/>
              <a:buFont typeface="Arial"/>
              <a:buNone/>
            </a:pPr>
            <a:r>
              <a:t/>
            </a:r>
            <a:endParaRPr sz="1800">
              <a:latin typeface="Arial"/>
              <a:ea typeface="Arial"/>
              <a:cs typeface="Arial"/>
              <a:sym typeface="Arial"/>
            </a:endParaRPr>
          </a:p>
          <a:p>
            <a:pPr indent="0" lvl="0" marL="0" rtl="0" algn="l">
              <a:spcBef>
                <a:spcPts val="360"/>
              </a:spcBef>
              <a:spcAft>
                <a:spcPts val="0"/>
              </a:spcAft>
              <a:buSzPts val="1800"/>
              <a:buFont typeface="Arial"/>
              <a:buNone/>
            </a:pPr>
            <a:r>
              <a:rPr lang="en-US" sz="1800">
                <a:latin typeface="Arial"/>
                <a:ea typeface="Arial"/>
                <a:cs typeface="Arial"/>
                <a:sym typeface="Arial"/>
              </a:rPr>
              <a:t>Some activity pairs can be pruned using upper-bound of density ratio</a:t>
            </a:r>
            <a:endParaRPr/>
          </a:p>
          <a:p>
            <a:pPr indent="0" lvl="0" marL="0" rtl="0" algn="l">
              <a:spcBef>
                <a:spcPts val="360"/>
              </a:spcBef>
              <a:spcAft>
                <a:spcPts val="0"/>
              </a:spcAft>
              <a:buSzPts val="1800"/>
              <a:buFont typeface="Arial"/>
              <a:buNone/>
            </a:pPr>
            <a:r>
              <a:t/>
            </a:r>
            <a:endParaRPr sz="1800">
              <a:latin typeface="Arial"/>
              <a:ea typeface="Arial"/>
              <a:cs typeface="Arial"/>
              <a:sym typeface="Arial"/>
            </a:endParaRPr>
          </a:p>
          <a:p>
            <a:pPr indent="0" lvl="0" marL="0" rtl="0" algn="l">
              <a:spcBef>
                <a:spcPts val="360"/>
              </a:spcBef>
              <a:spcAft>
                <a:spcPts val="0"/>
              </a:spcAft>
              <a:buSzPts val="1800"/>
              <a:buFont typeface="Arial"/>
              <a:buNone/>
            </a:pPr>
            <a:r>
              <a:rPr lang="en-US" sz="1800">
                <a:latin typeface="Arial"/>
                <a:ea typeface="Arial"/>
                <a:cs typeface="Arial"/>
                <a:sym typeface="Arial"/>
              </a:rPr>
              <a:t>                                                                </a:t>
            </a:r>
            <a:endParaRPr/>
          </a:p>
          <a:p>
            <a:pPr indent="0" lvl="0" marL="0" rtl="0" algn="l">
              <a:spcBef>
                <a:spcPts val="400"/>
              </a:spcBef>
              <a:spcAft>
                <a:spcPts val="0"/>
              </a:spcAft>
              <a:buSzPts val="2000"/>
              <a:buFont typeface="Arial"/>
              <a:buNone/>
            </a:pPr>
            <a:r>
              <a:t/>
            </a:r>
            <a:endParaRPr sz="2000">
              <a:latin typeface="Arial"/>
              <a:ea typeface="Arial"/>
              <a:cs typeface="Arial"/>
              <a:sym typeface="Arial"/>
            </a:endParaRPr>
          </a:p>
          <a:p>
            <a:pPr indent="0" lvl="0" marL="0" rtl="0" algn="l">
              <a:spcBef>
                <a:spcPts val="360"/>
              </a:spcBef>
              <a:spcAft>
                <a:spcPts val="0"/>
              </a:spcAft>
              <a:buSzPts val="1800"/>
              <a:buFont typeface="Arial"/>
              <a:buNone/>
            </a:pPr>
            <a:r>
              <a:t/>
            </a:r>
            <a:endParaRPr sz="1800">
              <a:latin typeface="Arial"/>
              <a:ea typeface="Arial"/>
              <a:cs typeface="Arial"/>
              <a:sym typeface="Arial"/>
            </a:endParaRPr>
          </a:p>
        </p:txBody>
      </p:sp>
      <p:sp>
        <p:nvSpPr>
          <p:cNvPr id="735" name="Google Shape;735;p8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sp>
        <p:nvSpPr>
          <p:cNvPr id="736" name="Google Shape;736;p88"/>
          <p:cNvSpPr txBox="1"/>
          <p:nvPr/>
        </p:nvSpPr>
        <p:spPr>
          <a:xfrm>
            <a:off x="2354969" y="-332883"/>
            <a:ext cx="1846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37" name="Google Shape;737;p88"/>
          <p:cNvSpPr/>
          <p:nvPr/>
        </p:nvSpPr>
        <p:spPr>
          <a:xfrm>
            <a:off x="3509466" y="1353551"/>
            <a:ext cx="439794" cy="148710"/>
          </a:xfrm>
          <a:prstGeom prst="rightArrow">
            <a:avLst>
              <a:gd fmla="val 50000" name="adj1"/>
              <a:gd fmla="val 50000" name="adj2"/>
            </a:avLst>
          </a:prstGeom>
          <a:gradFill>
            <a:gsLst>
              <a:gs pos="0">
                <a:srgbClr val="B5E5E9"/>
              </a:gs>
              <a:gs pos="100000">
                <a:srgbClr val="CAFFFF"/>
              </a:gs>
            </a:gsLst>
            <a:lin ang="16200000" scaled="0"/>
          </a:gradFill>
          <a:ln cap="flat" cmpd="sng" w="9525">
            <a:solidFill>
              <a:srgbClr val="B5DADD"/>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pic>
        <p:nvPicPr>
          <p:cNvPr descr="Image of the Jamarat complex showing multiple levels used as distinct shelter destinations." id="738" name="Google Shape;738;p88"/>
          <p:cNvPicPr preferRelativeResize="0"/>
          <p:nvPr/>
        </p:nvPicPr>
        <p:blipFill rotWithShape="1">
          <a:blip r:embed="rId3">
            <a:alphaModFix/>
          </a:blip>
          <a:srcRect b="0" l="0" r="0" t="0"/>
          <a:stretch/>
        </p:blipFill>
        <p:spPr>
          <a:xfrm>
            <a:off x="156176" y="2443850"/>
            <a:ext cx="4422095" cy="3435606"/>
          </a:xfrm>
          <a:prstGeom prst="rect">
            <a:avLst/>
          </a:prstGeom>
          <a:noFill/>
          <a:ln>
            <a:noFill/>
          </a:ln>
        </p:spPr>
      </p:pic>
      <p:sp>
        <p:nvSpPr>
          <p:cNvPr id="739" name="Google Shape;739;p88"/>
          <p:cNvSpPr txBox="1"/>
          <p:nvPr/>
        </p:nvSpPr>
        <p:spPr>
          <a:xfrm>
            <a:off x="4335255" y="2669685"/>
            <a:ext cx="5016747" cy="33239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Reversely think the process:</a:t>
            </a:r>
            <a:endParaRPr/>
          </a:p>
          <a:p>
            <a:pPr indent="-342900" lvl="0" marL="342900" marR="0" rtl="0" algn="l">
              <a:spcBef>
                <a:spcPts val="0"/>
              </a:spcBef>
              <a:spcAft>
                <a:spcPts val="0"/>
              </a:spcAft>
              <a:buClr>
                <a:schemeClr val="dk1"/>
              </a:buClr>
              <a:buSzPts val="1600"/>
              <a:buFont typeface="Arial"/>
              <a:buAutoNum type="arabicParenBoth"/>
            </a:pPr>
            <a:r>
              <a:rPr lang="en-US" sz="1600">
                <a:solidFill>
                  <a:schemeClr val="dk1"/>
                </a:solidFill>
                <a:latin typeface="Arial"/>
                <a:ea typeface="Arial"/>
                <a:cs typeface="Arial"/>
                <a:sym typeface="Arial"/>
              </a:rPr>
              <a:t>Find a list of </a:t>
            </a:r>
            <a:r>
              <a:rPr b="1" lang="en-US" sz="1600">
                <a:solidFill>
                  <a:schemeClr val="dk1"/>
                </a:solidFill>
                <a:latin typeface="Arial"/>
                <a:ea typeface="Arial"/>
                <a:cs typeface="Arial"/>
                <a:sym typeface="Arial"/>
              </a:rPr>
              <a:t>intersection</a:t>
            </a:r>
            <a:r>
              <a:rPr lang="en-US" sz="1600">
                <a:solidFill>
                  <a:schemeClr val="dk1"/>
                </a:solidFill>
                <a:latin typeface="Arial"/>
                <a:ea typeface="Arial"/>
                <a:cs typeface="Arial"/>
                <a:sym typeface="Arial"/>
              </a:rPr>
              <a:t> pairs (and path between them)</a:t>
            </a:r>
            <a:endParaRPr/>
          </a:p>
          <a:p>
            <a:pPr indent="-342900" lvl="0" marL="342900" marR="0" rtl="0" algn="l">
              <a:spcBef>
                <a:spcPts val="0"/>
              </a:spcBef>
              <a:spcAft>
                <a:spcPts val="0"/>
              </a:spcAft>
              <a:buClr>
                <a:schemeClr val="dk1"/>
              </a:buClr>
              <a:buSzPts val="1600"/>
              <a:buFont typeface="Arial"/>
              <a:buAutoNum type="arabicParenBoth"/>
            </a:pPr>
            <a:r>
              <a:rPr lang="en-US" sz="1600">
                <a:solidFill>
                  <a:schemeClr val="dk1"/>
                </a:solidFill>
                <a:latin typeface="Arial"/>
                <a:ea typeface="Arial"/>
                <a:cs typeface="Arial"/>
                <a:sym typeface="Arial"/>
              </a:rPr>
              <a:t>Only consider activity pairs that are neighbors of the intersection pairs in the list</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                                                                  </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If only {N1,N5} is in the list, each neighbor activity of N1 is paired with each neighbor activity of N5:</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{A1,A8}, {A1,A9}, {A1,A10}</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{A2,A8}, {A2,A9}, {A2,A10}</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{A3,A8}, {A3,A9}, {A3,A10}</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{A4,A8}, {A4,A9}, {A4,A10}</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9">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9">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9">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9">
                                            <p:txEl>
                                              <p:pRg end="3" st="3"/>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9">
                                            <p:txEl>
                                              <p:pRg end="4" st="4"/>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9">
                                            <p:txEl>
                                              <p:pRg end="5" st="5"/>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9">
                                            <p:txEl>
                                              <p:pRg end="6" st="6"/>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9">
                                            <p:txEl>
                                              <p:pRg end="7" st="7"/>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9">
                                            <p:txEl>
                                              <p:pRg end="8" st="8"/>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9">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89"/>
          <p:cNvSpPr txBox="1"/>
          <p:nvPr>
            <p:ph type="title"/>
          </p:nvPr>
        </p:nvSpPr>
        <p:spPr>
          <a:xfrm>
            <a:off x="156177" y="86401"/>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2400">
                <a:latin typeface="Arial"/>
                <a:ea typeface="Arial"/>
                <a:cs typeface="Arial"/>
                <a:sym typeface="Arial"/>
              </a:rPr>
              <a:t>Reduce the Cost Further: </a:t>
            </a:r>
            <a:r>
              <a:rPr lang="en-US" sz="2400">
                <a:latin typeface="Arial"/>
                <a:ea typeface="Arial"/>
                <a:cs typeface="Arial"/>
                <a:sym typeface="Arial"/>
              </a:rPr>
              <a:t>Find the Upper-bounds Efficiently</a:t>
            </a:r>
            <a:endParaRPr/>
          </a:p>
        </p:txBody>
      </p:sp>
      <p:sp>
        <p:nvSpPr>
          <p:cNvPr id="746" name="Google Shape;746;p89"/>
          <p:cNvSpPr txBox="1"/>
          <p:nvPr>
            <p:ph idx="1" type="body"/>
          </p:nvPr>
        </p:nvSpPr>
        <p:spPr>
          <a:xfrm>
            <a:off x="4364705" y="1562099"/>
            <a:ext cx="4940771" cy="443354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Font typeface="Arial"/>
              <a:buNone/>
            </a:pPr>
            <a:r>
              <a:rPr lang="en-US" sz="1800">
                <a:latin typeface="Arial"/>
                <a:ea typeface="Arial"/>
                <a:cs typeface="Arial"/>
                <a:sym typeface="Arial"/>
              </a:rPr>
              <a:t>Find the upper-bound of density ratio of any path passing through each path.</a:t>
            </a:r>
            <a:endParaRPr/>
          </a:p>
          <a:p>
            <a:pPr indent="0" lvl="0" marL="0" rtl="0" algn="l">
              <a:spcBef>
                <a:spcPts val="360"/>
              </a:spcBef>
              <a:spcAft>
                <a:spcPts val="0"/>
              </a:spcAft>
              <a:buSzPts val="1800"/>
              <a:buFont typeface="Arial"/>
              <a:buNone/>
            </a:pPr>
            <a:r>
              <a:t/>
            </a:r>
            <a:endParaRPr sz="1800">
              <a:latin typeface="Arial"/>
              <a:ea typeface="Arial"/>
              <a:cs typeface="Arial"/>
              <a:sym typeface="Arial"/>
            </a:endParaRPr>
          </a:p>
          <a:p>
            <a:pPr indent="0" lvl="0" marL="0" rtl="0" algn="l">
              <a:spcBef>
                <a:spcPts val="320"/>
              </a:spcBef>
              <a:spcAft>
                <a:spcPts val="0"/>
              </a:spcAft>
              <a:buSzPts val="1600"/>
              <a:buFont typeface="Arial"/>
              <a:buNone/>
            </a:pPr>
            <a:r>
              <a:t/>
            </a:r>
            <a:endParaRPr sz="1600">
              <a:latin typeface="Arial"/>
              <a:ea typeface="Arial"/>
              <a:cs typeface="Arial"/>
              <a:sym typeface="Arial"/>
            </a:endParaRPr>
          </a:p>
          <a:p>
            <a:pPr indent="0" lvl="0" marL="0" rtl="0" algn="l">
              <a:spcBef>
                <a:spcPts val="360"/>
              </a:spcBef>
              <a:spcAft>
                <a:spcPts val="0"/>
              </a:spcAft>
              <a:buSzPts val="1800"/>
              <a:buFont typeface="Arial"/>
              <a:buNone/>
            </a:pPr>
            <a:r>
              <a:rPr lang="en-US" sz="1800">
                <a:latin typeface="Arial"/>
                <a:ea typeface="Arial"/>
                <a:cs typeface="Arial"/>
                <a:sym typeface="Arial"/>
              </a:rPr>
              <a:t>“Shortest Path Tree Pruning” evaluates a collection of paths at the same time.</a:t>
            </a:r>
            <a:endParaRPr/>
          </a:p>
          <a:p>
            <a:pPr indent="0" lvl="0" marL="0" rtl="0" algn="l">
              <a:spcBef>
                <a:spcPts val="360"/>
              </a:spcBef>
              <a:spcAft>
                <a:spcPts val="0"/>
              </a:spcAft>
              <a:buSzPts val="1800"/>
              <a:buFont typeface="Arial"/>
              <a:buNone/>
            </a:pPr>
            <a:r>
              <a:t/>
            </a:r>
            <a:endParaRPr sz="1800">
              <a:latin typeface="Arial"/>
              <a:ea typeface="Arial"/>
              <a:cs typeface="Arial"/>
              <a:sym typeface="Arial"/>
            </a:endParaRPr>
          </a:p>
        </p:txBody>
      </p:sp>
      <p:sp>
        <p:nvSpPr>
          <p:cNvPr id="747" name="Google Shape;747;p8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sp>
        <p:nvSpPr>
          <p:cNvPr id="748" name="Google Shape;748;p89"/>
          <p:cNvSpPr txBox="1"/>
          <p:nvPr/>
        </p:nvSpPr>
        <p:spPr>
          <a:xfrm>
            <a:off x="2354969" y="-332883"/>
            <a:ext cx="1846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Crowd movement visualization showing pedestrian flow toward shelters during evacuation." id="749" name="Google Shape;749;p89"/>
          <p:cNvPicPr preferRelativeResize="0"/>
          <p:nvPr/>
        </p:nvPicPr>
        <p:blipFill rotWithShape="1">
          <a:blip r:embed="rId3">
            <a:alphaModFix/>
          </a:blip>
          <a:srcRect b="0" l="0" r="0" t="0"/>
          <a:stretch/>
        </p:blipFill>
        <p:spPr>
          <a:xfrm>
            <a:off x="12329" y="1130770"/>
            <a:ext cx="4352377" cy="4345833"/>
          </a:xfrm>
          <a:prstGeom prst="rect">
            <a:avLst/>
          </a:prstGeom>
          <a:noFill/>
          <a:ln>
            <a:noFill/>
          </a:ln>
        </p:spPr>
      </p:pic>
      <p:sp>
        <p:nvSpPr>
          <p:cNvPr id="750" name="Google Shape;750;p89"/>
          <p:cNvSpPr txBox="1"/>
          <p:nvPr/>
        </p:nvSpPr>
        <p:spPr>
          <a:xfrm>
            <a:off x="1357504" y="5047358"/>
            <a:ext cx="2090995"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90"/>
          <p:cNvSpPr txBox="1"/>
          <p:nvPr>
            <p:ph type="title"/>
          </p:nvPr>
        </p:nvSpPr>
        <p:spPr>
          <a:xfrm>
            <a:off x="156177" y="86401"/>
            <a:ext cx="8229600" cy="731086"/>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2400">
                <a:latin typeface="Arial"/>
                <a:ea typeface="Arial"/>
                <a:cs typeface="Arial"/>
                <a:sym typeface="Arial"/>
              </a:rPr>
              <a:t>Case Study (1)</a:t>
            </a:r>
            <a:endParaRPr/>
          </a:p>
        </p:txBody>
      </p:sp>
      <p:sp>
        <p:nvSpPr>
          <p:cNvPr id="757" name="Google Shape;757;p90"/>
          <p:cNvSpPr txBox="1"/>
          <p:nvPr>
            <p:ph idx="12" type="sldNum"/>
          </p:nvPr>
        </p:nvSpPr>
        <p:spPr>
          <a:xfrm>
            <a:off x="6553200" y="6065892"/>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sp>
        <p:nvSpPr>
          <p:cNvPr id="758" name="Google Shape;758;p90"/>
          <p:cNvSpPr txBox="1"/>
          <p:nvPr/>
        </p:nvSpPr>
        <p:spPr>
          <a:xfrm>
            <a:off x="408436" y="5986505"/>
            <a:ext cx="4019476"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(c) SRM_GIS (no dynamic segmentation)</a:t>
            </a:r>
            <a:endParaRPr/>
          </a:p>
        </p:txBody>
      </p:sp>
      <p:sp>
        <p:nvSpPr>
          <p:cNvPr id="759" name="Google Shape;759;p90"/>
          <p:cNvSpPr txBox="1"/>
          <p:nvPr/>
        </p:nvSpPr>
        <p:spPr>
          <a:xfrm>
            <a:off x="4989241" y="6053776"/>
            <a:ext cx="4019476"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(d) SRM_TBD</a:t>
            </a:r>
            <a:endParaRPr/>
          </a:p>
        </p:txBody>
      </p:sp>
      <p:sp>
        <p:nvSpPr>
          <p:cNvPr id="760" name="Google Shape;760;p90"/>
          <p:cNvSpPr txBox="1"/>
          <p:nvPr/>
        </p:nvSpPr>
        <p:spPr>
          <a:xfrm>
            <a:off x="4989241" y="3416646"/>
            <a:ext cx="4019476"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(b) SatScan</a:t>
            </a:r>
            <a:endParaRPr sz="1600">
              <a:solidFill>
                <a:schemeClr val="dk1"/>
              </a:solidFill>
              <a:latin typeface="Arial"/>
              <a:ea typeface="Arial"/>
              <a:cs typeface="Arial"/>
              <a:sym typeface="Arial"/>
            </a:endParaRPr>
          </a:p>
        </p:txBody>
      </p:sp>
      <p:sp>
        <p:nvSpPr>
          <p:cNvPr id="761" name="Google Shape;761;p90"/>
          <p:cNvSpPr txBox="1"/>
          <p:nvPr/>
        </p:nvSpPr>
        <p:spPr>
          <a:xfrm>
            <a:off x="297505" y="3416646"/>
            <a:ext cx="4019476"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(a) Input</a:t>
            </a:r>
            <a:endParaRPr/>
          </a:p>
        </p:txBody>
      </p:sp>
      <p:sp>
        <p:nvSpPr>
          <p:cNvPr id="762" name="Google Shape;762;p90"/>
          <p:cNvSpPr txBox="1"/>
          <p:nvPr/>
        </p:nvSpPr>
        <p:spPr>
          <a:xfrm>
            <a:off x="408436" y="623689"/>
            <a:ext cx="5371292" cy="5847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43 pedestrian fatalities happen in Orlando, Florida</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p-value threshold = 0.04, minimum distance = 1km</a:t>
            </a:r>
            <a:endParaRPr/>
          </a:p>
        </p:txBody>
      </p:sp>
      <p:pic>
        <p:nvPicPr>
          <p:cNvPr descr="Map highlighting pedestrian fatalities occurring on arterial roads in an urban transportation network." id="763" name="Google Shape;763;p90"/>
          <p:cNvPicPr preferRelativeResize="0"/>
          <p:nvPr/>
        </p:nvPicPr>
        <p:blipFill rotWithShape="1">
          <a:blip r:embed="rId3">
            <a:alphaModFix/>
          </a:blip>
          <a:srcRect b="0" l="0" r="0" t="0"/>
          <a:stretch/>
        </p:blipFill>
        <p:spPr>
          <a:xfrm>
            <a:off x="250546" y="1205715"/>
            <a:ext cx="4335257" cy="2304674"/>
          </a:xfrm>
          <a:prstGeom prst="rect">
            <a:avLst/>
          </a:prstGeom>
          <a:noFill/>
          <a:ln>
            <a:noFill/>
          </a:ln>
        </p:spPr>
      </p:pic>
      <p:pic>
        <p:nvPicPr>
          <p:cNvPr descr="dev_tkde_fig9(b).pdf" id="764" name="Google Shape;764;p90"/>
          <p:cNvPicPr preferRelativeResize="0"/>
          <p:nvPr/>
        </p:nvPicPr>
        <p:blipFill rotWithShape="1">
          <a:blip r:embed="rId4">
            <a:alphaModFix/>
          </a:blip>
          <a:srcRect b="0" l="0" r="0" t="0"/>
          <a:stretch/>
        </p:blipFill>
        <p:spPr>
          <a:xfrm>
            <a:off x="4857870" y="1205715"/>
            <a:ext cx="4286130" cy="2278558"/>
          </a:xfrm>
          <a:prstGeom prst="rect">
            <a:avLst/>
          </a:prstGeom>
          <a:noFill/>
          <a:ln>
            <a:noFill/>
          </a:ln>
        </p:spPr>
      </p:pic>
      <p:pic>
        <p:nvPicPr>
          <p:cNvPr descr="dev_tkde_fig9(c).pdf" id="765" name="Google Shape;765;p90"/>
          <p:cNvPicPr preferRelativeResize="0"/>
          <p:nvPr/>
        </p:nvPicPr>
        <p:blipFill rotWithShape="1">
          <a:blip r:embed="rId5">
            <a:alphaModFix/>
          </a:blip>
          <a:srcRect b="0" l="0" r="0" t="0"/>
          <a:stretch/>
        </p:blipFill>
        <p:spPr>
          <a:xfrm>
            <a:off x="250546" y="3709210"/>
            <a:ext cx="4335257" cy="2356682"/>
          </a:xfrm>
          <a:prstGeom prst="rect">
            <a:avLst/>
          </a:prstGeom>
          <a:noFill/>
          <a:ln>
            <a:noFill/>
          </a:ln>
        </p:spPr>
      </p:pic>
      <p:pic>
        <p:nvPicPr>
          <p:cNvPr descr="dev_tkde_fig9(d).pdf" id="766" name="Google Shape;766;p90"/>
          <p:cNvPicPr preferRelativeResize="0"/>
          <p:nvPr/>
        </p:nvPicPr>
        <p:blipFill rotWithShape="1">
          <a:blip r:embed="rId6">
            <a:alphaModFix/>
          </a:blip>
          <a:srcRect b="0" l="0" r="0" t="0"/>
          <a:stretch/>
        </p:blipFill>
        <p:spPr>
          <a:xfrm>
            <a:off x="4805387" y="3709210"/>
            <a:ext cx="4338613" cy="235668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91"/>
          <p:cNvSpPr txBox="1"/>
          <p:nvPr>
            <p:ph type="title"/>
          </p:nvPr>
        </p:nvSpPr>
        <p:spPr>
          <a:xfrm>
            <a:off x="156177" y="86401"/>
            <a:ext cx="8229600" cy="70089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2400">
                <a:latin typeface="Arial"/>
                <a:ea typeface="Arial"/>
                <a:cs typeface="Arial"/>
                <a:sym typeface="Arial"/>
              </a:rPr>
              <a:t>Case Study (2)</a:t>
            </a:r>
            <a:endParaRPr/>
          </a:p>
        </p:txBody>
      </p:sp>
      <p:sp>
        <p:nvSpPr>
          <p:cNvPr id="773" name="Google Shape;773;p91"/>
          <p:cNvSpPr txBox="1"/>
          <p:nvPr>
            <p:ph idx="1" type="body"/>
          </p:nvPr>
        </p:nvSpPr>
        <p:spPr>
          <a:xfrm>
            <a:off x="0" y="1016308"/>
            <a:ext cx="8229905" cy="494742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Font typeface="Arial"/>
              <a:buNone/>
            </a:pPr>
            <a:r>
              <a:t/>
            </a:r>
            <a:endParaRPr sz="1800">
              <a:latin typeface="Arial"/>
              <a:ea typeface="Arial"/>
              <a:cs typeface="Arial"/>
              <a:sym typeface="Arial"/>
            </a:endParaRPr>
          </a:p>
          <a:p>
            <a:pPr indent="0" lvl="1" marL="457200" rtl="0" algn="l">
              <a:spcBef>
                <a:spcPts val="360"/>
              </a:spcBef>
              <a:spcAft>
                <a:spcPts val="0"/>
              </a:spcAft>
              <a:buSzPts val="1800"/>
              <a:buFont typeface="Arial"/>
              <a:buNone/>
            </a:pPr>
            <a:r>
              <a:t/>
            </a:r>
            <a:endParaRPr sz="1800">
              <a:latin typeface="Arial"/>
              <a:ea typeface="Arial"/>
              <a:cs typeface="Arial"/>
              <a:sym typeface="Arial"/>
            </a:endParaRPr>
          </a:p>
        </p:txBody>
      </p:sp>
      <p:sp>
        <p:nvSpPr>
          <p:cNvPr id="774" name="Google Shape;774;p9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pic>
        <p:nvPicPr>
          <p:cNvPr descr="Map highlighting street robberies occurring on arterial roads in an urban transportation network." id="775" name="Google Shape;775;p91"/>
          <p:cNvPicPr preferRelativeResize="0"/>
          <p:nvPr/>
        </p:nvPicPr>
        <p:blipFill rotWithShape="1">
          <a:blip r:embed="rId3">
            <a:alphaModFix/>
          </a:blip>
          <a:srcRect b="0" l="0" r="0" t="0"/>
          <a:stretch/>
        </p:blipFill>
        <p:spPr>
          <a:xfrm>
            <a:off x="481194" y="1117009"/>
            <a:ext cx="8288131" cy="5209940"/>
          </a:xfrm>
          <a:prstGeom prst="rect">
            <a:avLst/>
          </a:prstGeom>
          <a:noFill/>
          <a:ln>
            <a:noFill/>
          </a:ln>
        </p:spPr>
      </p:pic>
      <p:sp>
        <p:nvSpPr>
          <p:cNvPr id="776" name="Google Shape;776;p91"/>
          <p:cNvSpPr txBox="1"/>
          <p:nvPr/>
        </p:nvSpPr>
        <p:spPr>
          <a:xfrm>
            <a:off x="417777" y="601881"/>
            <a:ext cx="8570046" cy="5847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493 street robberies in Denver, Colorado in 2015</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p-value threshold = 0.01, minimum distance = 1km</a:t>
            </a:r>
            <a:endParaRPr/>
          </a:p>
        </p:txBody>
      </p:sp>
      <p:sp>
        <p:nvSpPr>
          <p:cNvPr id="777" name="Google Shape;777;p91"/>
          <p:cNvSpPr txBox="1"/>
          <p:nvPr/>
        </p:nvSpPr>
        <p:spPr>
          <a:xfrm>
            <a:off x="583888" y="6408876"/>
            <a:ext cx="4019476" cy="432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778" name="Google Shape;778;p91"/>
          <p:cNvSpPr txBox="1"/>
          <p:nvPr/>
        </p:nvSpPr>
        <p:spPr>
          <a:xfrm>
            <a:off x="605784" y="6350074"/>
            <a:ext cx="4407280"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(c) SRM_GIS (no dynamic segmentation)</a:t>
            </a:r>
            <a:endParaRPr/>
          </a:p>
        </p:txBody>
      </p:sp>
      <p:sp>
        <p:nvSpPr>
          <p:cNvPr id="779" name="Google Shape;779;p91"/>
          <p:cNvSpPr txBox="1"/>
          <p:nvPr/>
        </p:nvSpPr>
        <p:spPr>
          <a:xfrm>
            <a:off x="7320556" y="5842017"/>
            <a:ext cx="2298977"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(d) SRM_TBD</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92"/>
          <p:cNvSpPr txBox="1"/>
          <p:nvPr>
            <p:ph type="title"/>
          </p:nvPr>
        </p:nvSpPr>
        <p:spPr>
          <a:xfrm>
            <a:off x="156177" y="-160573"/>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2400">
                <a:latin typeface="Arial"/>
                <a:ea typeface="Arial"/>
                <a:cs typeface="Arial"/>
                <a:sym typeface="Arial"/>
              </a:rPr>
              <a:t>Case Study (2)</a:t>
            </a:r>
            <a:endParaRPr/>
          </a:p>
        </p:txBody>
      </p:sp>
      <p:sp>
        <p:nvSpPr>
          <p:cNvPr id="786" name="Google Shape;786;p9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sp>
        <p:nvSpPr>
          <p:cNvPr id="787" name="Google Shape;787;p92"/>
          <p:cNvSpPr txBox="1"/>
          <p:nvPr/>
        </p:nvSpPr>
        <p:spPr>
          <a:xfrm>
            <a:off x="430621" y="747406"/>
            <a:ext cx="8570046"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493 street robberies in Denver, Colorado in 2015</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p-value threshold = 0.01, minimum distance = 1 km</a:t>
            </a:r>
            <a:endParaRPr/>
          </a:p>
        </p:txBody>
      </p:sp>
      <p:pic>
        <p:nvPicPr>
          <p:cNvPr id="788" name="Google Shape;788;p92"/>
          <p:cNvPicPr preferRelativeResize="0"/>
          <p:nvPr/>
        </p:nvPicPr>
        <p:blipFill rotWithShape="1">
          <a:blip r:embed="rId3">
            <a:alphaModFix/>
          </a:blip>
          <a:srcRect b="0" l="0" r="0" t="0"/>
          <a:stretch/>
        </p:blipFill>
        <p:spPr>
          <a:xfrm>
            <a:off x="4719624" y="1328042"/>
            <a:ext cx="4413428" cy="2799623"/>
          </a:xfrm>
          <a:prstGeom prst="rect">
            <a:avLst/>
          </a:prstGeom>
          <a:noFill/>
          <a:ln>
            <a:noFill/>
          </a:ln>
        </p:spPr>
      </p:pic>
      <p:pic>
        <p:nvPicPr>
          <p:cNvPr id="789" name="Google Shape;789;p92"/>
          <p:cNvPicPr preferRelativeResize="0"/>
          <p:nvPr/>
        </p:nvPicPr>
        <p:blipFill rotWithShape="1">
          <a:blip r:embed="rId4">
            <a:alphaModFix/>
          </a:blip>
          <a:srcRect b="0" l="0" r="0" t="0"/>
          <a:stretch/>
        </p:blipFill>
        <p:spPr>
          <a:xfrm>
            <a:off x="4591716" y="4536187"/>
            <a:ext cx="4408951" cy="2163445"/>
          </a:xfrm>
          <a:prstGeom prst="rect">
            <a:avLst/>
          </a:prstGeom>
          <a:noFill/>
          <a:ln>
            <a:noFill/>
          </a:ln>
        </p:spPr>
      </p:pic>
      <p:pic>
        <p:nvPicPr>
          <p:cNvPr descr="Map highlighting street robberies occurring on arterial roads in an urban transportation network." id="790" name="Google Shape;790;p92"/>
          <p:cNvPicPr preferRelativeResize="0"/>
          <p:nvPr/>
        </p:nvPicPr>
        <p:blipFill rotWithShape="1">
          <a:blip r:embed="rId5">
            <a:alphaModFix/>
          </a:blip>
          <a:srcRect b="0" l="0" r="0" t="0"/>
          <a:stretch/>
        </p:blipFill>
        <p:spPr>
          <a:xfrm>
            <a:off x="0" y="1323174"/>
            <a:ext cx="4587239" cy="2804491"/>
          </a:xfrm>
          <a:prstGeom prst="rect">
            <a:avLst/>
          </a:prstGeom>
          <a:noFill/>
          <a:ln>
            <a:noFill/>
          </a:ln>
        </p:spPr>
      </p:pic>
      <p:sp>
        <p:nvSpPr>
          <p:cNvPr id="791" name="Google Shape;791;p92"/>
          <p:cNvSpPr txBox="1"/>
          <p:nvPr/>
        </p:nvSpPr>
        <p:spPr>
          <a:xfrm>
            <a:off x="335629" y="4116716"/>
            <a:ext cx="4019476" cy="369332"/>
          </a:xfrm>
          <a:prstGeom prst="rect">
            <a:avLst/>
          </a:prstGeom>
          <a:solidFill>
            <a:schemeClr val="lt1"/>
          </a:solid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800"/>
              <a:buFont typeface="Arial"/>
              <a:buAutoNum type="alphaLcParenBoth"/>
            </a:pPr>
            <a:r>
              <a:rPr lang="en-US" sz="1800">
                <a:solidFill>
                  <a:schemeClr val="dk1"/>
                </a:solidFill>
                <a:latin typeface="Arial"/>
                <a:ea typeface="Arial"/>
                <a:cs typeface="Arial"/>
                <a:sym typeface="Arial"/>
              </a:rPr>
              <a:t>SRM_GIS (no dynamic segmentation)</a:t>
            </a:r>
            <a:endParaRPr/>
          </a:p>
        </p:txBody>
      </p:sp>
      <p:sp>
        <p:nvSpPr>
          <p:cNvPr id="792" name="Google Shape;792;p92"/>
          <p:cNvSpPr txBox="1"/>
          <p:nvPr/>
        </p:nvSpPr>
        <p:spPr>
          <a:xfrm>
            <a:off x="6053117" y="4127665"/>
            <a:ext cx="2026227"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(b) SRM_TBD</a:t>
            </a:r>
            <a:endParaRPr sz="1800">
              <a:solidFill>
                <a:schemeClr val="dk1"/>
              </a:solidFill>
              <a:latin typeface="Arial"/>
              <a:ea typeface="Arial"/>
              <a:cs typeface="Arial"/>
              <a:sym typeface="Arial"/>
            </a:endParaRPr>
          </a:p>
        </p:txBody>
      </p:sp>
      <p:pic>
        <p:nvPicPr>
          <p:cNvPr descr="Screen Shot 2015-11-08 at 4.21.40 PM.png" id="793" name="Google Shape;793;p92"/>
          <p:cNvPicPr preferRelativeResize="0"/>
          <p:nvPr/>
        </p:nvPicPr>
        <p:blipFill rotWithShape="1">
          <a:blip r:embed="rId6">
            <a:alphaModFix/>
          </a:blip>
          <a:srcRect b="0" l="0" r="0" t="0"/>
          <a:stretch/>
        </p:blipFill>
        <p:spPr>
          <a:xfrm>
            <a:off x="156177" y="4752855"/>
            <a:ext cx="4253392" cy="989828"/>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93"/>
          <p:cNvSpPr txBox="1"/>
          <p:nvPr>
            <p:ph type="title"/>
          </p:nvPr>
        </p:nvSpPr>
        <p:spPr>
          <a:xfrm>
            <a:off x="156177" y="86401"/>
            <a:ext cx="8229600" cy="70692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2400">
                <a:latin typeface="Arial"/>
                <a:ea typeface="Arial"/>
                <a:cs typeface="Arial"/>
                <a:sym typeface="Arial"/>
              </a:rPr>
              <a:t>Experimental Evaluation</a:t>
            </a:r>
            <a:endParaRPr/>
          </a:p>
        </p:txBody>
      </p:sp>
      <p:sp>
        <p:nvSpPr>
          <p:cNvPr id="799" name="Google Shape;799;p93"/>
          <p:cNvSpPr txBox="1"/>
          <p:nvPr>
            <p:ph idx="1" type="body"/>
          </p:nvPr>
        </p:nvSpPr>
        <p:spPr>
          <a:xfrm>
            <a:off x="456895" y="1037468"/>
            <a:ext cx="8229905" cy="4947423"/>
          </a:xfrm>
          <a:prstGeom prst="rect">
            <a:avLst/>
          </a:prstGeom>
          <a:noFill/>
          <a:ln>
            <a:noFill/>
          </a:ln>
        </p:spPr>
        <p:txBody>
          <a:bodyPr anchorCtr="0" anchor="t" bIns="45700" lIns="91425" spcFirstLastPara="1" rIns="91425" wrap="square" tIns="45700">
            <a:noAutofit/>
          </a:bodyPr>
          <a:lstStyle/>
          <a:p>
            <a:pPr indent="0" lvl="1" marL="457200" rtl="0" algn="l">
              <a:spcBef>
                <a:spcPts val="0"/>
              </a:spcBef>
              <a:spcAft>
                <a:spcPts val="0"/>
              </a:spcAft>
              <a:buSzPts val="1800"/>
              <a:buFont typeface="Arial"/>
              <a:buNone/>
            </a:pPr>
            <a:r>
              <a:rPr b="1" lang="en-US" sz="1800">
                <a:latin typeface="Arial"/>
                <a:ea typeface="Arial"/>
                <a:cs typeface="Arial"/>
                <a:sym typeface="Arial"/>
              </a:rPr>
              <a:t>Overall Objective:</a:t>
            </a:r>
            <a:r>
              <a:rPr lang="en-US" sz="1800">
                <a:latin typeface="Arial"/>
                <a:ea typeface="Arial"/>
                <a:cs typeface="Arial"/>
                <a:sym typeface="Arial"/>
              </a:rPr>
              <a:t> Evaluate the performance of the proposed algorithms</a:t>
            </a:r>
            <a:endParaRPr sz="1400">
              <a:latin typeface="Arial"/>
              <a:ea typeface="Arial"/>
              <a:cs typeface="Arial"/>
              <a:sym typeface="Arial"/>
            </a:endParaRPr>
          </a:p>
          <a:p>
            <a:pPr indent="0" lvl="1" marL="457200" rtl="0" algn="l">
              <a:spcBef>
                <a:spcPts val="280"/>
              </a:spcBef>
              <a:spcAft>
                <a:spcPts val="0"/>
              </a:spcAft>
              <a:buSzPts val="1400"/>
              <a:buFont typeface="Arial"/>
              <a:buNone/>
            </a:pPr>
            <a:r>
              <a:t/>
            </a:r>
            <a:endParaRPr sz="1400">
              <a:latin typeface="Arial"/>
              <a:ea typeface="Arial"/>
              <a:cs typeface="Arial"/>
              <a:sym typeface="Arial"/>
            </a:endParaRPr>
          </a:p>
          <a:p>
            <a:pPr indent="0" lvl="1" marL="457200" rtl="0" algn="l">
              <a:spcBef>
                <a:spcPts val="280"/>
              </a:spcBef>
              <a:spcAft>
                <a:spcPts val="0"/>
              </a:spcAft>
              <a:buSzPts val="1400"/>
              <a:buFont typeface="Arial"/>
              <a:buNone/>
            </a:pPr>
            <a:r>
              <a:t/>
            </a:r>
            <a:endParaRPr sz="1400">
              <a:latin typeface="Arial"/>
              <a:ea typeface="Arial"/>
              <a:cs typeface="Arial"/>
              <a:sym typeface="Arial"/>
            </a:endParaRPr>
          </a:p>
          <a:p>
            <a:pPr indent="0" lvl="1" marL="457200" rtl="0" algn="l">
              <a:spcBef>
                <a:spcPts val="240"/>
              </a:spcBef>
              <a:spcAft>
                <a:spcPts val="0"/>
              </a:spcAft>
              <a:buSzPts val="1200"/>
              <a:buFont typeface="Arial"/>
              <a:buNone/>
            </a:pPr>
            <a:r>
              <a:t/>
            </a:r>
            <a:endParaRPr sz="1200">
              <a:latin typeface="Arial"/>
              <a:ea typeface="Arial"/>
              <a:cs typeface="Arial"/>
              <a:sym typeface="Arial"/>
            </a:endParaRPr>
          </a:p>
        </p:txBody>
      </p:sp>
      <p:sp>
        <p:nvSpPr>
          <p:cNvPr id="800" name="Google Shape;800;p9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pic>
        <p:nvPicPr>
          <p:cNvPr descr="Conceptual diagram of spatial network input data showing nodes, edges, and activities distributed on a road network." id="801" name="Google Shape;801;p93"/>
          <p:cNvPicPr preferRelativeResize="0"/>
          <p:nvPr/>
        </p:nvPicPr>
        <p:blipFill rotWithShape="1">
          <a:blip r:embed="rId3">
            <a:alphaModFix/>
          </a:blip>
          <a:srcRect b="0" l="0" r="0" t="0"/>
          <a:stretch/>
        </p:blipFill>
        <p:spPr>
          <a:xfrm>
            <a:off x="66643" y="1944337"/>
            <a:ext cx="9010713" cy="2498115"/>
          </a:xfrm>
          <a:prstGeom prst="rect">
            <a:avLst/>
          </a:prstGeom>
          <a:noFill/>
          <a:ln>
            <a:noFill/>
          </a:ln>
        </p:spPr>
      </p:pic>
      <p:sp>
        <p:nvSpPr>
          <p:cNvPr id="802" name="Google Shape;802;p93"/>
          <p:cNvSpPr/>
          <p:nvPr/>
        </p:nvSpPr>
        <p:spPr>
          <a:xfrm>
            <a:off x="-153267" y="4675062"/>
            <a:ext cx="9144000" cy="1077218"/>
          </a:xfrm>
          <a:prstGeom prst="rect">
            <a:avLst/>
          </a:prstGeom>
          <a:noFill/>
          <a:ln>
            <a:noFill/>
          </a:ln>
        </p:spPr>
        <p:txBody>
          <a:bodyPr anchorCtr="0" anchor="t" bIns="45700" lIns="91425" spcFirstLastPara="1" rIns="91425" wrap="square" tIns="45700">
            <a:noAutofit/>
          </a:bodyPr>
          <a:lstStyle/>
          <a:p>
            <a:pPr indent="0" lvl="1" marL="457200" marR="0" rtl="0" algn="l">
              <a:spcBef>
                <a:spcPts val="0"/>
              </a:spcBef>
              <a:spcAft>
                <a:spcPts val="0"/>
              </a:spcAft>
              <a:buNone/>
            </a:pPr>
            <a:r>
              <a:rPr b="0" i="0" lang="en-US" sz="1600" u="none" cap="none" strike="noStrike">
                <a:solidFill>
                  <a:schemeClr val="dk1"/>
                </a:solidFill>
                <a:latin typeface="Arial"/>
                <a:ea typeface="Arial"/>
                <a:cs typeface="Arial"/>
                <a:sym typeface="Arial"/>
              </a:rPr>
              <a:t>On a real spatial network of Orlando, FL of 500 road intersections and 1000 road segments</a:t>
            </a:r>
            <a:endParaRPr/>
          </a:p>
          <a:p>
            <a:pPr indent="0" lvl="1" marL="457200" marR="0" rtl="0" algn="l">
              <a:spcBef>
                <a:spcPts val="0"/>
              </a:spcBef>
              <a:spcAft>
                <a:spcPts val="0"/>
              </a:spcAft>
              <a:buNone/>
            </a:pPr>
            <a:r>
              <a:rPr b="0" i="0" lang="en-US" sz="1600" u="none" cap="none" strike="noStrike">
                <a:solidFill>
                  <a:schemeClr val="dk1"/>
                </a:solidFill>
                <a:latin typeface="Arial"/>
                <a:ea typeface="Arial"/>
                <a:cs typeface="Arial"/>
                <a:sym typeface="Arial"/>
              </a:rPr>
              <a:t>Activities are randomly put on the network</a:t>
            </a:r>
            <a:endParaRPr/>
          </a:p>
          <a:p>
            <a:pPr indent="0" lvl="1" marL="457200" marR="0" rtl="0" algn="l">
              <a:spcBef>
                <a:spcPts val="0"/>
              </a:spcBef>
              <a:spcAft>
                <a:spcPts val="0"/>
              </a:spcAft>
              <a:buNone/>
            </a:pPr>
            <a:r>
              <a:t/>
            </a:r>
            <a:endParaRPr b="0" i="0" sz="1600" u="none" cap="none" strike="noStrike">
              <a:solidFill>
                <a:schemeClr val="dk1"/>
              </a:solidFill>
              <a:latin typeface="Arial"/>
              <a:ea typeface="Arial"/>
              <a:cs typeface="Arial"/>
              <a:sym typeface="Arial"/>
            </a:endParaRPr>
          </a:p>
          <a:p>
            <a:pPr indent="0" lvl="1" marL="457200" marR="0" rtl="0" algn="l">
              <a:spcBef>
                <a:spcPts val="0"/>
              </a:spcBef>
              <a:spcAft>
                <a:spcPts val="0"/>
              </a:spcAft>
              <a:buNone/>
            </a:pPr>
            <a:r>
              <a:rPr b="0" i="0" lang="en-US" sz="1600" u="none" cap="none" strike="noStrike">
                <a:solidFill>
                  <a:schemeClr val="dk1"/>
                </a:solidFill>
                <a:latin typeface="Arial"/>
                <a:ea typeface="Arial"/>
                <a:cs typeface="Arial"/>
                <a:sym typeface="Arial"/>
              </a:rPr>
              <a:t>Implemented using Java on a Macbook Pro with a Intel Core i7 2.2GHz CPU, 16GB RAM.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94"/>
          <p:cNvSpPr txBox="1"/>
          <p:nvPr>
            <p:ph type="title"/>
          </p:nvPr>
        </p:nvSpPr>
        <p:spPr>
          <a:xfrm>
            <a:off x="156177" y="86401"/>
            <a:ext cx="8229600" cy="866099"/>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US" sz="2400">
                <a:latin typeface="Arial"/>
                <a:ea typeface="Arial"/>
                <a:cs typeface="Arial"/>
                <a:sym typeface="Arial"/>
              </a:rPr>
              <a:t>Experimental Evaluation – </a:t>
            </a:r>
            <a:r>
              <a:rPr b="1" lang="en-US" sz="2400">
                <a:latin typeface="Arial"/>
                <a:ea typeface="Arial"/>
                <a:cs typeface="Arial"/>
                <a:sym typeface="Arial"/>
              </a:rPr>
              <a:t>Sensitivity Analysis</a:t>
            </a:r>
            <a:endParaRPr/>
          </a:p>
        </p:txBody>
      </p:sp>
      <p:sp>
        <p:nvSpPr>
          <p:cNvPr id="808" name="Google Shape;808;p9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sp>
        <p:nvSpPr>
          <p:cNvPr id="809" name="Google Shape;809;p94"/>
          <p:cNvSpPr txBox="1"/>
          <p:nvPr/>
        </p:nvSpPr>
        <p:spPr>
          <a:xfrm>
            <a:off x="456895" y="1056795"/>
            <a:ext cx="8229905" cy="45652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Helvetica Neue"/>
                <a:ea typeface="Helvetica Neue"/>
                <a:cs typeface="Helvetica Neue"/>
                <a:sym typeface="Helvetica Neue"/>
              </a:rPr>
              <a:t>How is the effect of each of the proposed algorithmic refinements?</a:t>
            </a:r>
            <a:endParaRPr/>
          </a:p>
          <a:p>
            <a:pPr indent="0" lvl="0" marL="0" marR="0" rtl="0" algn="l">
              <a:spcBef>
                <a:spcPts val="360"/>
              </a:spcBef>
              <a:spcAft>
                <a:spcPts val="0"/>
              </a:spcAft>
              <a:buClr>
                <a:schemeClr val="dk1"/>
              </a:buClr>
              <a:buSzPts val="1800"/>
              <a:buFont typeface="Arial"/>
              <a:buNone/>
            </a:pPr>
            <a:r>
              <a:t/>
            </a:r>
            <a:endParaRPr sz="1800">
              <a:solidFill>
                <a:schemeClr val="dk1"/>
              </a:solidFill>
              <a:latin typeface="Helvetica Neue"/>
              <a:ea typeface="Helvetica Neue"/>
              <a:cs typeface="Helvetica Neue"/>
              <a:sym typeface="Helvetica Neue"/>
            </a:endParaRPr>
          </a:p>
          <a:p>
            <a:pPr indent="0" lvl="0" marL="0" marR="0" rtl="0" algn="l">
              <a:spcBef>
                <a:spcPts val="320"/>
              </a:spcBef>
              <a:spcAft>
                <a:spcPts val="0"/>
              </a:spcAft>
              <a:buClr>
                <a:schemeClr val="dk1"/>
              </a:buClr>
              <a:buSzPts val="1600"/>
              <a:buFont typeface="Arial"/>
              <a:buNone/>
            </a:pPr>
            <a:r>
              <a:rPr lang="en-US" sz="1600">
                <a:solidFill>
                  <a:schemeClr val="dk1"/>
                </a:solidFill>
                <a:latin typeface="Helvetica Neue"/>
                <a:ea typeface="Helvetica Neue"/>
                <a:cs typeface="Helvetica Neue"/>
                <a:sym typeface="Helvetica Neue"/>
              </a:rPr>
              <a:t>Parameter varied: Number of activities</a:t>
            </a:r>
            <a:endParaRPr/>
          </a:p>
          <a:p>
            <a:pPr indent="-241300" lvl="0" marL="342900" marR="0" rtl="0" algn="l">
              <a:spcBef>
                <a:spcPts val="320"/>
              </a:spcBef>
              <a:spcAft>
                <a:spcPts val="0"/>
              </a:spcAft>
              <a:buClr>
                <a:schemeClr val="dk1"/>
              </a:buClr>
              <a:buSzPts val="1600"/>
              <a:buFont typeface="Arial"/>
              <a:buNone/>
            </a:pPr>
            <a:r>
              <a:t/>
            </a:r>
            <a:endParaRPr sz="1600">
              <a:solidFill>
                <a:schemeClr val="dk1"/>
              </a:solidFill>
              <a:latin typeface="Helvetica Neue"/>
              <a:ea typeface="Helvetica Neue"/>
              <a:cs typeface="Helvetica Neue"/>
              <a:sym typeface="Helvetica Neue"/>
            </a:endParaRPr>
          </a:p>
          <a:p>
            <a:pPr indent="0" lvl="0" marL="0" marR="0" rtl="0" algn="l">
              <a:spcBef>
                <a:spcPts val="320"/>
              </a:spcBef>
              <a:spcAft>
                <a:spcPts val="0"/>
              </a:spcAft>
              <a:buClr>
                <a:schemeClr val="dk1"/>
              </a:buClr>
              <a:buSzPts val="1600"/>
              <a:buFont typeface="Arial"/>
              <a:buNone/>
            </a:pPr>
            <a:r>
              <a:rPr lang="en-US" sz="1600">
                <a:solidFill>
                  <a:schemeClr val="dk1"/>
                </a:solidFill>
                <a:latin typeface="Helvetica Neue"/>
                <a:ea typeface="Helvetica Neue"/>
                <a:cs typeface="Helvetica Neue"/>
                <a:sym typeface="Helvetica Neue"/>
              </a:rPr>
              <a:t>Algorithms taken into comparison:</a:t>
            </a:r>
            <a:endParaRPr/>
          </a:p>
          <a:p>
            <a:pPr indent="-342900" lvl="0" marL="342900" marR="0" rtl="0" algn="l">
              <a:spcBef>
                <a:spcPts val="320"/>
              </a:spcBef>
              <a:spcAft>
                <a:spcPts val="0"/>
              </a:spcAft>
              <a:buClr>
                <a:schemeClr val="dk1"/>
              </a:buClr>
              <a:buSzPts val="1600"/>
              <a:buFont typeface="Arial"/>
              <a:buAutoNum type="arabicPeriod"/>
            </a:pPr>
            <a:r>
              <a:rPr lang="en-US" sz="1600">
                <a:solidFill>
                  <a:schemeClr val="dk1"/>
                </a:solidFill>
                <a:latin typeface="Helvetica Neue"/>
                <a:ea typeface="Helvetica Neue"/>
                <a:cs typeface="Helvetica Neue"/>
                <a:sym typeface="Helvetica Neue"/>
              </a:rPr>
              <a:t>Naïve approach</a:t>
            </a:r>
            <a:endParaRPr/>
          </a:p>
          <a:p>
            <a:pPr indent="-342900" lvl="0" marL="342900" marR="0" rtl="0" algn="l">
              <a:spcBef>
                <a:spcPts val="320"/>
              </a:spcBef>
              <a:spcAft>
                <a:spcPts val="0"/>
              </a:spcAft>
              <a:buClr>
                <a:schemeClr val="dk1"/>
              </a:buClr>
              <a:buSzPts val="1600"/>
              <a:buFont typeface="Arial"/>
              <a:buAutoNum type="arabicPeriod"/>
            </a:pPr>
            <a:r>
              <a:rPr lang="en-US" sz="1600">
                <a:solidFill>
                  <a:schemeClr val="dk1"/>
                </a:solidFill>
                <a:latin typeface="Helvetica Neue"/>
                <a:ea typeface="Helvetica Neue"/>
                <a:cs typeface="Helvetica Neue"/>
                <a:sym typeface="Helvetica Neue"/>
              </a:rPr>
              <a:t>Neighbor node filter </a:t>
            </a:r>
            <a:r>
              <a:rPr lang="en-US" sz="1600">
                <a:solidFill>
                  <a:srgbClr val="FF0000"/>
                </a:solidFill>
                <a:latin typeface="Helvetica Neue"/>
                <a:ea typeface="Helvetica Neue"/>
                <a:cs typeface="Helvetica Neue"/>
                <a:sym typeface="Helvetica Neue"/>
              </a:rPr>
              <a:t>without</a:t>
            </a:r>
            <a:r>
              <a:rPr lang="en-US" sz="1600">
                <a:solidFill>
                  <a:schemeClr val="dk1"/>
                </a:solidFill>
                <a:latin typeface="Helvetica Neue"/>
                <a:ea typeface="Helvetica Neue"/>
                <a:cs typeface="Helvetica Neue"/>
                <a:sym typeface="Helvetica Neue"/>
              </a:rPr>
              <a:t> Monte Carlo simulation </a:t>
            </a:r>
            <a:endParaRPr/>
          </a:p>
          <a:p>
            <a:pPr indent="-342900" lvl="0" marL="342900" marR="0" rtl="0" algn="l">
              <a:spcBef>
                <a:spcPts val="320"/>
              </a:spcBef>
              <a:spcAft>
                <a:spcPts val="0"/>
              </a:spcAft>
              <a:buClr>
                <a:schemeClr val="dk1"/>
              </a:buClr>
              <a:buSzPts val="1600"/>
              <a:buFont typeface="Arial"/>
              <a:buAutoNum type="arabicPeriod"/>
            </a:pPr>
            <a:r>
              <a:rPr lang="en-US" sz="1600">
                <a:solidFill>
                  <a:schemeClr val="dk1"/>
                </a:solidFill>
                <a:latin typeface="Helvetica Neue"/>
                <a:ea typeface="Helvetica Neue"/>
                <a:cs typeface="Helvetica Neue"/>
                <a:sym typeface="Helvetica Neue"/>
              </a:rPr>
              <a:t>Neighbor node filter </a:t>
            </a:r>
            <a:r>
              <a:rPr lang="en-US" sz="1600">
                <a:solidFill>
                  <a:srgbClr val="FF0000"/>
                </a:solidFill>
                <a:latin typeface="Helvetica Neue"/>
                <a:ea typeface="Helvetica Neue"/>
                <a:cs typeface="Helvetica Neue"/>
                <a:sym typeface="Helvetica Neue"/>
              </a:rPr>
              <a:t>with</a:t>
            </a:r>
            <a:r>
              <a:rPr lang="en-US" sz="1600">
                <a:solidFill>
                  <a:schemeClr val="dk1"/>
                </a:solidFill>
                <a:latin typeface="Helvetica Neue"/>
                <a:ea typeface="Helvetica Neue"/>
                <a:cs typeface="Helvetica Neue"/>
                <a:sym typeface="Helvetica Neue"/>
              </a:rPr>
              <a:t> Monte Carlo simulation</a:t>
            </a:r>
            <a:endParaRPr/>
          </a:p>
          <a:p>
            <a:pPr indent="-342900" lvl="0" marL="342900" marR="0" rtl="0" algn="l">
              <a:spcBef>
                <a:spcPts val="320"/>
              </a:spcBef>
              <a:spcAft>
                <a:spcPts val="0"/>
              </a:spcAft>
              <a:buClr>
                <a:schemeClr val="dk1"/>
              </a:buClr>
              <a:buSzPts val="1600"/>
              <a:buFont typeface="Arial"/>
              <a:buAutoNum type="arabicPeriod"/>
            </a:pPr>
            <a:r>
              <a:rPr lang="en-US" sz="1600">
                <a:solidFill>
                  <a:schemeClr val="dk1"/>
                </a:solidFill>
                <a:latin typeface="Helvetica Neue"/>
                <a:ea typeface="Helvetica Neue"/>
                <a:cs typeface="Helvetica Neue"/>
                <a:sym typeface="Helvetica Neue"/>
              </a:rPr>
              <a:t>Shortest path tree pruning</a:t>
            </a:r>
            <a:endParaRPr/>
          </a:p>
          <a:p>
            <a:pPr indent="-342900" lvl="0" marL="342900" marR="0" rtl="0" algn="l">
              <a:spcBef>
                <a:spcPts val="320"/>
              </a:spcBef>
              <a:spcAft>
                <a:spcPts val="0"/>
              </a:spcAft>
              <a:buClr>
                <a:schemeClr val="dk1"/>
              </a:buClr>
              <a:buSzPts val="1600"/>
              <a:buFont typeface="Arial"/>
              <a:buAutoNum type="arabicPeriod"/>
            </a:pPr>
            <a:r>
              <a:rPr lang="en-US" sz="1600">
                <a:solidFill>
                  <a:schemeClr val="dk1"/>
                </a:solidFill>
                <a:latin typeface="Helvetica Neue"/>
                <a:ea typeface="Helvetica Neue"/>
                <a:cs typeface="Helvetica Neue"/>
                <a:sym typeface="Helvetica Neue"/>
              </a:rPr>
              <a:t>Monte Carlo simulation speedup (early termination)</a:t>
            </a:r>
            <a:endParaRPr sz="1800">
              <a:solidFill>
                <a:schemeClr val="dk1"/>
              </a:solidFill>
              <a:latin typeface="Helvetica Neue"/>
              <a:ea typeface="Helvetica Neue"/>
              <a:cs typeface="Helvetica Neue"/>
              <a:sym typeface="Helvetica Neue"/>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95"/>
          <p:cNvSpPr txBox="1"/>
          <p:nvPr>
            <p:ph type="title"/>
          </p:nvPr>
        </p:nvSpPr>
        <p:spPr>
          <a:xfrm>
            <a:off x="156177" y="-119051"/>
            <a:ext cx="8229600" cy="792151"/>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2400">
                <a:latin typeface="Helvetica Neue"/>
                <a:ea typeface="Helvetica Neue"/>
                <a:cs typeface="Helvetica Neue"/>
                <a:sym typeface="Helvetica Neue"/>
              </a:rPr>
              <a:t>Evaluation of Algorithmic Refinements</a:t>
            </a:r>
            <a:endParaRPr/>
          </a:p>
        </p:txBody>
      </p:sp>
      <p:sp>
        <p:nvSpPr>
          <p:cNvPr id="816" name="Google Shape;816;p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sp>
        <p:nvSpPr>
          <p:cNvPr id="817" name="Google Shape;817;p95"/>
          <p:cNvSpPr txBox="1"/>
          <p:nvPr/>
        </p:nvSpPr>
        <p:spPr>
          <a:xfrm>
            <a:off x="456896" y="1056795"/>
            <a:ext cx="7504500" cy="405125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Helvetica Neue"/>
              <a:ea typeface="Helvetica Neue"/>
              <a:cs typeface="Helvetica Neue"/>
              <a:sym typeface="Helvetica Neue"/>
            </a:endParaRPr>
          </a:p>
          <a:p>
            <a:pPr indent="-241300" lvl="0" marL="342900" marR="0" rtl="0" algn="l">
              <a:spcBef>
                <a:spcPts val="320"/>
              </a:spcBef>
              <a:spcAft>
                <a:spcPts val="0"/>
              </a:spcAft>
              <a:buClr>
                <a:schemeClr val="dk1"/>
              </a:buClr>
              <a:buSzPts val="1600"/>
              <a:buFont typeface="Arial"/>
              <a:buNone/>
            </a:pPr>
            <a:r>
              <a:t/>
            </a:r>
            <a:endParaRPr sz="1600">
              <a:solidFill>
                <a:schemeClr val="dk1"/>
              </a:solidFill>
              <a:latin typeface="Helvetica Neue"/>
              <a:ea typeface="Helvetica Neue"/>
              <a:cs typeface="Helvetica Neue"/>
              <a:sym typeface="Helvetica Neue"/>
            </a:endParaRPr>
          </a:p>
          <a:p>
            <a:pPr indent="0" lvl="0" marL="0" marR="0" rtl="0" algn="l">
              <a:spcBef>
                <a:spcPts val="360"/>
              </a:spcBef>
              <a:spcAft>
                <a:spcPts val="0"/>
              </a:spcAft>
              <a:buClr>
                <a:schemeClr val="dk1"/>
              </a:buClr>
              <a:buSzPts val="1800"/>
              <a:buFont typeface="Arial"/>
              <a:buNone/>
            </a:pPr>
            <a:r>
              <a:t/>
            </a:r>
            <a:endParaRPr sz="1800">
              <a:solidFill>
                <a:schemeClr val="dk1"/>
              </a:solidFill>
              <a:latin typeface="Helvetica Neue"/>
              <a:ea typeface="Helvetica Neue"/>
              <a:cs typeface="Helvetica Neue"/>
              <a:sym typeface="Helvetica Neue"/>
            </a:endParaRPr>
          </a:p>
          <a:p>
            <a:pPr indent="0" lvl="0" marL="0" marR="0" rtl="0" algn="l">
              <a:spcBef>
                <a:spcPts val="360"/>
              </a:spcBef>
              <a:spcAft>
                <a:spcPts val="0"/>
              </a:spcAft>
              <a:buClr>
                <a:schemeClr val="dk1"/>
              </a:buClr>
              <a:buSzPts val="1800"/>
              <a:buFont typeface="Arial"/>
              <a:buNone/>
            </a:pPr>
            <a:r>
              <a:t/>
            </a:r>
            <a:endParaRPr sz="1800">
              <a:solidFill>
                <a:schemeClr val="dk1"/>
              </a:solidFill>
              <a:latin typeface="Helvetica Neue"/>
              <a:ea typeface="Helvetica Neue"/>
              <a:cs typeface="Helvetica Neue"/>
              <a:sym typeface="Helvetica Neue"/>
            </a:endParaRPr>
          </a:p>
        </p:txBody>
      </p:sp>
      <p:pic>
        <p:nvPicPr>
          <p:cNvPr id="818" name="Google Shape;818;p95"/>
          <p:cNvPicPr preferRelativeResize="0"/>
          <p:nvPr/>
        </p:nvPicPr>
        <p:blipFill rotWithShape="1">
          <a:blip r:embed="rId3">
            <a:alphaModFix/>
          </a:blip>
          <a:srcRect b="0" l="0" r="0" t="0"/>
          <a:stretch/>
        </p:blipFill>
        <p:spPr>
          <a:xfrm>
            <a:off x="913258" y="2869206"/>
            <a:ext cx="3389395" cy="2441633"/>
          </a:xfrm>
          <a:prstGeom prst="rect">
            <a:avLst/>
          </a:prstGeom>
          <a:noFill/>
          <a:ln>
            <a:noFill/>
          </a:ln>
        </p:spPr>
      </p:pic>
      <p:pic>
        <p:nvPicPr>
          <p:cNvPr id="819" name="Google Shape;819;p95"/>
          <p:cNvPicPr preferRelativeResize="0"/>
          <p:nvPr/>
        </p:nvPicPr>
        <p:blipFill rotWithShape="1">
          <a:blip r:embed="rId4">
            <a:alphaModFix/>
          </a:blip>
          <a:srcRect b="0" l="0" r="0" t="0"/>
          <a:stretch/>
        </p:blipFill>
        <p:spPr>
          <a:xfrm>
            <a:off x="4433404" y="2869207"/>
            <a:ext cx="3389396" cy="2441634"/>
          </a:xfrm>
          <a:prstGeom prst="rect">
            <a:avLst/>
          </a:prstGeom>
          <a:noFill/>
          <a:ln>
            <a:noFill/>
          </a:ln>
        </p:spPr>
      </p:pic>
      <p:sp>
        <p:nvSpPr>
          <p:cNvPr id="820" name="Google Shape;820;p95"/>
          <p:cNvSpPr/>
          <p:nvPr/>
        </p:nvSpPr>
        <p:spPr>
          <a:xfrm>
            <a:off x="1887464" y="5462651"/>
            <a:ext cx="5901915"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chemeClr val="dk1"/>
                </a:solidFill>
                <a:latin typeface="Helvetica Neue"/>
                <a:ea typeface="Helvetica Neue"/>
                <a:cs typeface="Helvetica Neue"/>
                <a:sym typeface="Helvetica Neue"/>
              </a:rPr>
              <a:t>Trend:  </a:t>
            </a:r>
            <a:r>
              <a:rPr lang="en-US" sz="1600">
                <a:solidFill>
                  <a:schemeClr val="dk1"/>
                </a:solidFill>
                <a:latin typeface="Helvetica Neue"/>
                <a:ea typeface="Helvetica Neue"/>
                <a:cs typeface="Helvetica Neue"/>
                <a:sym typeface="Helvetica Neue"/>
              </a:rPr>
              <a:t>Each algorithmic refinements provides speedup</a:t>
            </a:r>
            <a:endParaRPr/>
          </a:p>
        </p:txBody>
      </p:sp>
      <p:sp>
        <p:nvSpPr>
          <p:cNvPr id="821" name="Google Shape;821;p95"/>
          <p:cNvSpPr/>
          <p:nvPr/>
        </p:nvSpPr>
        <p:spPr>
          <a:xfrm>
            <a:off x="6750256" y="4605655"/>
            <a:ext cx="344682" cy="150219"/>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500">
              <a:solidFill>
                <a:schemeClr val="dk1"/>
              </a:solidFill>
              <a:latin typeface="Helvetica Neue"/>
              <a:ea typeface="Helvetica Neue"/>
              <a:cs typeface="Helvetica Neue"/>
              <a:sym typeface="Helvetica Neue"/>
            </a:endParaRPr>
          </a:p>
        </p:txBody>
      </p:sp>
      <p:pic>
        <p:nvPicPr>
          <p:cNvPr descr="Example spatial network illustrating activities located along road segments." id="822" name="Google Shape;822;p95"/>
          <p:cNvPicPr preferRelativeResize="0"/>
          <p:nvPr/>
        </p:nvPicPr>
        <p:blipFill rotWithShape="1">
          <a:blip r:embed="rId5">
            <a:alphaModFix/>
          </a:blip>
          <a:srcRect b="0" l="0" r="0" t="0"/>
          <a:stretch/>
        </p:blipFill>
        <p:spPr>
          <a:xfrm>
            <a:off x="916125" y="487731"/>
            <a:ext cx="3389396" cy="2441634"/>
          </a:xfrm>
          <a:prstGeom prst="rect">
            <a:avLst/>
          </a:prstGeom>
          <a:noFill/>
          <a:ln>
            <a:noFill/>
          </a:ln>
        </p:spPr>
      </p:pic>
      <p:pic>
        <p:nvPicPr>
          <p:cNvPr id="823" name="Google Shape;823;p95"/>
          <p:cNvPicPr preferRelativeResize="0"/>
          <p:nvPr/>
        </p:nvPicPr>
        <p:blipFill rotWithShape="1">
          <a:blip r:embed="rId6">
            <a:alphaModFix/>
          </a:blip>
          <a:srcRect b="0" l="0" r="0" t="0"/>
          <a:stretch/>
        </p:blipFill>
        <p:spPr>
          <a:xfrm>
            <a:off x="4433404" y="524136"/>
            <a:ext cx="3389396" cy="244163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3"/>
          <p:cNvSpPr txBox="1"/>
          <p:nvPr>
            <p:ph idx="1" type="body"/>
          </p:nvPr>
        </p:nvSpPr>
        <p:spPr>
          <a:xfrm>
            <a:off x="85344" y="925158"/>
            <a:ext cx="8832745" cy="4453665"/>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SzPts val="2300"/>
              <a:buFont typeface="Arial"/>
              <a:buChar char="•"/>
            </a:pPr>
            <a:r>
              <a:rPr lang="en-US" sz="2300"/>
              <a:t>Learning Objective</a:t>
            </a:r>
            <a:endParaRPr/>
          </a:p>
          <a:p>
            <a:pPr indent="-285750" lvl="1" marL="742950" rtl="0" algn="l">
              <a:lnSpc>
                <a:spcPct val="80000"/>
              </a:lnSpc>
              <a:spcBef>
                <a:spcPts val="350"/>
              </a:spcBef>
              <a:spcAft>
                <a:spcPts val="0"/>
              </a:spcAft>
              <a:buSzPts val="1750"/>
              <a:buFont typeface="Arial"/>
              <a:buChar char="–"/>
            </a:pPr>
            <a:r>
              <a:rPr lang="en-US" sz="1750"/>
              <a:t>Motivating Exercise</a:t>
            </a:r>
            <a:endParaRPr/>
          </a:p>
          <a:p>
            <a:pPr indent="-285750" lvl="1" marL="742950" rtl="0" algn="l">
              <a:lnSpc>
                <a:spcPct val="80000"/>
              </a:lnSpc>
              <a:spcBef>
                <a:spcPts val="350"/>
              </a:spcBef>
              <a:spcAft>
                <a:spcPts val="0"/>
              </a:spcAft>
              <a:buSzPts val="1750"/>
              <a:buFont typeface="Arial"/>
              <a:buChar char="–"/>
            </a:pPr>
            <a:r>
              <a:rPr lang="en-US" sz="1750"/>
              <a:t>Editor’s view of non-responsive Revisions</a:t>
            </a:r>
            <a:endParaRPr/>
          </a:p>
          <a:p>
            <a:pPr indent="-285750" lvl="1" marL="742950" rtl="0" algn="l">
              <a:lnSpc>
                <a:spcPct val="80000"/>
              </a:lnSpc>
              <a:spcBef>
                <a:spcPts val="350"/>
              </a:spcBef>
              <a:spcAft>
                <a:spcPts val="0"/>
              </a:spcAft>
              <a:buSzPts val="1750"/>
              <a:buFont typeface="Arial"/>
              <a:buChar char="–"/>
            </a:pPr>
            <a:r>
              <a:rPr lang="en-US" sz="1750"/>
              <a:t>Reviewing Papers vs. Reviewing Proposals</a:t>
            </a:r>
            <a:endParaRPr/>
          </a:p>
          <a:p>
            <a:pPr indent="0" lvl="1" marL="385753" rtl="0" algn="l">
              <a:lnSpc>
                <a:spcPct val="80000"/>
              </a:lnSpc>
              <a:spcBef>
                <a:spcPts val="390"/>
              </a:spcBef>
              <a:spcAft>
                <a:spcPts val="0"/>
              </a:spcAft>
              <a:buSzPts val="1950"/>
              <a:buFont typeface="Arial"/>
              <a:buNone/>
            </a:pPr>
            <a:r>
              <a:t/>
            </a:r>
            <a:endParaRPr sz="1950"/>
          </a:p>
          <a:p>
            <a:pPr indent="-342900" lvl="0" marL="342900" rtl="0" algn="l">
              <a:lnSpc>
                <a:spcPct val="80000"/>
              </a:lnSpc>
              <a:spcBef>
                <a:spcPts val="420"/>
              </a:spcBef>
              <a:spcAft>
                <a:spcPts val="0"/>
              </a:spcAft>
              <a:buSzPts val="2100"/>
              <a:buFont typeface="Arial"/>
              <a:buChar char="•"/>
            </a:pPr>
            <a:r>
              <a:rPr lang="en-US" sz="2100">
                <a:solidFill>
                  <a:srgbClr val="FF0000"/>
                </a:solidFill>
              </a:rPr>
              <a:t>Best Practices </a:t>
            </a:r>
            <a:endParaRPr/>
          </a:p>
          <a:p>
            <a:pPr indent="-209550" lvl="0" marL="342900" rtl="0" algn="l">
              <a:lnSpc>
                <a:spcPct val="80000"/>
              </a:lnSpc>
              <a:spcBef>
                <a:spcPts val="420"/>
              </a:spcBef>
              <a:spcAft>
                <a:spcPts val="0"/>
              </a:spcAft>
              <a:buSzPts val="2100"/>
              <a:buFont typeface="Arial"/>
              <a:buNone/>
            </a:pPr>
            <a:r>
              <a:t/>
            </a:r>
            <a:endParaRPr sz="2100"/>
          </a:p>
          <a:p>
            <a:pPr indent="-342900" lvl="0" marL="342900" rtl="0" algn="l">
              <a:lnSpc>
                <a:spcPct val="80000"/>
              </a:lnSpc>
              <a:spcBef>
                <a:spcPts val="420"/>
              </a:spcBef>
              <a:spcAft>
                <a:spcPts val="0"/>
              </a:spcAft>
              <a:buSzPts val="2100"/>
              <a:buFont typeface="Arial"/>
              <a:buChar char="•"/>
            </a:pPr>
            <a:r>
              <a:rPr lang="en-US" sz="2100"/>
              <a:t>A Taxonomy of Review Comments</a:t>
            </a:r>
            <a:endParaRPr/>
          </a:p>
          <a:p>
            <a:pPr indent="0" lvl="1" marL="457200" rtl="0" algn="l">
              <a:lnSpc>
                <a:spcPct val="80000"/>
              </a:lnSpc>
              <a:spcBef>
                <a:spcPts val="390"/>
              </a:spcBef>
              <a:spcAft>
                <a:spcPts val="0"/>
              </a:spcAft>
              <a:buSzPts val="1950"/>
              <a:buFont typeface="Arial"/>
              <a:buNone/>
            </a:pPr>
            <a:r>
              <a:t/>
            </a:r>
            <a:endParaRPr sz="1950"/>
          </a:p>
          <a:p>
            <a:pPr indent="-342900" lvl="0" marL="342900" rtl="0" algn="l">
              <a:lnSpc>
                <a:spcPct val="80000"/>
              </a:lnSpc>
              <a:spcBef>
                <a:spcPts val="460"/>
              </a:spcBef>
              <a:spcAft>
                <a:spcPts val="0"/>
              </a:spcAft>
              <a:buSzPts val="2300"/>
              <a:buFont typeface="Arial"/>
              <a:buChar char="•"/>
            </a:pPr>
            <a:r>
              <a:rPr lang="en-US" sz="2300"/>
              <a:t>Examples</a:t>
            </a:r>
            <a:endParaRPr/>
          </a:p>
          <a:p>
            <a:pPr indent="-285750" lvl="1" marL="742950" rtl="0" algn="l">
              <a:lnSpc>
                <a:spcPct val="80000"/>
              </a:lnSpc>
              <a:spcBef>
                <a:spcPts val="360"/>
              </a:spcBef>
              <a:spcAft>
                <a:spcPts val="0"/>
              </a:spcAft>
              <a:buSzPts val="1800"/>
              <a:buFont typeface="Arial"/>
              <a:buChar char="–"/>
            </a:pPr>
            <a:r>
              <a:rPr lang="en-US" sz="1800"/>
              <a:t>Spatial Dimensions of Algorithmic Transparency</a:t>
            </a:r>
            <a:endParaRPr sz="1900"/>
          </a:p>
          <a:p>
            <a:pPr indent="-285750" lvl="1" marL="742950" rtl="0" algn="l">
              <a:lnSpc>
                <a:spcPct val="80000"/>
              </a:lnSpc>
              <a:spcBef>
                <a:spcPts val="360"/>
              </a:spcBef>
              <a:spcAft>
                <a:spcPts val="0"/>
              </a:spcAft>
              <a:buSzPts val="1800"/>
              <a:buFont typeface="Arial"/>
              <a:buChar char="–"/>
            </a:pPr>
            <a:r>
              <a:rPr lang="en-US" sz="1800"/>
              <a:t>Spatial computing, Communications of the ACM, Jan. 2016.</a:t>
            </a:r>
            <a:endParaRPr/>
          </a:p>
          <a:p>
            <a:pPr indent="-285750" lvl="1" marL="742950" rtl="0" algn="l">
              <a:lnSpc>
                <a:spcPct val="80000"/>
              </a:lnSpc>
              <a:spcBef>
                <a:spcPts val="360"/>
              </a:spcBef>
              <a:spcAft>
                <a:spcPts val="0"/>
              </a:spcAft>
              <a:buSzPts val="1800"/>
              <a:buFont typeface="Arial"/>
              <a:buChar char="–"/>
            </a:pPr>
            <a:r>
              <a:rPr lang="en-US" sz="1800"/>
              <a:t>NSF Proposal </a:t>
            </a:r>
            <a:endParaRPr/>
          </a:p>
          <a:p>
            <a:pPr indent="-266700" lvl="0" marL="342900" rtl="0" algn="l">
              <a:lnSpc>
                <a:spcPct val="80000"/>
              </a:lnSpc>
              <a:spcBef>
                <a:spcPts val="240"/>
              </a:spcBef>
              <a:spcAft>
                <a:spcPts val="0"/>
              </a:spcAft>
              <a:buSzPts val="1200"/>
              <a:buFont typeface="Arial"/>
              <a:buNone/>
            </a:pPr>
            <a:r>
              <a:t/>
            </a:r>
            <a:endParaRPr sz="1200"/>
          </a:p>
        </p:txBody>
      </p:sp>
      <p:sp>
        <p:nvSpPr>
          <p:cNvPr id="154" name="Google Shape;154;p33"/>
          <p:cNvSpPr txBox="1"/>
          <p:nvPr/>
        </p:nvSpPr>
        <p:spPr>
          <a:xfrm>
            <a:off x="223612" y="277091"/>
            <a:ext cx="8920388" cy="50306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rgbClr val="7A0019"/>
                </a:solidFill>
                <a:latin typeface="Arial"/>
                <a:ea typeface="Arial"/>
                <a:cs typeface="Arial"/>
                <a:sym typeface="Arial"/>
              </a:rPr>
              <a:t>Outline for LO1: </a:t>
            </a:r>
            <a:r>
              <a:rPr b="0" i="0" lang="en-US" sz="2400" u="none" cap="none" strike="noStrike">
                <a:solidFill>
                  <a:schemeClr val="dk1"/>
                </a:solidFill>
                <a:latin typeface="Helvetica Neue"/>
                <a:ea typeface="Helvetica Neue"/>
                <a:cs typeface="Helvetica Neue"/>
                <a:sym typeface="Helvetica Neue"/>
              </a:rPr>
              <a:t>Research Skill: Responsive Revision</a:t>
            </a:r>
            <a:endParaRPr b="1" i="0" sz="2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0" i="0" sz="2400" u="none" cap="none" strike="noStrike">
              <a:solidFill>
                <a:srgbClr val="7A0019"/>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96"/>
          <p:cNvSpPr txBox="1"/>
          <p:nvPr>
            <p:ph type="title"/>
          </p:nvPr>
        </p:nvSpPr>
        <p:spPr>
          <a:xfrm>
            <a:off x="156177" y="86401"/>
            <a:ext cx="8229600" cy="739099"/>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US" sz="2400">
                <a:latin typeface="Arial"/>
                <a:ea typeface="Arial"/>
                <a:cs typeface="Arial"/>
                <a:sym typeface="Arial"/>
              </a:rPr>
              <a:t>Experiments– </a:t>
            </a:r>
            <a:r>
              <a:rPr b="1" lang="en-US" sz="2400">
                <a:latin typeface="Arial"/>
                <a:ea typeface="Arial"/>
                <a:cs typeface="Arial"/>
                <a:sym typeface="Arial"/>
              </a:rPr>
              <a:t>Comparative Evaluation</a:t>
            </a:r>
            <a:endParaRPr/>
          </a:p>
        </p:txBody>
      </p:sp>
      <p:sp>
        <p:nvSpPr>
          <p:cNvPr id="829" name="Google Shape;829;p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sp>
        <p:nvSpPr>
          <p:cNvPr id="830" name="Google Shape;830;p96"/>
          <p:cNvSpPr txBox="1"/>
          <p:nvPr/>
        </p:nvSpPr>
        <p:spPr>
          <a:xfrm>
            <a:off x="456895" y="1056795"/>
            <a:ext cx="8229905" cy="45652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Helvetica Neue"/>
                <a:ea typeface="Helvetica Neue"/>
                <a:cs typeface="Helvetica Neue"/>
                <a:sym typeface="Helvetica Neue"/>
              </a:rPr>
              <a:t>How is the performance of proposed algorithms compared with existing algorithms?</a:t>
            </a:r>
            <a:endParaRPr/>
          </a:p>
          <a:p>
            <a:pPr indent="0" lvl="0" marL="0" marR="0" rtl="0" algn="l">
              <a:spcBef>
                <a:spcPts val="360"/>
              </a:spcBef>
              <a:spcAft>
                <a:spcPts val="0"/>
              </a:spcAft>
              <a:buClr>
                <a:schemeClr val="dk1"/>
              </a:buClr>
              <a:buSzPts val="1800"/>
              <a:buFont typeface="Arial"/>
              <a:buNone/>
            </a:pPr>
            <a:r>
              <a:t/>
            </a:r>
            <a:endParaRPr sz="1800">
              <a:solidFill>
                <a:schemeClr val="dk1"/>
              </a:solidFill>
              <a:latin typeface="Helvetica Neue"/>
              <a:ea typeface="Helvetica Neue"/>
              <a:cs typeface="Helvetica Neue"/>
              <a:sym typeface="Helvetica Neue"/>
            </a:endParaRPr>
          </a:p>
          <a:p>
            <a:pPr indent="0" lvl="0" marL="0" marR="0" rtl="0" algn="l">
              <a:spcBef>
                <a:spcPts val="320"/>
              </a:spcBef>
              <a:spcAft>
                <a:spcPts val="0"/>
              </a:spcAft>
              <a:buClr>
                <a:schemeClr val="dk1"/>
              </a:buClr>
              <a:buSzPts val="1600"/>
              <a:buFont typeface="Arial"/>
              <a:buNone/>
            </a:pPr>
            <a:r>
              <a:rPr lang="en-US" sz="1600">
                <a:solidFill>
                  <a:schemeClr val="dk1"/>
                </a:solidFill>
                <a:latin typeface="Helvetica Neue"/>
                <a:ea typeface="Helvetica Neue"/>
                <a:cs typeface="Helvetica Neue"/>
                <a:sym typeface="Helvetica Neue"/>
              </a:rPr>
              <a:t>Parameters varied:</a:t>
            </a:r>
            <a:endParaRPr/>
          </a:p>
          <a:p>
            <a:pPr indent="-342900" lvl="0" marL="342900" marR="0" rtl="0" algn="l">
              <a:spcBef>
                <a:spcPts val="320"/>
              </a:spcBef>
              <a:spcAft>
                <a:spcPts val="0"/>
              </a:spcAft>
              <a:buClr>
                <a:schemeClr val="dk1"/>
              </a:buClr>
              <a:buSzPts val="1600"/>
              <a:buFont typeface="Arial"/>
              <a:buAutoNum type="arabicPeriod"/>
            </a:pPr>
            <a:r>
              <a:rPr lang="en-US" sz="1600">
                <a:solidFill>
                  <a:schemeClr val="dk1"/>
                </a:solidFill>
                <a:latin typeface="Helvetica Neue"/>
                <a:ea typeface="Helvetica Neue"/>
                <a:cs typeface="Helvetica Neue"/>
                <a:sym typeface="Helvetica Neue"/>
              </a:rPr>
              <a:t>Number of activities</a:t>
            </a:r>
            <a:endParaRPr/>
          </a:p>
          <a:p>
            <a:pPr indent="-342900" lvl="0" marL="342900" marR="0" rtl="0" algn="l">
              <a:spcBef>
                <a:spcPts val="320"/>
              </a:spcBef>
              <a:spcAft>
                <a:spcPts val="0"/>
              </a:spcAft>
              <a:buClr>
                <a:schemeClr val="dk1"/>
              </a:buClr>
              <a:buSzPts val="1600"/>
              <a:buFont typeface="Arial"/>
              <a:buAutoNum type="arabicPeriod"/>
            </a:pPr>
            <a:r>
              <a:rPr lang="en-US" sz="1600">
                <a:solidFill>
                  <a:schemeClr val="dk1"/>
                </a:solidFill>
                <a:latin typeface="Helvetica Neue"/>
                <a:ea typeface="Helvetica Neue"/>
                <a:cs typeface="Helvetica Neue"/>
                <a:sym typeface="Helvetica Neue"/>
              </a:rPr>
              <a:t>Density ratio threshold</a:t>
            </a:r>
            <a:endParaRPr/>
          </a:p>
          <a:p>
            <a:pPr indent="-342900" lvl="0" marL="342900" marR="0" rtl="0" algn="l">
              <a:spcBef>
                <a:spcPts val="320"/>
              </a:spcBef>
              <a:spcAft>
                <a:spcPts val="0"/>
              </a:spcAft>
              <a:buClr>
                <a:schemeClr val="dk1"/>
              </a:buClr>
              <a:buSzPts val="1600"/>
              <a:buFont typeface="Arial"/>
              <a:buAutoNum type="arabicPeriod"/>
            </a:pPr>
            <a:r>
              <a:rPr lang="en-US" sz="1600">
                <a:solidFill>
                  <a:schemeClr val="dk1"/>
                </a:solidFill>
                <a:latin typeface="Helvetica Neue"/>
                <a:ea typeface="Helvetica Neue"/>
                <a:cs typeface="Helvetica Neue"/>
                <a:sym typeface="Helvetica Neue"/>
              </a:rPr>
              <a:t>Size of the network (number of nodes)</a:t>
            </a:r>
            <a:endParaRPr/>
          </a:p>
          <a:p>
            <a:pPr indent="-241300" lvl="0" marL="342900" marR="0" rtl="0" algn="l">
              <a:spcBef>
                <a:spcPts val="320"/>
              </a:spcBef>
              <a:spcAft>
                <a:spcPts val="0"/>
              </a:spcAft>
              <a:buClr>
                <a:schemeClr val="dk1"/>
              </a:buClr>
              <a:buSzPts val="1600"/>
              <a:buFont typeface="Arial"/>
              <a:buNone/>
            </a:pPr>
            <a:r>
              <a:t/>
            </a:r>
            <a:endParaRPr sz="1600">
              <a:solidFill>
                <a:schemeClr val="dk1"/>
              </a:solidFill>
              <a:latin typeface="Helvetica Neue"/>
              <a:ea typeface="Helvetica Neue"/>
              <a:cs typeface="Helvetica Neue"/>
              <a:sym typeface="Helvetica Neue"/>
            </a:endParaRPr>
          </a:p>
          <a:p>
            <a:pPr indent="0" lvl="0" marL="0" marR="0" rtl="0" algn="l">
              <a:spcBef>
                <a:spcPts val="320"/>
              </a:spcBef>
              <a:spcAft>
                <a:spcPts val="0"/>
              </a:spcAft>
              <a:buClr>
                <a:schemeClr val="dk1"/>
              </a:buClr>
              <a:buSzPts val="1600"/>
              <a:buFont typeface="Arial"/>
              <a:buNone/>
            </a:pPr>
            <a:r>
              <a:rPr lang="en-US" sz="1600">
                <a:solidFill>
                  <a:schemeClr val="dk1"/>
                </a:solidFill>
                <a:latin typeface="Helvetica Neue"/>
                <a:ea typeface="Helvetica Neue"/>
                <a:cs typeface="Helvetica Neue"/>
                <a:sym typeface="Helvetica Neue"/>
              </a:rPr>
              <a:t>Algorithms taken into comparison:</a:t>
            </a:r>
            <a:endParaRPr/>
          </a:p>
          <a:p>
            <a:pPr indent="0" lvl="0" marL="0" marR="0" rtl="0" algn="l">
              <a:spcBef>
                <a:spcPts val="320"/>
              </a:spcBef>
              <a:spcAft>
                <a:spcPts val="0"/>
              </a:spcAft>
              <a:buClr>
                <a:schemeClr val="dk1"/>
              </a:buClr>
              <a:buSzPts val="1600"/>
              <a:buFont typeface="Arial"/>
              <a:buNone/>
            </a:pPr>
            <a:r>
              <a:rPr lang="en-US" sz="1600">
                <a:solidFill>
                  <a:schemeClr val="dk1"/>
                </a:solidFill>
                <a:latin typeface="Helvetica Neue"/>
                <a:ea typeface="Helvetica Neue"/>
                <a:cs typeface="Helvetica Neue"/>
                <a:sym typeface="Helvetica Neue"/>
              </a:rPr>
              <a:t>1.   Naïve Significant Route Miner (</a:t>
            </a:r>
            <a:r>
              <a:rPr lang="en-US" sz="1600">
                <a:solidFill>
                  <a:srgbClr val="0000FF"/>
                </a:solidFill>
                <a:latin typeface="Helvetica Neue"/>
                <a:ea typeface="Helvetica Neue"/>
                <a:cs typeface="Helvetica Neue"/>
                <a:sym typeface="Helvetica Neue"/>
              </a:rPr>
              <a:t>SRM_Naïve</a:t>
            </a:r>
            <a:r>
              <a:rPr lang="en-US" sz="1600">
                <a:solidFill>
                  <a:schemeClr val="dk1"/>
                </a:solidFill>
                <a:latin typeface="Helvetica Neue"/>
                <a:ea typeface="Helvetica Neue"/>
                <a:cs typeface="Helvetica Neue"/>
                <a:sym typeface="Helvetica Neue"/>
              </a:rPr>
              <a:t>)</a:t>
            </a:r>
            <a:endParaRPr/>
          </a:p>
          <a:p>
            <a:pPr indent="-342900" lvl="0" marL="342900" marR="0" rtl="0" algn="l">
              <a:spcBef>
                <a:spcPts val="320"/>
              </a:spcBef>
              <a:spcAft>
                <a:spcPts val="0"/>
              </a:spcAft>
              <a:buClr>
                <a:schemeClr val="dk1"/>
              </a:buClr>
              <a:buSzPts val="1600"/>
              <a:buFont typeface="Arial"/>
              <a:buAutoNum type="arabicPeriod" startAt="2"/>
            </a:pPr>
            <a:r>
              <a:rPr lang="en-US" sz="1600">
                <a:solidFill>
                  <a:schemeClr val="dk1"/>
                </a:solidFill>
                <a:latin typeface="Helvetica Neue"/>
                <a:ea typeface="Helvetica Neue"/>
                <a:cs typeface="Helvetica Neue"/>
                <a:sym typeface="Helvetica Neue"/>
              </a:rPr>
              <a:t>Significant Route Miner with published in GIScience (</a:t>
            </a:r>
            <a:r>
              <a:rPr lang="en-US" sz="1600">
                <a:solidFill>
                  <a:srgbClr val="0000FF"/>
                </a:solidFill>
                <a:latin typeface="Helvetica Neue"/>
                <a:ea typeface="Helvetica Neue"/>
                <a:cs typeface="Helvetica Neue"/>
                <a:sym typeface="Helvetica Neue"/>
              </a:rPr>
              <a:t>SRM_GIS</a:t>
            </a:r>
            <a:r>
              <a:rPr lang="en-US" sz="1600">
                <a:solidFill>
                  <a:schemeClr val="dk1"/>
                </a:solidFill>
                <a:latin typeface="Helvetica Neue"/>
                <a:ea typeface="Helvetica Neue"/>
                <a:cs typeface="Helvetica Neue"/>
                <a:sym typeface="Helvetica Neue"/>
              </a:rPr>
              <a:t>)</a:t>
            </a:r>
            <a:endParaRPr/>
          </a:p>
          <a:p>
            <a:pPr indent="-342900" lvl="0" marL="342900" marR="0" rtl="0" algn="l">
              <a:spcBef>
                <a:spcPts val="320"/>
              </a:spcBef>
              <a:spcAft>
                <a:spcPts val="0"/>
              </a:spcAft>
              <a:buClr>
                <a:schemeClr val="dk1"/>
              </a:buClr>
              <a:buSzPts val="1600"/>
              <a:buFont typeface="Arial"/>
              <a:buAutoNum type="arabicPeriod" startAt="2"/>
            </a:pPr>
            <a:r>
              <a:rPr lang="en-US" sz="1600">
                <a:solidFill>
                  <a:schemeClr val="dk1"/>
                </a:solidFill>
                <a:latin typeface="Helvetica Neue"/>
                <a:ea typeface="Helvetica Neue"/>
                <a:cs typeface="Helvetica Neue"/>
                <a:sym typeface="Helvetica Neue"/>
              </a:rPr>
              <a:t>Significant Route Miner with Neighbor Node Filter + Shortest Path Tree Pruning + Monte Carlo speed up (</a:t>
            </a:r>
            <a:r>
              <a:rPr lang="en-US" sz="1600">
                <a:solidFill>
                  <a:srgbClr val="0000FF"/>
                </a:solidFill>
                <a:latin typeface="Helvetica Neue"/>
                <a:ea typeface="Helvetica Neue"/>
                <a:cs typeface="Helvetica Neue"/>
                <a:sym typeface="Helvetica Neue"/>
              </a:rPr>
              <a:t>SRM_TBD</a:t>
            </a:r>
            <a:r>
              <a:rPr lang="en-US" sz="1600">
                <a:solidFill>
                  <a:schemeClr val="dk1"/>
                </a:solidFill>
                <a:latin typeface="Helvetica Neue"/>
                <a:ea typeface="Helvetica Neue"/>
                <a:cs typeface="Helvetica Neue"/>
                <a:sym typeface="Helvetica Neue"/>
              </a:rPr>
              <a:t>)</a:t>
            </a:r>
            <a:endParaRPr/>
          </a:p>
          <a:p>
            <a:pPr indent="0" lvl="0" marL="0" marR="0" rtl="0" algn="l">
              <a:spcBef>
                <a:spcPts val="360"/>
              </a:spcBef>
              <a:spcAft>
                <a:spcPts val="0"/>
              </a:spcAft>
              <a:buClr>
                <a:schemeClr val="dk1"/>
              </a:buClr>
              <a:buSzPts val="1800"/>
              <a:buFont typeface="Arial"/>
              <a:buNone/>
            </a:pPr>
            <a:r>
              <a:t/>
            </a:r>
            <a:endParaRPr sz="1800">
              <a:solidFill>
                <a:schemeClr val="dk1"/>
              </a:solidFill>
              <a:latin typeface="Helvetica Neue"/>
              <a:ea typeface="Helvetica Neue"/>
              <a:cs typeface="Helvetica Neue"/>
              <a:sym typeface="Helvetica Neue"/>
            </a:endParaRPr>
          </a:p>
          <a:p>
            <a:pPr indent="0" lvl="0" marL="0" marR="0" rtl="0" algn="l">
              <a:spcBef>
                <a:spcPts val="360"/>
              </a:spcBef>
              <a:spcAft>
                <a:spcPts val="0"/>
              </a:spcAft>
              <a:buClr>
                <a:schemeClr val="dk1"/>
              </a:buClr>
              <a:buSzPts val="1800"/>
              <a:buFont typeface="Arial"/>
              <a:buNone/>
            </a:pPr>
            <a:r>
              <a:t/>
            </a:r>
            <a:endParaRPr sz="1800">
              <a:solidFill>
                <a:schemeClr val="dk1"/>
              </a:solidFill>
              <a:latin typeface="Helvetica Neue"/>
              <a:ea typeface="Helvetica Neue"/>
              <a:cs typeface="Helvetica Neue"/>
              <a:sym typeface="Helvetica Neue"/>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97"/>
          <p:cNvSpPr txBox="1"/>
          <p:nvPr>
            <p:ph type="title"/>
          </p:nvPr>
        </p:nvSpPr>
        <p:spPr>
          <a:xfrm>
            <a:off x="156177" y="86401"/>
            <a:ext cx="8229600" cy="72716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2000">
                <a:latin typeface="Helvetica Neue"/>
                <a:ea typeface="Helvetica Neue"/>
                <a:cs typeface="Helvetica Neue"/>
                <a:sym typeface="Helvetica Neue"/>
              </a:rPr>
              <a:t>Effect of Neighbor Node Filter </a:t>
            </a:r>
            <a:r>
              <a:rPr b="1" lang="en-US" sz="2000">
                <a:solidFill>
                  <a:srgbClr val="FF0000"/>
                </a:solidFill>
                <a:latin typeface="Helvetica Neue"/>
                <a:ea typeface="Helvetica Neue"/>
                <a:cs typeface="Helvetica Neue"/>
                <a:sym typeface="Helvetica Neue"/>
              </a:rPr>
              <a:t>without</a:t>
            </a:r>
            <a:r>
              <a:rPr b="1" lang="en-US" sz="2000">
                <a:latin typeface="Helvetica Neue"/>
                <a:ea typeface="Helvetica Neue"/>
                <a:cs typeface="Helvetica Neue"/>
                <a:sym typeface="Helvetica Neue"/>
              </a:rPr>
              <a:t> MC Simulations?</a:t>
            </a:r>
            <a:endParaRPr/>
          </a:p>
        </p:txBody>
      </p:sp>
      <p:sp>
        <p:nvSpPr>
          <p:cNvPr id="837" name="Google Shape;837;p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sp>
        <p:nvSpPr>
          <p:cNvPr id="838" name="Google Shape;838;p97"/>
          <p:cNvSpPr txBox="1"/>
          <p:nvPr/>
        </p:nvSpPr>
        <p:spPr>
          <a:xfrm>
            <a:off x="456895" y="1056795"/>
            <a:ext cx="8229905" cy="45652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Helvetica Neue"/>
              <a:ea typeface="Helvetica Neue"/>
              <a:cs typeface="Helvetica Neue"/>
              <a:sym typeface="Helvetica Neue"/>
            </a:endParaRPr>
          </a:p>
          <a:p>
            <a:pPr indent="-241300" lvl="0" marL="342900" marR="0" rtl="0" algn="l">
              <a:spcBef>
                <a:spcPts val="320"/>
              </a:spcBef>
              <a:spcAft>
                <a:spcPts val="0"/>
              </a:spcAft>
              <a:buClr>
                <a:schemeClr val="dk1"/>
              </a:buClr>
              <a:buSzPts val="1600"/>
              <a:buFont typeface="Arial"/>
              <a:buNone/>
            </a:pPr>
            <a:r>
              <a:t/>
            </a:r>
            <a:endParaRPr sz="1600">
              <a:solidFill>
                <a:schemeClr val="dk1"/>
              </a:solidFill>
              <a:latin typeface="Helvetica Neue"/>
              <a:ea typeface="Helvetica Neue"/>
              <a:cs typeface="Helvetica Neue"/>
              <a:sym typeface="Helvetica Neue"/>
            </a:endParaRPr>
          </a:p>
          <a:p>
            <a:pPr indent="0" lvl="0" marL="0" marR="0" rtl="0" algn="l">
              <a:spcBef>
                <a:spcPts val="360"/>
              </a:spcBef>
              <a:spcAft>
                <a:spcPts val="0"/>
              </a:spcAft>
              <a:buClr>
                <a:schemeClr val="dk1"/>
              </a:buClr>
              <a:buSzPts val="1800"/>
              <a:buFont typeface="Arial"/>
              <a:buNone/>
            </a:pPr>
            <a:r>
              <a:t/>
            </a:r>
            <a:endParaRPr sz="1800">
              <a:solidFill>
                <a:schemeClr val="dk1"/>
              </a:solidFill>
              <a:latin typeface="Helvetica Neue"/>
              <a:ea typeface="Helvetica Neue"/>
              <a:cs typeface="Helvetica Neue"/>
              <a:sym typeface="Helvetica Neue"/>
            </a:endParaRPr>
          </a:p>
          <a:p>
            <a:pPr indent="0" lvl="0" marL="0" marR="0" rtl="0" algn="l">
              <a:spcBef>
                <a:spcPts val="360"/>
              </a:spcBef>
              <a:spcAft>
                <a:spcPts val="0"/>
              </a:spcAft>
              <a:buClr>
                <a:schemeClr val="dk1"/>
              </a:buClr>
              <a:buSzPts val="1800"/>
              <a:buFont typeface="Arial"/>
              <a:buNone/>
            </a:pPr>
            <a:r>
              <a:t/>
            </a:r>
            <a:endParaRPr sz="1800">
              <a:solidFill>
                <a:schemeClr val="dk1"/>
              </a:solidFill>
              <a:latin typeface="Helvetica Neue"/>
              <a:ea typeface="Helvetica Neue"/>
              <a:cs typeface="Helvetica Neue"/>
              <a:sym typeface="Helvetica Neue"/>
            </a:endParaRPr>
          </a:p>
        </p:txBody>
      </p:sp>
      <p:pic>
        <p:nvPicPr>
          <p:cNvPr descr="Diagram illustrating the use of Monte Carlo simulation to determine statistical significance in hotspot detection." id="839" name="Google Shape;839;p97"/>
          <p:cNvPicPr preferRelativeResize="0"/>
          <p:nvPr/>
        </p:nvPicPr>
        <p:blipFill rotWithShape="1">
          <a:blip r:embed="rId3">
            <a:alphaModFix/>
          </a:blip>
          <a:srcRect b="0" l="0" r="0" t="0"/>
          <a:stretch/>
        </p:blipFill>
        <p:spPr>
          <a:xfrm>
            <a:off x="456895" y="546977"/>
            <a:ext cx="3815109" cy="2748306"/>
          </a:xfrm>
          <a:prstGeom prst="rect">
            <a:avLst/>
          </a:prstGeom>
          <a:noFill/>
          <a:ln>
            <a:noFill/>
          </a:ln>
        </p:spPr>
      </p:pic>
      <p:pic>
        <p:nvPicPr>
          <p:cNvPr id="840" name="Google Shape;840;p97"/>
          <p:cNvPicPr preferRelativeResize="0"/>
          <p:nvPr/>
        </p:nvPicPr>
        <p:blipFill rotWithShape="1">
          <a:blip r:embed="rId4">
            <a:alphaModFix/>
          </a:blip>
          <a:srcRect b="0" l="0" r="0" t="0"/>
          <a:stretch/>
        </p:blipFill>
        <p:spPr>
          <a:xfrm>
            <a:off x="492737" y="3157577"/>
            <a:ext cx="3902827" cy="2811496"/>
          </a:xfrm>
          <a:prstGeom prst="rect">
            <a:avLst/>
          </a:prstGeom>
          <a:noFill/>
          <a:ln>
            <a:noFill/>
          </a:ln>
        </p:spPr>
      </p:pic>
      <p:sp>
        <p:nvSpPr>
          <p:cNvPr id="841" name="Google Shape;841;p97"/>
          <p:cNvSpPr/>
          <p:nvPr/>
        </p:nvSpPr>
        <p:spPr>
          <a:xfrm>
            <a:off x="4669886" y="4791783"/>
            <a:ext cx="4538739"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rgbClr val="C00000"/>
                </a:solidFill>
                <a:latin typeface="Helvetica Neue"/>
                <a:ea typeface="Helvetica Neue"/>
                <a:cs typeface="Helvetica Neue"/>
                <a:sym typeface="Helvetica Neue"/>
              </a:rPr>
              <a:t>Trend:  </a:t>
            </a:r>
            <a:r>
              <a:rPr lang="en-US" sz="1600">
                <a:solidFill>
                  <a:schemeClr val="dk1"/>
                </a:solidFill>
                <a:latin typeface="Helvetica Neue"/>
                <a:ea typeface="Helvetica Neue"/>
                <a:cs typeface="Helvetica Neue"/>
                <a:sym typeface="Helvetica Neue"/>
              </a:rPr>
              <a:t>SRM_TBD provides </a:t>
            </a:r>
            <a:r>
              <a:rPr b="1" lang="en-US" sz="1600">
                <a:solidFill>
                  <a:schemeClr val="dk1"/>
                </a:solidFill>
                <a:latin typeface="Helvetica Neue"/>
                <a:ea typeface="Helvetica Neue"/>
                <a:cs typeface="Helvetica Neue"/>
                <a:sym typeface="Helvetica Neue"/>
              </a:rPr>
              <a:t>10x</a:t>
            </a:r>
            <a:r>
              <a:rPr lang="en-US" sz="1600">
                <a:solidFill>
                  <a:schemeClr val="dk1"/>
                </a:solidFill>
                <a:latin typeface="Helvetica Neue"/>
                <a:ea typeface="Helvetica Neue"/>
                <a:cs typeface="Helvetica Neue"/>
                <a:sym typeface="Helvetica Neue"/>
              </a:rPr>
              <a:t> to </a:t>
            </a:r>
            <a:r>
              <a:rPr b="1" lang="en-US" sz="1600">
                <a:solidFill>
                  <a:schemeClr val="dk1"/>
                </a:solidFill>
                <a:latin typeface="Helvetica Neue"/>
                <a:ea typeface="Helvetica Neue"/>
                <a:cs typeface="Helvetica Neue"/>
                <a:sym typeface="Helvetica Neue"/>
              </a:rPr>
              <a:t>100x</a:t>
            </a:r>
            <a:r>
              <a:rPr lang="en-US" sz="1600">
                <a:solidFill>
                  <a:schemeClr val="dk1"/>
                </a:solidFill>
                <a:latin typeface="Helvetica Neue"/>
                <a:ea typeface="Helvetica Neue"/>
                <a:cs typeface="Helvetica Neue"/>
                <a:sym typeface="Helvetica Neue"/>
              </a:rPr>
              <a:t> speedup from SRM_Naive and SRM_GIS</a:t>
            </a:r>
            <a:endParaRPr/>
          </a:p>
        </p:txBody>
      </p:sp>
      <p:pic>
        <p:nvPicPr>
          <p:cNvPr id="842" name="Google Shape;842;p97"/>
          <p:cNvPicPr preferRelativeResize="0"/>
          <p:nvPr/>
        </p:nvPicPr>
        <p:blipFill rotWithShape="1">
          <a:blip r:embed="rId5">
            <a:alphaModFix/>
          </a:blip>
          <a:srcRect b="0" l="0" r="0" t="0"/>
          <a:stretch/>
        </p:blipFill>
        <p:spPr>
          <a:xfrm>
            <a:off x="4908366" y="813561"/>
            <a:ext cx="3860678" cy="2781133"/>
          </a:xfrm>
          <a:prstGeom prst="rect">
            <a:avLst/>
          </a:prstGeom>
          <a:noFill/>
          <a:ln>
            <a:noFill/>
          </a:ln>
        </p:spPr>
      </p:pic>
      <p:sp>
        <p:nvSpPr>
          <p:cNvPr id="843" name="Google Shape;843;p97"/>
          <p:cNvSpPr/>
          <p:nvPr/>
        </p:nvSpPr>
        <p:spPr>
          <a:xfrm>
            <a:off x="6750256" y="4605655"/>
            <a:ext cx="378000" cy="16927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500">
              <a:solidFill>
                <a:schemeClr val="dk1"/>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98"/>
          <p:cNvSpPr txBox="1"/>
          <p:nvPr>
            <p:ph type="title"/>
          </p:nvPr>
        </p:nvSpPr>
        <p:spPr>
          <a:xfrm>
            <a:off x="156177" y="86401"/>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2400">
                <a:latin typeface="Arial"/>
                <a:ea typeface="Arial"/>
                <a:cs typeface="Arial"/>
                <a:sym typeface="Arial"/>
              </a:rPr>
              <a:t>Assumptions</a:t>
            </a:r>
            <a:endParaRPr/>
          </a:p>
        </p:txBody>
      </p:sp>
      <p:sp>
        <p:nvSpPr>
          <p:cNvPr id="850" name="Google Shape;850;p98"/>
          <p:cNvSpPr txBox="1"/>
          <p:nvPr>
            <p:ph idx="1" type="body"/>
          </p:nvPr>
        </p:nvSpPr>
        <p:spPr>
          <a:xfrm>
            <a:off x="456895" y="1056795"/>
            <a:ext cx="8229905" cy="4565224"/>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2000"/>
              <a:buFont typeface="Arial"/>
              <a:buChar char="•"/>
            </a:pPr>
            <a:r>
              <a:rPr lang="en-US" sz="2000">
                <a:latin typeface="Arial"/>
                <a:ea typeface="Arial"/>
                <a:cs typeface="Arial"/>
                <a:sym typeface="Arial"/>
              </a:rPr>
              <a:t>Data is temporally static</a:t>
            </a:r>
            <a:endParaRPr sz="1800">
              <a:latin typeface="Arial"/>
              <a:ea typeface="Arial"/>
              <a:cs typeface="Arial"/>
              <a:sym typeface="Arial"/>
            </a:endParaRPr>
          </a:p>
          <a:p>
            <a:pPr indent="0" lvl="0" marL="0" rtl="0" algn="l">
              <a:spcBef>
                <a:spcPts val="400"/>
              </a:spcBef>
              <a:spcAft>
                <a:spcPts val="0"/>
              </a:spcAft>
              <a:buSzPts val="2000"/>
              <a:buFont typeface="Arial"/>
              <a:buNone/>
            </a:pPr>
            <a:r>
              <a:t/>
            </a:r>
            <a:endParaRPr sz="2000">
              <a:latin typeface="Arial"/>
              <a:ea typeface="Arial"/>
              <a:cs typeface="Arial"/>
              <a:sym typeface="Arial"/>
            </a:endParaRPr>
          </a:p>
          <a:p>
            <a:pPr indent="-257168" lvl="0" marL="257168" rtl="0" algn="l">
              <a:spcBef>
                <a:spcPts val="400"/>
              </a:spcBef>
              <a:spcAft>
                <a:spcPts val="0"/>
              </a:spcAft>
              <a:buSzPts val="2000"/>
              <a:buFont typeface="Arial"/>
              <a:buChar char="•"/>
            </a:pPr>
            <a:r>
              <a:rPr lang="en-US" sz="2000">
                <a:latin typeface="Arial"/>
                <a:ea typeface="Arial"/>
                <a:cs typeface="Arial"/>
                <a:sym typeface="Arial"/>
              </a:rPr>
              <a:t>Density ratio is a robust test statistic</a:t>
            </a:r>
            <a:endParaRPr sz="2000">
              <a:latin typeface="Arial"/>
              <a:ea typeface="Arial"/>
              <a:cs typeface="Arial"/>
              <a:sym typeface="Arial"/>
            </a:endParaRPr>
          </a:p>
          <a:p>
            <a:pPr indent="-130168" lvl="0" marL="257168" rtl="0" algn="l">
              <a:spcBef>
                <a:spcPts val="400"/>
              </a:spcBef>
              <a:spcAft>
                <a:spcPts val="0"/>
              </a:spcAft>
              <a:buSzPts val="2000"/>
              <a:buFont typeface="Arial"/>
              <a:buNone/>
            </a:pPr>
            <a:r>
              <a:t/>
            </a:r>
            <a:endParaRPr sz="2000">
              <a:latin typeface="Arial"/>
              <a:ea typeface="Arial"/>
              <a:cs typeface="Arial"/>
              <a:sym typeface="Arial"/>
            </a:endParaRPr>
          </a:p>
          <a:p>
            <a:pPr indent="-257168" lvl="0" marL="257168" rtl="0" algn="l">
              <a:spcBef>
                <a:spcPts val="400"/>
              </a:spcBef>
              <a:spcAft>
                <a:spcPts val="0"/>
              </a:spcAft>
              <a:buSzPts val="2000"/>
              <a:buFont typeface="Arial"/>
              <a:buChar char="•"/>
            </a:pPr>
            <a:r>
              <a:rPr lang="en-US" sz="2000">
                <a:latin typeface="Arial"/>
                <a:ea typeface="Arial"/>
                <a:cs typeface="Arial"/>
                <a:sym typeface="Arial"/>
              </a:rPr>
              <a:t>Objects always travel along shortest paths (or phenomenons form along shortest paths)</a:t>
            </a:r>
            <a:endParaRPr sz="1600">
              <a:latin typeface="Arial"/>
              <a:ea typeface="Arial"/>
              <a:cs typeface="Arial"/>
              <a:sym typeface="Arial"/>
            </a:endParaRPr>
          </a:p>
        </p:txBody>
      </p:sp>
      <p:sp>
        <p:nvSpPr>
          <p:cNvPr id="851" name="Google Shape;851;p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sp>
        <p:nvSpPr>
          <p:cNvPr id="852" name="Google Shape;852;p98"/>
          <p:cNvSpPr txBox="1"/>
          <p:nvPr/>
        </p:nvSpPr>
        <p:spPr>
          <a:xfrm>
            <a:off x="2354969" y="-332883"/>
            <a:ext cx="1846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99"/>
          <p:cNvSpPr txBox="1"/>
          <p:nvPr>
            <p:ph type="title"/>
          </p:nvPr>
        </p:nvSpPr>
        <p:spPr>
          <a:xfrm>
            <a:off x="156177" y="86401"/>
            <a:ext cx="8229600" cy="789899"/>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2400">
                <a:latin typeface="Arial"/>
                <a:ea typeface="Arial"/>
                <a:cs typeface="Arial"/>
                <a:sym typeface="Arial"/>
              </a:rPr>
              <a:t>Revisions</a:t>
            </a:r>
            <a:endParaRPr/>
          </a:p>
        </p:txBody>
      </p:sp>
      <p:sp>
        <p:nvSpPr>
          <p:cNvPr id="859" name="Google Shape;859;p99"/>
          <p:cNvSpPr txBox="1"/>
          <p:nvPr>
            <p:ph idx="1" type="body"/>
          </p:nvPr>
        </p:nvSpPr>
        <p:spPr>
          <a:xfrm>
            <a:off x="456895" y="1056795"/>
            <a:ext cx="8229905" cy="4565224"/>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2000"/>
              <a:buFont typeface="Arial"/>
              <a:buChar char="•"/>
            </a:pPr>
            <a:r>
              <a:rPr lang="en-US" sz="2000">
                <a:latin typeface="Arial"/>
                <a:ea typeface="Arial"/>
                <a:cs typeface="Arial"/>
                <a:sym typeface="Arial"/>
              </a:rPr>
              <a:t>Instead of using aggregated data, we plan to consider:</a:t>
            </a:r>
            <a:endParaRPr/>
          </a:p>
          <a:p>
            <a:pPr indent="-214308" lvl="1" marL="557199" rtl="0" algn="l">
              <a:spcBef>
                <a:spcPts val="360"/>
              </a:spcBef>
              <a:spcAft>
                <a:spcPts val="0"/>
              </a:spcAft>
              <a:buSzPts val="1800"/>
              <a:buFont typeface="Arial"/>
              <a:buChar char="–"/>
            </a:pPr>
            <a:r>
              <a:rPr lang="en-US" sz="1800">
                <a:latin typeface="Arial"/>
                <a:ea typeface="Arial"/>
                <a:cs typeface="Arial"/>
                <a:sym typeface="Arial"/>
              </a:rPr>
              <a:t>temporal information</a:t>
            </a:r>
            <a:endParaRPr/>
          </a:p>
          <a:p>
            <a:pPr indent="-214308" lvl="1" marL="557199" rtl="0" algn="l">
              <a:spcBef>
                <a:spcPts val="360"/>
              </a:spcBef>
              <a:spcAft>
                <a:spcPts val="0"/>
              </a:spcAft>
              <a:buSzPts val="1800"/>
              <a:buFont typeface="Arial"/>
              <a:buChar char="–"/>
            </a:pPr>
            <a:r>
              <a:rPr lang="en-US" sz="1800">
                <a:latin typeface="Arial"/>
                <a:ea typeface="Arial"/>
                <a:cs typeface="Arial"/>
                <a:sym typeface="Arial"/>
              </a:rPr>
              <a:t>factor of delay when objects move along roads</a:t>
            </a:r>
            <a:endParaRPr/>
          </a:p>
          <a:p>
            <a:pPr indent="0" lvl="0" marL="0" rtl="0" algn="l">
              <a:spcBef>
                <a:spcPts val="400"/>
              </a:spcBef>
              <a:spcAft>
                <a:spcPts val="0"/>
              </a:spcAft>
              <a:buSzPts val="2000"/>
              <a:buFont typeface="Arial"/>
              <a:buNone/>
            </a:pPr>
            <a:r>
              <a:t/>
            </a:r>
            <a:endParaRPr sz="2000">
              <a:latin typeface="Arial"/>
              <a:ea typeface="Arial"/>
              <a:cs typeface="Arial"/>
              <a:sym typeface="Arial"/>
            </a:endParaRPr>
          </a:p>
          <a:p>
            <a:pPr indent="-257168" lvl="0" marL="257168" rtl="0" algn="l">
              <a:spcBef>
                <a:spcPts val="400"/>
              </a:spcBef>
              <a:spcAft>
                <a:spcPts val="0"/>
              </a:spcAft>
              <a:buSzPts val="2000"/>
              <a:buFont typeface="Arial"/>
              <a:buChar char="•"/>
            </a:pPr>
            <a:r>
              <a:rPr lang="en-US" sz="2000">
                <a:latin typeface="Arial"/>
                <a:ea typeface="Arial"/>
                <a:cs typeface="Arial"/>
                <a:sym typeface="Arial"/>
              </a:rPr>
              <a:t>Instead of density ratio, we plan to use log likelihood ratio as the interest measure.</a:t>
            </a:r>
            <a:endParaRPr/>
          </a:p>
          <a:p>
            <a:pPr indent="-130168" lvl="0" marL="257168" rtl="0" algn="l">
              <a:spcBef>
                <a:spcPts val="400"/>
              </a:spcBef>
              <a:spcAft>
                <a:spcPts val="0"/>
              </a:spcAft>
              <a:buSzPts val="2000"/>
              <a:buFont typeface="Arial"/>
              <a:buNone/>
            </a:pPr>
            <a:r>
              <a:t/>
            </a:r>
            <a:endParaRPr sz="2000">
              <a:latin typeface="Arial"/>
              <a:ea typeface="Arial"/>
              <a:cs typeface="Arial"/>
              <a:sym typeface="Arial"/>
            </a:endParaRPr>
          </a:p>
          <a:p>
            <a:pPr indent="-257168" lvl="0" marL="257168" rtl="0" algn="l">
              <a:spcBef>
                <a:spcPts val="400"/>
              </a:spcBef>
              <a:spcAft>
                <a:spcPts val="0"/>
              </a:spcAft>
              <a:buSzPts val="2000"/>
              <a:buFont typeface="Arial"/>
              <a:buChar char="•"/>
            </a:pPr>
            <a:r>
              <a:rPr lang="en-US" sz="2000">
                <a:latin typeface="Arial"/>
                <a:ea typeface="Arial"/>
                <a:cs typeface="Arial"/>
                <a:sym typeface="Arial"/>
              </a:rPr>
              <a:t>Instead of shortest path, we plan to investigate more paths</a:t>
            </a:r>
            <a:endParaRPr sz="1800">
              <a:latin typeface="Arial"/>
              <a:ea typeface="Arial"/>
              <a:cs typeface="Arial"/>
              <a:sym typeface="Arial"/>
            </a:endParaRPr>
          </a:p>
          <a:p>
            <a:pPr indent="-214308" lvl="1" marL="557199" rtl="0" algn="l">
              <a:spcBef>
                <a:spcPts val="320"/>
              </a:spcBef>
              <a:spcAft>
                <a:spcPts val="0"/>
              </a:spcAft>
              <a:buSzPts val="1600"/>
              <a:buFont typeface="Arial"/>
              <a:buChar char="–"/>
            </a:pPr>
            <a:r>
              <a:rPr lang="en-US" sz="1600">
                <a:latin typeface="Arial"/>
                <a:ea typeface="Arial"/>
                <a:cs typeface="Arial"/>
                <a:sym typeface="Arial"/>
              </a:rPr>
              <a:t>E.g., commute path may not be the shortest</a:t>
            </a:r>
            <a:endParaRPr/>
          </a:p>
        </p:txBody>
      </p:sp>
      <p:sp>
        <p:nvSpPr>
          <p:cNvPr id="860" name="Google Shape;860;p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sp>
        <p:nvSpPr>
          <p:cNvPr id="861" name="Google Shape;861;p99"/>
          <p:cNvSpPr txBox="1"/>
          <p:nvPr/>
        </p:nvSpPr>
        <p:spPr>
          <a:xfrm>
            <a:off x="2354969" y="-332883"/>
            <a:ext cx="1846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00"/>
          <p:cNvSpPr txBox="1"/>
          <p:nvPr>
            <p:ph idx="1" type="body"/>
          </p:nvPr>
        </p:nvSpPr>
        <p:spPr>
          <a:xfrm>
            <a:off x="0" y="900835"/>
            <a:ext cx="8914216" cy="505633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600">
                <a:solidFill>
                  <a:schemeClr val="dk1"/>
                </a:solidFill>
              </a:rPr>
              <a:t>Q1: What is the primary motivation behind the "Significant Linear Hotspot Discovery" study? </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Trajectory have gaps </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Computation Cost</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Reducing Manual Effort by Analyst</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All of the Above</a:t>
            </a:r>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rPr lang="en-US" sz="1600">
                <a:solidFill>
                  <a:schemeClr val="dk1"/>
                </a:solidFill>
              </a:rPr>
              <a:t>Q2: What novel approach does the "Significant Linear Hotspot Discovery" introduce for analyzing spatial networks?</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A new encryption method for securing spatial data</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A dynamic segmentation model for discovering multiple significant linear hotspots. </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An advanced GPS tracking system for real-time monitoring.</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A method for reducing the computational complexity of spatial data analysis. </a:t>
            </a:r>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rPr lang="en-US" sz="1600">
                <a:solidFill>
                  <a:schemeClr val="dk1"/>
                </a:solidFill>
              </a:rPr>
              <a:t>Q3: Which assumption is specifically addressed by the "Significant Linear Hotspot Discovery" to enhance hotspot detection? </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Spatial data can only be analyzed using traditional geometric shapes.</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Hotspots are uniformly distributed across the spatial network.</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Traditional network-based techniques capture the density and significance of hotspots.</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Linear concentrations of activities, such as pedestrian fatalities, cannot be effectively identified with existing techniques.</a:t>
            </a:r>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p:txBody>
      </p:sp>
      <p:sp>
        <p:nvSpPr>
          <p:cNvPr id="867" name="Google Shape;867;p100"/>
          <p:cNvSpPr txBox="1"/>
          <p:nvPr>
            <p:ph type="title"/>
          </p:nvPr>
        </p:nvSpPr>
        <p:spPr>
          <a:xfrm>
            <a:off x="311700" y="289847"/>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Quiz</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01"/>
          <p:cNvSpPr txBox="1"/>
          <p:nvPr>
            <p:ph idx="12" type="sldNum"/>
          </p:nvPr>
        </p:nvSpPr>
        <p:spPr>
          <a:xfrm>
            <a:off x="185578" y="6356351"/>
            <a:ext cx="33840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050">
                <a:solidFill>
                  <a:schemeClr val="lt1"/>
                </a:solidFill>
                <a:latin typeface="Arial"/>
                <a:ea typeface="Arial"/>
                <a:cs typeface="Arial"/>
                <a:sym typeface="Arial"/>
              </a:rPr>
              <a:t>‹#›</a:t>
            </a:fld>
            <a:endParaRPr sz="1050">
              <a:solidFill>
                <a:schemeClr val="lt1"/>
              </a:solidFill>
              <a:latin typeface="Arial"/>
              <a:ea typeface="Arial"/>
              <a:cs typeface="Arial"/>
              <a:sym typeface="Arial"/>
            </a:endParaRPr>
          </a:p>
        </p:txBody>
      </p:sp>
      <p:sp>
        <p:nvSpPr>
          <p:cNvPr id="874" name="Google Shape;874;p101"/>
          <p:cNvSpPr txBox="1"/>
          <p:nvPr>
            <p:ph type="title"/>
          </p:nvPr>
        </p:nvSpPr>
        <p:spPr>
          <a:xfrm>
            <a:off x="685800" y="280150"/>
            <a:ext cx="7772400" cy="78015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Helvetica Neue"/>
                <a:ea typeface="Helvetica Neue"/>
                <a:cs typeface="Helvetica Neue"/>
                <a:sym typeface="Helvetica Neue"/>
              </a:rPr>
              <a:t>Learning Objectives</a:t>
            </a:r>
            <a:endParaRPr/>
          </a:p>
        </p:txBody>
      </p:sp>
      <p:sp>
        <p:nvSpPr>
          <p:cNvPr id="875" name="Google Shape;875;p101"/>
          <p:cNvSpPr txBox="1"/>
          <p:nvPr>
            <p:ph idx="1" type="body"/>
          </p:nvPr>
        </p:nvSpPr>
        <p:spPr>
          <a:xfrm>
            <a:off x="72614" y="1315138"/>
            <a:ext cx="9071386" cy="4227723"/>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2400"/>
              <a:buFont typeface="Helvetica Neue"/>
              <a:buChar char="•"/>
            </a:pPr>
            <a:r>
              <a:rPr lang="en-US" sz="2400">
                <a:latin typeface="Helvetica Neue"/>
                <a:ea typeface="Helvetica Neue"/>
                <a:cs typeface="Helvetica Neue"/>
                <a:sym typeface="Helvetica Neue"/>
              </a:rPr>
              <a:t>After this segment, students will be able to</a:t>
            </a:r>
            <a:endParaRPr/>
          </a:p>
          <a:p>
            <a:pPr indent="-214308" lvl="1" marL="557199" rtl="0" algn="l">
              <a:spcBef>
                <a:spcPts val="400"/>
              </a:spcBef>
              <a:spcAft>
                <a:spcPts val="0"/>
              </a:spcAft>
              <a:buSzPts val="2000"/>
              <a:buFont typeface="Arial"/>
              <a:buChar char="•"/>
            </a:pPr>
            <a:r>
              <a:rPr lang="en-US" sz="2000">
                <a:latin typeface="Helvetica Neue"/>
                <a:ea typeface="Helvetica Neue"/>
                <a:cs typeface="Helvetica Neue"/>
                <a:sym typeface="Helvetica Neue"/>
              </a:rPr>
              <a:t>LO1: Research Skill: Responsive Revision</a:t>
            </a:r>
            <a:endParaRPr/>
          </a:p>
          <a:p>
            <a:pPr indent="-214308" lvl="1" marL="557199" rtl="0" algn="l">
              <a:spcBef>
                <a:spcPts val="400"/>
              </a:spcBef>
              <a:spcAft>
                <a:spcPts val="0"/>
              </a:spcAft>
              <a:buSzPts val="2000"/>
              <a:buFont typeface="Arial"/>
              <a:buChar char="•"/>
            </a:pPr>
            <a:r>
              <a:rPr lang="en-US" sz="2000">
                <a:latin typeface="Helvetica Neue"/>
                <a:ea typeface="Helvetica Neue"/>
                <a:cs typeface="Helvetica Neue"/>
                <a:sym typeface="Helvetica Neue"/>
              </a:rPr>
              <a:t>LO2: Describe Spatial Networks</a:t>
            </a:r>
            <a:endParaRPr/>
          </a:p>
          <a:p>
            <a:pPr indent="-214308" lvl="1" marL="557199" rtl="0" algn="l">
              <a:spcBef>
                <a:spcPts val="400"/>
              </a:spcBef>
              <a:spcAft>
                <a:spcPts val="0"/>
              </a:spcAft>
              <a:buSzPts val="2000"/>
              <a:buFont typeface="Arial"/>
              <a:buChar char="•"/>
            </a:pPr>
            <a:r>
              <a:rPr lang="en-US" sz="2000">
                <a:solidFill>
                  <a:srgbClr val="FF0000"/>
                </a:solidFill>
                <a:latin typeface="Arial"/>
                <a:ea typeface="Arial"/>
                <a:cs typeface="Arial"/>
                <a:sym typeface="Arial"/>
              </a:rPr>
              <a:t>LO3: List main contributions and organize literature of following papers:</a:t>
            </a:r>
            <a:endParaRPr/>
          </a:p>
          <a:p>
            <a:pPr indent="-171446" lvl="2" marL="857228" rtl="0" algn="l">
              <a:spcBef>
                <a:spcPts val="240"/>
              </a:spcBef>
              <a:spcAft>
                <a:spcPts val="0"/>
              </a:spcAft>
              <a:buSzPts val="1200"/>
              <a:buFont typeface="Arial"/>
              <a:buChar char="•"/>
            </a:pPr>
            <a:r>
              <a:rPr b="0" i="0" lang="en-US" sz="1200">
                <a:solidFill>
                  <a:srgbClr val="222222"/>
                </a:solidFill>
                <a:latin typeface="Arial"/>
                <a:ea typeface="Arial"/>
                <a:cs typeface="Arial"/>
                <a:sym typeface="Arial"/>
              </a:rPr>
              <a:t>Tang, Xun, Emre Eftelioglu, Dev Oliver, and Shashi Shekhar. "Significant linear hotspot discovery." IEEE Transactions on Big Data 3, no. 2 (2017): 140-153.</a:t>
            </a:r>
            <a:endParaRPr/>
          </a:p>
          <a:p>
            <a:pPr indent="-171446" lvl="2" marL="857228" rtl="0" algn="l">
              <a:spcBef>
                <a:spcPts val="240"/>
              </a:spcBef>
              <a:spcAft>
                <a:spcPts val="0"/>
              </a:spcAft>
              <a:buSzPts val="1200"/>
              <a:buFont typeface="Arial"/>
              <a:buChar char="•"/>
            </a:pPr>
            <a:r>
              <a:rPr lang="en-US" sz="1200">
                <a:solidFill>
                  <a:srgbClr val="202124"/>
                </a:solidFill>
                <a:latin typeface="Arial"/>
                <a:ea typeface="Arial"/>
                <a:cs typeface="Arial"/>
                <a:sym typeface="Arial"/>
              </a:rPr>
              <a:t>George, Betsy, Sangho Kim, and Shashi Shekhar. "Spatio-temporal network databases and routing algorithms: A summary of results." In Advances in Spatial and Temporal Databases: 10th International Symposium, SSTD 2007, Boston, MA, USA, July 16-18, 2007. Proceedings 10, pp. 460-477. Springer Berlin Heidelberg, 2007.</a:t>
            </a:r>
            <a:endParaRPr/>
          </a:p>
        </p:txBody>
      </p:sp>
      <p:sp>
        <p:nvSpPr>
          <p:cNvPr id="876" name="Google Shape;876;p101"/>
          <p:cNvSpPr/>
          <p:nvPr/>
        </p:nvSpPr>
        <p:spPr>
          <a:xfrm>
            <a:off x="685800" y="3238052"/>
            <a:ext cx="8385586" cy="645459"/>
          </a:xfrm>
          <a:prstGeom prst="rect">
            <a:avLst/>
          </a:prstGeom>
          <a:noFill/>
          <a:ln cap="flat" cmpd="sng" w="381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02"/>
          <p:cNvSpPr/>
          <p:nvPr/>
        </p:nvSpPr>
        <p:spPr>
          <a:xfrm>
            <a:off x="161194" y="401855"/>
            <a:ext cx="8821612"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7A0019"/>
                </a:solidFill>
                <a:latin typeface="Arial"/>
                <a:ea typeface="Arial"/>
                <a:cs typeface="Arial"/>
                <a:sym typeface="Arial"/>
              </a:rPr>
              <a:t>Outline</a:t>
            </a:r>
            <a:endParaRPr/>
          </a:p>
        </p:txBody>
      </p:sp>
      <p:sp>
        <p:nvSpPr>
          <p:cNvPr id="882" name="Google Shape;882;p102"/>
          <p:cNvSpPr txBox="1"/>
          <p:nvPr>
            <p:ph idx="1" type="body"/>
          </p:nvPr>
        </p:nvSpPr>
        <p:spPr>
          <a:xfrm>
            <a:off x="371139" y="1049189"/>
            <a:ext cx="8229600" cy="2379811"/>
          </a:xfrm>
          <a:prstGeom prst="rect">
            <a:avLst/>
          </a:prstGeom>
          <a:noFill/>
          <a:ln>
            <a:noFill/>
          </a:ln>
        </p:spPr>
        <p:txBody>
          <a:bodyPr anchorCtr="0" anchor="t" bIns="45700" lIns="91425" spcFirstLastPara="1" rIns="91425" wrap="square" tIns="45700">
            <a:normAutofit/>
          </a:bodyPr>
          <a:lstStyle/>
          <a:p>
            <a:pPr indent="-257168" lvl="0" marL="257168" rtl="0" algn="l">
              <a:spcBef>
                <a:spcPts val="0"/>
              </a:spcBef>
              <a:spcAft>
                <a:spcPts val="0"/>
              </a:spcAft>
              <a:buSzPts val="2000"/>
              <a:buFont typeface="Arial"/>
              <a:buChar char="•"/>
            </a:pPr>
            <a:r>
              <a:rPr lang="en-US" sz="2000">
                <a:latin typeface="Arial"/>
                <a:ea typeface="Arial"/>
                <a:cs typeface="Arial"/>
                <a:sym typeface="Arial"/>
              </a:rPr>
              <a:t>Problem Significance, Key Concepts and Formulation</a:t>
            </a:r>
            <a:endParaRPr/>
          </a:p>
          <a:p>
            <a:pPr indent="-257168" lvl="0" marL="257168" rtl="0" algn="l">
              <a:spcBef>
                <a:spcPts val="400"/>
              </a:spcBef>
              <a:spcAft>
                <a:spcPts val="0"/>
              </a:spcAft>
              <a:buSzPts val="2000"/>
              <a:buFont typeface="Arial"/>
              <a:buChar char="•"/>
            </a:pPr>
            <a:r>
              <a:rPr lang="en-US" sz="2000">
                <a:latin typeface="Arial"/>
                <a:ea typeface="Arial"/>
                <a:cs typeface="Arial"/>
                <a:sym typeface="Arial"/>
              </a:rPr>
              <a:t>Related Work and Novelty</a:t>
            </a:r>
            <a:endParaRPr/>
          </a:p>
          <a:p>
            <a:pPr indent="-257168" lvl="0" marL="257168" rtl="0" algn="l">
              <a:spcBef>
                <a:spcPts val="400"/>
              </a:spcBef>
              <a:spcAft>
                <a:spcPts val="0"/>
              </a:spcAft>
              <a:buSzPts val="2000"/>
              <a:buFont typeface="Arial"/>
              <a:buChar char="•"/>
            </a:pPr>
            <a:r>
              <a:rPr lang="en-US" sz="2000">
                <a:latin typeface="Arial"/>
                <a:ea typeface="Arial"/>
                <a:cs typeface="Arial"/>
                <a:sym typeface="Arial"/>
              </a:rPr>
              <a:t>Contributions</a:t>
            </a:r>
            <a:endParaRPr/>
          </a:p>
          <a:p>
            <a:pPr indent="-257168" lvl="0" marL="257168" rtl="0" algn="l">
              <a:spcBef>
                <a:spcPts val="400"/>
              </a:spcBef>
              <a:spcAft>
                <a:spcPts val="0"/>
              </a:spcAft>
              <a:buSzPts val="2000"/>
              <a:buFont typeface="Arial"/>
              <a:buChar char="•"/>
            </a:pPr>
            <a:r>
              <a:rPr lang="en-US" sz="2000">
                <a:latin typeface="Arial"/>
                <a:ea typeface="Arial"/>
                <a:cs typeface="Arial"/>
                <a:sym typeface="Arial"/>
              </a:rPr>
              <a:t>Validation</a:t>
            </a:r>
            <a:endParaRPr/>
          </a:p>
          <a:p>
            <a:pPr indent="-257168" lvl="0" marL="257168" rtl="0" algn="l">
              <a:spcBef>
                <a:spcPts val="400"/>
              </a:spcBef>
              <a:spcAft>
                <a:spcPts val="0"/>
              </a:spcAft>
              <a:buSzPts val="2000"/>
              <a:buFont typeface="Arial"/>
              <a:buChar char="•"/>
            </a:pPr>
            <a:r>
              <a:rPr lang="en-US" sz="2000">
                <a:latin typeface="Arial"/>
                <a:ea typeface="Arial"/>
                <a:cs typeface="Arial"/>
                <a:sym typeface="Arial"/>
              </a:rPr>
              <a:t>Assumptions</a:t>
            </a:r>
            <a:endParaRPr/>
          </a:p>
          <a:p>
            <a:pPr indent="-257168" lvl="0" marL="257168" rtl="0" algn="l">
              <a:spcBef>
                <a:spcPts val="400"/>
              </a:spcBef>
              <a:spcAft>
                <a:spcPts val="0"/>
              </a:spcAft>
              <a:buSzPts val="2000"/>
              <a:buFont typeface="Arial"/>
              <a:buChar char="•"/>
            </a:pPr>
            <a:r>
              <a:rPr lang="en-US" sz="2000">
                <a:latin typeface="Arial"/>
                <a:ea typeface="Arial"/>
                <a:cs typeface="Arial"/>
                <a:sym typeface="Arial"/>
              </a:rPr>
              <a:t>Revisions</a:t>
            </a:r>
            <a:endParaRPr/>
          </a:p>
          <a:p>
            <a:pPr indent="-79368" lvl="0" marL="257168" rtl="0" algn="l">
              <a:spcBef>
                <a:spcPts val="560"/>
              </a:spcBef>
              <a:spcAft>
                <a:spcPts val="0"/>
              </a:spcAft>
              <a:buSzPts val="2800"/>
              <a:buFont typeface="Arial"/>
              <a:buNone/>
            </a:pPr>
            <a:r>
              <a:t/>
            </a:r>
            <a:endParaRPr sz="2800">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103"/>
          <p:cNvSpPr txBox="1"/>
          <p:nvPr>
            <p:ph idx="12" type="sldNum"/>
          </p:nvPr>
        </p:nvSpPr>
        <p:spPr>
          <a:xfrm>
            <a:off x="7042150" y="6243638"/>
            <a:ext cx="19050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i="0" lang="en-US" sz="1400">
                <a:solidFill>
                  <a:schemeClr val="dk1"/>
                </a:solidFill>
                <a:latin typeface="Arial"/>
                <a:ea typeface="Arial"/>
                <a:cs typeface="Arial"/>
                <a:sym typeface="Arial"/>
              </a:rPr>
              <a:t>‹#›</a:t>
            </a:fld>
            <a:endParaRPr i="0" sz="1400">
              <a:solidFill>
                <a:schemeClr val="dk1"/>
              </a:solidFill>
              <a:latin typeface="Arial"/>
              <a:ea typeface="Arial"/>
              <a:cs typeface="Arial"/>
              <a:sym typeface="Arial"/>
            </a:endParaRPr>
          </a:p>
        </p:txBody>
      </p:sp>
      <p:sp>
        <p:nvSpPr>
          <p:cNvPr id="888" name="Google Shape;888;p103"/>
          <p:cNvSpPr txBox="1"/>
          <p:nvPr/>
        </p:nvSpPr>
        <p:spPr>
          <a:xfrm>
            <a:off x="487941" y="1033314"/>
            <a:ext cx="7559675" cy="3667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t/>
            </a:r>
            <a:endParaRPr i="0" sz="1800">
              <a:solidFill>
                <a:schemeClr val="dk1"/>
              </a:solidFill>
              <a:latin typeface="Arial"/>
              <a:ea typeface="Arial"/>
              <a:cs typeface="Arial"/>
              <a:sym typeface="Arial"/>
            </a:endParaRPr>
          </a:p>
        </p:txBody>
      </p:sp>
      <p:sp>
        <p:nvSpPr>
          <p:cNvPr id="889" name="Google Shape;889;p103"/>
          <p:cNvSpPr/>
          <p:nvPr/>
        </p:nvSpPr>
        <p:spPr>
          <a:xfrm>
            <a:off x="3137479" y="2142976"/>
            <a:ext cx="184731"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890" name="Google Shape;890;p103"/>
          <p:cNvSpPr/>
          <p:nvPr/>
        </p:nvSpPr>
        <p:spPr>
          <a:xfrm>
            <a:off x="3137479" y="2142976"/>
            <a:ext cx="184731"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891" name="Google Shape;891;p103"/>
          <p:cNvCxnSpPr/>
          <p:nvPr/>
        </p:nvCxnSpPr>
        <p:spPr>
          <a:xfrm>
            <a:off x="3137479" y="2142976"/>
            <a:ext cx="4529137" cy="0"/>
          </a:xfrm>
          <a:prstGeom prst="straightConnector1">
            <a:avLst/>
          </a:prstGeom>
          <a:noFill/>
          <a:ln>
            <a:noFill/>
          </a:ln>
        </p:spPr>
      </p:cxnSp>
      <p:cxnSp>
        <p:nvCxnSpPr>
          <p:cNvPr id="892" name="Google Shape;892;p103"/>
          <p:cNvCxnSpPr/>
          <p:nvPr/>
        </p:nvCxnSpPr>
        <p:spPr>
          <a:xfrm>
            <a:off x="3137479" y="5800576"/>
            <a:ext cx="4529137" cy="0"/>
          </a:xfrm>
          <a:prstGeom prst="straightConnector1">
            <a:avLst/>
          </a:prstGeom>
          <a:noFill/>
          <a:ln>
            <a:noFill/>
          </a:ln>
        </p:spPr>
      </p:cxnSp>
      <p:cxnSp>
        <p:nvCxnSpPr>
          <p:cNvPr id="893" name="Google Shape;893;p103"/>
          <p:cNvCxnSpPr/>
          <p:nvPr/>
        </p:nvCxnSpPr>
        <p:spPr>
          <a:xfrm>
            <a:off x="3137479" y="2142976"/>
            <a:ext cx="0" cy="3657600"/>
          </a:xfrm>
          <a:prstGeom prst="straightConnector1">
            <a:avLst/>
          </a:prstGeom>
          <a:noFill/>
          <a:ln>
            <a:noFill/>
          </a:ln>
        </p:spPr>
      </p:cxnSp>
      <p:cxnSp>
        <p:nvCxnSpPr>
          <p:cNvPr id="894" name="Google Shape;894;p103"/>
          <p:cNvCxnSpPr/>
          <p:nvPr/>
        </p:nvCxnSpPr>
        <p:spPr>
          <a:xfrm>
            <a:off x="7666616" y="2142976"/>
            <a:ext cx="0" cy="3657600"/>
          </a:xfrm>
          <a:prstGeom prst="straightConnector1">
            <a:avLst/>
          </a:prstGeom>
          <a:noFill/>
          <a:ln>
            <a:noFill/>
          </a:ln>
        </p:spPr>
      </p:cxnSp>
      <p:sp>
        <p:nvSpPr>
          <p:cNvPr id="895" name="Google Shape;895;p103"/>
          <p:cNvSpPr txBox="1"/>
          <p:nvPr/>
        </p:nvSpPr>
        <p:spPr>
          <a:xfrm>
            <a:off x="307394" y="963464"/>
            <a:ext cx="8639756" cy="70788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120"/>
              <a:buFont typeface="Arial"/>
              <a:buChar char="•"/>
            </a:pPr>
            <a:r>
              <a:rPr i="0" lang="en-US" sz="1600">
                <a:solidFill>
                  <a:schemeClr val="dk1"/>
                </a:solidFill>
                <a:latin typeface="Arial"/>
                <a:ea typeface="Arial"/>
                <a:cs typeface="Arial"/>
                <a:sym typeface="Arial"/>
              </a:rPr>
              <a:t>Transportation network Routing</a:t>
            </a:r>
            <a:endParaRPr sz="1600">
              <a:solidFill>
                <a:schemeClr val="dk1"/>
              </a:solidFill>
              <a:latin typeface="Arial"/>
              <a:ea typeface="Arial"/>
              <a:cs typeface="Arial"/>
              <a:sym typeface="Arial"/>
            </a:endParaRPr>
          </a:p>
          <a:p>
            <a:pPr indent="-285750" lvl="0" marL="285750" marR="0" rtl="0" algn="l">
              <a:spcBef>
                <a:spcPts val="800"/>
              </a:spcBef>
              <a:spcAft>
                <a:spcPts val="0"/>
              </a:spcAft>
              <a:buClr>
                <a:schemeClr val="dk1"/>
              </a:buClr>
              <a:buSzPts val="1120"/>
              <a:buFont typeface="Arial"/>
              <a:buChar char="•"/>
            </a:pPr>
            <a:r>
              <a:rPr i="0" lang="en-US" sz="1600">
                <a:solidFill>
                  <a:schemeClr val="dk1"/>
                </a:solidFill>
                <a:latin typeface="Arial"/>
                <a:ea typeface="Arial"/>
                <a:cs typeface="Arial"/>
                <a:sym typeface="Arial"/>
              </a:rPr>
              <a:t>Delays at signals, turns, Varying Congestion Levels ⇒ travel time changes.</a:t>
            </a:r>
            <a:endParaRPr/>
          </a:p>
        </p:txBody>
      </p:sp>
      <p:sp>
        <p:nvSpPr>
          <p:cNvPr id="896" name="Google Shape;896;p103"/>
          <p:cNvSpPr/>
          <p:nvPr/>
        </p:nvSpPr>
        <p:spPr>
          <a:xfrm>
            <a:off x="5609216" y="3971776"/>
            <a:ext cx="2514600" cy="1905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nvGrpSpPr>
          <p:cNvPr id="897" name="Google Shape;897;p103"/>
          <p:cNvGrpSpPr/>
          <p:nvPr/>
        </p:nvGrpSpPr>
        <p:grpSpPr>
          <a:xfrm>
            <a:off x="548266" y="1914377"/>
            <a:ext cx="4584700" cy="1535113"/>
            <a:chOff x="508" y="1440"/>
            <a:chExt cx="2888" cy="967"/>
          </a:xfrm>
        </p:grpSpPr>
        <p:pic>
          <p:nvPicPr>
            <p:cNvPr id="898" name="Google Shape;898;p103"/>
            <p:cNvPicPr preferRelativeResize="0"/>
            <p:nvPr/>
          </p:nvPicPr>
          <p:blipFill rotWithShape="1">
            <a:blip r:embed="rId3">
              <a:alphaModFix/>
            </a:blip>
            <a:srcRect b="0" l="0" r="0" t="0"/>
            <a:stretch/>
          </p:blipFill>
          <p:spPr>
            <a:xfrm>
              <a:off x="571" y="1458"/>
              <a:ext cx="1152" cy="195"/>
            </a:xfrm>
            <a:prstGeom prst="rect">
              <a:avLst/>
            </a:prstGeom>
            <a:noFill/>
            <a:ln>
              <a:noFill/>
            </a:ln>
          </p:spPr>
        </p:pic>
        <p:sp>
          <p:nvSpPr>
            <p:cNvPr id="899" name="Google Shape;899;p103"/>
            <p:cNvSpPr txBox="1"/>
            <p:nvPr/>
          </p:nvSpPr>
          <p:spPr>
            <a:xfrm>
              <a:off x="508" y="1670"/>
              <a:ext cx="2880" cy="7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lang="en-US" sz="1400">
                  <a:solidFill>
                    <a:schemeClr val="dk1"/>
                  </a:solidFill>
                  <a:latin typeface="Arial"/>
                  <a:ea typeface="Arial"/>
                  <a:cs typeface="Arial"/>
                  <a:sym typeface="Arial"/>
                </a:rPr>
                <a:t>U.P.S. Embraces High-Tech Delivery Methods (July 12,  2007)                                 By Claudia H. Deutsch</a:t>
              </a:r>
              <a:endParaRPr/>
            </a:p>
            <a:p>
              <a:pPr indent="0" lvl="0" marL="0" marR="0" rtl="0" algn="l">
                <a:spcBef>
                  <a:spcPts val="0"/>
                </a:spcBef>
                <a:spcAft>
                  <a:spcPts val="0"/>
                </a:spcAft>
                <a:buClr>
                  <a:schemeClr val="dk1"/>
                </a:buClr>
                <a:buSzPts val="1400"/>
                <a:buFont typeface="Noto Sans Symbols"/>
                <a:buNone/>
              </a:pPr>
              <a:r>
                <a:rPr lang="en-US" sz="1400">
                  <a:solidFill>
                    <a:schemeClr val="dk1"/>
                  </a:solidFill>
                  <a:latin typeface="Arial"/>
                  <a:ea typeface="Arial"/>
                  <a:cs typeface="Arial"/>
                  <a:sym typeface="Arial"/>
                </a:rPr>
                <a:t>“The research at U.P.S. is paying off.  ……..— saving roughly three million gallons of fuel  in good part by mapping routes that minimize left turns.”</a:t>
              </a:r>
              <a:endParaRPr/>
            </a:p>
          </p:txBody>
        </p:sp>
        <p:sp>
          <p:nvSpPr>
            <p:cNvPr id="900" name="Google Shape;900;p103"/>
            <p:cNvSpPr/>
            <p:nvPr/>
          </p:nvSpPr>
          <p:spPr>
            <a:xfrm>
              <a:off x="516" y="1440"/>
              <a:ext cx="2880" cy="960"/>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sp>
        <p:nvSpPr>
          <p:cNvPr id="901" name="Google Shape;901;p103"/>
          <p:cNvSpPr txBox="1"/>
          <p:nvPr/>
        </p:nvSpPr>
        <p:spPr>
          <a:xfrm>
            <a:off x="266606" y="3681404"/>
            <a:ext cx="5895060" cy="70788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600"/>
              <a:buFont typeface="Arial"/>
              <a:buChar char="•"/>
            </a:pPr>
            <a:r>
              <a:rPr i="0" lang="en-US" sz="1600">
                <a:solidFill>
                  <a:schemeClr val="dk1"/>
                </a:solidFill>
                <a:latin typeface="Arial"/>
                <a:ea typeface="Arial"/>
                <a:cs typeface="Arial"/>
                <a:sym typeface="Arial"/>
              </a:rPr>
              <a:t>Crime Analysis</a:t>
            </a:r>
            <a:endParaRPr/>
          </a:p>
          <a:p>
            <a:pPr indent="-285750" lvl="0" marL="285750" marR="0" rtl="0" algn="l">
              <a:spcBef>
                <a:spcPts val="800"/>
              </a:spcBef>
              <a:spcAft>
                <a:spcPts val="0"/>
              </a:spcAft>
              <a:buClr>
                <a:schemeClr val="dk1"/>
              </a:buClr>
              <a:buSzPts val="1600"/>
              <a:buFont typeface="Arial"/>
              <a:buChar char="•"/>
            </a:pPr>
            <a:r>
              <a:rPr lang="en-US" sz="1600">
                <a:solidFill>
                  <a:schemeClr val="dk1"/>
                </a:solidFill>
                <a:latin typeface="Arial"/>
                <a:ea typeface="Arial"/>
                <a:cs typeface="Arial"/>
                <a:sym typeface="Arial"/>
              </a:rPr>
              <a:t>Identification of frequent routes (i.e.) Journey to Crime</a:t>
            </a:r>
            <a:endParaRPr/>
          </a:p>
        </p:txBody>
      </p:sp>
      <p:grpSp>
        <p:nvGrpSpPr>
          <p:cNvPr id="902" name="Google Shape;902;p103"/>
          <p:cNvGrpSpPr/>
          <p:nvPr/>
        </p:nvGrpSpPr>
        <p:grpSpPr>
          <a:xfrm>
            <a:off x="5533016" y="1838176"/>
            <a:ext cx="3192463" cy="2514600"/>
            <a:chOff x="3810" y="1715"/>
            <a:chExt cx="2011" cy="1584"/>
          </a:xfrm>
        </p:grpSpPr>
        <p:sp>
          <p:nvSpPr>
            <p:cNvPr id="903" name="Google Shape;903;p103"/>
            <p:cNvSpPr txBox="1"/>
            <p:nvPr/>
          </p:nvSpPr>
          <p:spPr>
            <a:xfrm>
              <a:off x="4738" y="2505"/>
              <a:ext cx="1022"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lang="en-US" sz="900">
                  <a:solidFill>
                    <a:schemeClr val="dk1"/>
                  </a:solidFill>
                  <a:latin typeface="Arial"/>
                  <a:ea typeface="Arial"/>
                  <a:cs typeface="Arial"/>
                  <a:sym typeface="Arial"/>
                </a:rPr>
                <a:t>9 PM, November 19, 2007</a:t>
              </a:r>
              <a:endParaRPr/>
            </a:p>
          </p:txBody>
        </p:sp>
        <p:sp>
          <p:nvSpPr>
            <p:cNvPr id="904" name="Google Shape;904;p103"/>
            <p:cNvSpPr txBox="1"/>
            <p:nvPr/>
          </p:nvSpPr>
          <p:spPr>
            <a:xfrm>
              <a:off x="3810" y="2784"/>
              <a:ext cx="1009"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lang="en-US" sz="900">
                  <a:solidFill>
                    <a:schemeClr val="dk1"/>
                  </a:solidFill>
                  <a:latin typeface="Arial"/>
                  <a:ea typeface="Arial"/>
                  <a:cs typeface="Arial"/>
                  <a:sym typeface="Arial"/>
                </a:rPr>
                <a:t>4 PM, November 19, 2007</a:t>
              </a:r>
              <a:endParaRPr/>
            </a:p>
          </p:txBody>
        </p:sp>
        <p:grpSp>
          <p:nvGrpSpPr>
            <p:cNvPr id="905" name="Google Shape;905;p103"/>
            <p:cNvGrpSpPr/>
            <p:nvPr/>
          </p:nvGrpSpPr>
          <p:grpSpPr>
            <a:xfrm>
              <a:off x="3859" y="1715"/>
              <a:ext cx="1834" cy="1584"/>
              <a:chOff x="3859" y="1530"/>
              <a:chExt cx="1834" cy="1584"/>
            </a:xfrm>
          </p:grpSpPr>
          <p:grpSp>
            <p:nvGrpSpPr>
              <p:cNvPr id="906" name="Google Shape;906;p103"/>
              <p:cNvGrpSpPr/>
              <p:nvPr/>
            </p:nvGrpSpPr>
            <p:grpSpPr>
              <a:xfrm>
                <a:off x="3859" y="1530"/>
                <a:ext cx="894" cy="1076"/>
                <a:chOff x="3504" y="1920"/>
                <a:chExt cx="1008" cy="1248"/>
              </a:xfrm>
            </p:grpSpPr>
            <p:pic>
              <p:nvPicPr>
                <p:cNvPr id="907" name="Google Shape;907;p103"/>
                <p:cNvPicPr preferRelativeResize="0"/>
                <p:nvPr/>
              </p:nvPicPr>
              <p:blipFill rotWithShape="1">
                <a:blip r:embed="rId4">
                  <a:alphaModFix/>
                </a:blip>
                <a:srcRect b="0" l="0" r="0" t="0"/>
                <a:stretch/>
              </p:blipFill>
              <p:spPr>
                <a:xfrm>
                  <a:off x="3504" y="1920"/>
                  <a:ext cx="1000" cy="1248"/>
                </a:xfrm>
                <a:prstGeom prst="rect">
                  <a:avLst/>
                </a:prstGeom>
                <a:noFill/>
                <a:ln>
                  <a:noFill/>
                </a:ln>
              </p:spPr>
            </p:pic>
            <p:sp>
              <p:nvSpPr>
                <p:cNvPr descr="Comparison maps showing hotspot detection results generated by different spatial network analysis algorithms." id="908" name="Google Shape;908;p103"/>
                <p:cNvSpPr/>
                <p:nvPr/>
              </p:nvSpPr>
              <p:spPr>
                <a:xfrm>
                  <a:off x="3504" y="1920"/>
                  <a:ext cx="1008" cy="1248"/>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grpSp>
            <p:nvGrpSpPr>
              <p:cNvPr id="909" name="Google Shape;909;p103"/>
              <p:cNvGrpSpPr/>
              <p:nvPr/>
            </p:nvGrpSpPr>
            <p:grpSpPr>
              <a:xfrm>
                <a:off x="4772" y="1530"/>
                <a:ext cx="892" cy="1076"/>
                <a:chOff x="4608" y="1920"/>
                <a:chExt cx="1008" cy="1248"/>
              </a:xfrm>
            </p:grpSpPr>
            <p:pic>
              <p:nvPicPr>
                <p:cNvPr id="910" name="Google Shape;910;p103"/>
                <p:cNvPicPr preferRelativeResize="0"/>
                <p:nvPr/>
              </p:nvPicPr>
              <p:blipFill rotWithShape="1">
                <a:blip r:embed="rId5">
                  <a:alphaModFix/>
                </a:blip>
                <a:srcRect b="0" l="0" r="0" t="0"/>
                <a:stretch/>
              </p:blipFill>
              <p:spPr>
                <a:xfrm>
                  <a:off x="4608" y="1920"/>
                  <a:ext cx="992" cy="1248"/>
                </a:xfrm>
                <a:prstGeom prst="rect">
                  <a:avLst/>
                </a:prstGeom>
                <a:noFill/>
                <a:ln>
                  <a:noFill/>
                </a:ln>
              </p:spPr>
            </p:pic>
            <p:sp>
              <p:nvSpPr>
                <p:cNvPr id="911" name="Google Shape;911;p103"/>
                <p:cNvSpPr/>
                <p:nvPr/>
              </p:nvSpPr>
              <p:spPr>
                <a:xfrm>
                  <a:off x="4608" y="1920"/>
                  <a:ext cx="1008" cy="1248"/>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sp>
            <p:nvSpPr>
              <p:cNvPr id="912" name="Google Shape;912;p103"/>
              <p:cNvSpPr txBox="1"/>
              <p:nvPr/>
            </p:nvSpPr>
            <p:spPr>
              <a:xfrm>
                <a:off x="3861" y="2706"/>
                <a:ext cx="1832" cy="4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Noto Sans Symbols"/>
                  <a:buNone/>
                </a:pPr>
                <a:r>
                  <a:rPr i="0" lang="en-US" sz="1200">
                    <a:solidFill>
                      <a:schemeClr val="dk1"/>
                    </a:solidFill>
                    <a:latin typeface="Arial"/>
                    <a:ea typeface="Arial"/>
                    <a:cs typeface="Arial"/>
                    <a:sym typeface="Arial"/>
                  </a:rPr>
                  <a:t>Sensors on Minneapolis Highway Network periodically report time varying traffic</a:t>
                </a:r>
                <a:endParaRPr/>
              </a:p>
            </p:txBody>
          </p:sp>
          <p:sp>
            <p:nvSpPr>
              <p:cNvPr id="913" name="Google Shape;913;p103"/>
              <p:cNvSpPr/>
              <p:nvPr/>
            </p:nvSpPr>
            <p:spPr>
              <a:xfrm>
                <a:off x="3876" y="2755"/>
                <a:ext cx="1789" cy="359"/>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914" name="Google Shape;914;p103"/>
              <p:cNvSpPr/>
              <p:nvPr/>
            </p:nvSpPr>
            <p:spPr>
              <a:xfrm>
                <a:off x="3863" y="2610"/>
                <a:ext cx="889" cy="14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915" name="Google Shape;915;p103"/>
              <p:cNvSpPr/>
              <p:nvPr/>
            </p:nvSpPr>
            <p:spPr>
              <a:xfrm>
                <a:off x="4765" y="2609"/>
                <a:ext cx="899" cy="14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sp>
          <p:nvSpPr>
            <p:cNvPr id="916" name="Google Shape;916;p103"/>
            <p:cNvSpPr txBox="1"/>
            <p:nvPr/>
          </p:nvSpPr>
          <p:spPr>
            <a:xfrm>
              <a:off x="4717" y="2784"/>
              <a:ext cx="1104"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lang="en-US" sz="900">
                  <a:solidFill>
                    <a:schemeClr val="dk1"/>
                  </a:solidFill>
                  <a:latin typeface="Arial"/>
                  <a:ea typeface="Arial"/>
                  <a:cs typeface="Arial"/>
                  <a:sym typeface="Arial"/>
                </a:rPr>
                <a:t>7 PM, November 19, 2007</a:t>
              </a:r>
              <a:endParaRPr/>
            </a:p>
          </p:txBody>
        </p:sp>
      </p:grpSp>
      <p:sp>
        <p:nvSpPr>
          <p:cNvPr id="917" name="Google Shape;917;p103"/>
          <p:cNvSpPr txBox="1"/>
          <p:nvPr>
            <p:ph type="title"/>
          </p:nvPr>
        </p:nvSpPr>
        <p:spPr>
          <a:xfrm>
            <a:off x="685800" y="280150"/>
            <a:ext cx="7772400" cy="78015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Helvetica Neue"/>
                <a:ea typeface="Helvetica Neue"/>
                <a:cs typeface="Helvetica Neue"/>
                <a:sym typeface="Helvetica Neue"/>
              </a:rPr>
              <a:t>Motivation</a:t>
            </a:r>
            <a:endParaRPr/>
          </a:p>
        </p:txBody>
      </p:sp>
      <p:sp>
        <p:nvSpPr>
          <p:cNvPr id="918" name="Google Shape;918;p103"/>
          <p:cNvSpPr txBox="1"/>
          <p:nvPr/>
        </p:nvSpPr>
        <p:spPr>
          <a:xfrm>
            <a:off x="266606" y="4570333"/>
            <a:ext cx="5895060" cy="70788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600"/>
              <a:buFont typeface="Arial"/>
              <a:buChar char="•"/>
            </a:pPr>
            <a:r>
              <a:rPr i="0" lang="en-US" sz="1600">
                <a:solidFill>
                  <a:schemeClr val="dk1"/>
                </a:solidFill>
                <a:latin typeface="Arial"/>
                <a:ea typeface="Arial"/>
                <a:cs typeface="Arial"/>
                <a:sym typeface="Arial"/>
              </a:rPr>
              <a:t>Knowledge Discovery from Sensor Data</a:t>
            </a:r>
            <a:endParaRPr/>
          </a:p>
          <a:p>
            <a:pPr indent="-285750" lvl="0" marL="285750" marR="0" rtl="0" algn="l">
              <a:spcBef>
                <a:spcPts val="800"/>
              </a:spcBef>
              <a:spcAft>
                <a:spcPts val="0"/>
              </a:spcAft>
              <a:buClr>
                <a:schemeClr val="dk1"/>
              </a:buClr>
              <a:buSzPts val="1600"/>
              <a:buFont typeface="Arial"/>
              <a:buChar char="•"/>
            </a:pPr>
            <a:r>
              <a:rPr lang="en-US" sz="1600">
                <a:solidFill>
                  <a:schemeClr val="dk1"/>
                </a:solidFill>
                <a:latin typeface="Arial"/>
                <a:ea typeface="Arial"/>
                <a:cs typeface="Arial"/>
                <a:sym typeface="Arial"/>
              </a:rPr>
              <a:t>Spreading Hotspot</a:t>
            </a:r>
            <a:endParaRPr sz="16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04"/>
          <p:cNvSpPr txBox="1"/>
          <p:nvPr>
            <p:ph idx="12" type="sldNum"/>
          </p:nvPr>
        </p:nvSpPr>
        <p:spPr>
          <a:xfrm>
            <a:off x="7042150" y="5610225"/>
            <a:ext cx="19050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i="0" lang="en-US" sz="1400">
                <a:solidFill>
                  <a:schemeClr val="dk1"/>
                </a:solidFill>
                <a:latin typeface="Arial"/>
                <a:ea typeface="Arial"/>
                <a:cs typeface="Arial"/>
                <a:sym typeface="Arial"/>
              </a:rPr>
              <a:t>‹#›</a:t>
            </a:fld>
            <a:endParaRPr i="0" sz="1400">
              <a:solidFill>
                <a:schemeClr val="dk1"/>
              </a:solidFill>
              <a:latin typeface="Arial"/>
              <a:ea typeface="Arial"/>
              <a:cs typeface="Arial"/>
              <a:sym typeface="Arial"/>
            </a:endParaRPr>
          </a:p>
        </p:txBody>
      </p:sp>
      <p:sp>
        <p:nvSpPr>
          <p:cNvPr id="924" name="Google Shape;924;p104"/>
          <p:cNvSpPr txBox="1"/>
          <p:nvPr/>
        </p:nvSpPr>
        <p:spPr>
          <a:xfrm>
            <a:off x="746125" y="1404938"/>
            <a:ext cx="7559675" cy="3667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t/>
            </a:r>
            <a:endParaRPr i="0" sz="1800">
              <a:solidFill>
                <a:schemeClr val="dk1"/>
              </a:solidFill>
              <a:latin typeface="Arial"/>
              <a:ea typeface="Arial"/>
              <a:cs typeface="Arial"/>
              <a:sym typeface="Arial"/>
            </a:endParaRPr>
          </a:p>
        </p:txBody>
      </p:sp>
      <p:sp>
        <p:nvSpPr>
          <p:cNvPr id="925" name="Google Shape;925;p104"/>
          <p:cNvSpPr/>
          <p:nvPr/>
        </p:nvSpPr>
        <p:spPr>
          <a:xfrm>
            <a:off x="3395663" y="1881187"/>
            <a:ext cx="184731"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926" name="Google Shape;926;p104"/>
          <p:cNvSpPr/>
          <p:nvPr/>
        </p:nvSpPr>
        <p:spPr>
          <a:xfrm>
            <a:off x="3395663" y="1881187"/>
            <a:ext cx="184731"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927" name="Google Shape;927;p104"/>
          <p:cNvCxnSpPr/>
          <p:nvPr/>
        </p:nvCxnSpPr>
        <p:spPr>
          <a:xfrm>
            <a:off x="3395663" y="1881187"/>
            <a:ext cx="4529137" cy="0"/>
          </a:xfrm>
          <a:prstGeom prst="straightConnector1">
            <a:avLst/>
          </a:prstGeom>
          <a:noFill/>
          <a:ln>
            <a:noFill/>
          </a:ln>
        </p:spPr>
      </p:cxnSp>
      <p:cxnSp>
        <p:nvCxnSpPr>
          <p:cNvPr id="928" name="Google Shape;928;p104"/>
          <p:cNvCxnSpPr/>
          <p:nvPr/>
        </p:nvCxnSpPr>
        <p:spPr>
          <a:xfrm>
            <a:off x="3395663" y="5538787"/>
            <a:ext cx="4529137" cy="0"/>
          </a:xfrm>
          <a:prstGeom prst="straightConnector1">
            <a:avLst/>
          </a:prstGeom>
          <a:noFill/>
          <a:ln>
            <a:noFill/>
          </a:ln>
        </p:spPr>
      </p:cxnSp>
      <p:cxnSp>
        <p:nvCxnSpPr>
          <p:cNvPr id="929" name="Google Shape;929;p104"/>
          <p:cNvCxnSpPr/>
          <p:nvPr/>
        </p:nvCxnSpPr>
        <p:spPr>
          <a:xfrm>
            <a:off x="3395663" y="1881187"/>
            <a:ext cx="0" cy="3657600"/>
          </a:xfrm>
          <a:prstGeom prst="straightConnector1">
            <a:avLst/>
          </a:prstGeom>
          <a:noFill/>
          <a:ln>
            <a:noFill/>
          </a:ln>
        </p:spPr>
      </p:cxnSp>
      <p:cxnSp>
        <p:nvCxnSpPr>
          <p:cNvPr id="930" name="Google Shape;930;p104"/>
          <p:cNvCxnSpPr/>
          <p:nvPr/>
        </p:nvCxnSpPr>
        <p:spPr>
          <a:xfrm>
            <a:off x="7924800" y="1881187"/>
            <a:ext cx="0" cy="3657600"/>
          </a:xfrm>
          <a:prstGeom prst="straightConnector1">
            <a:avLst/>
          </a:prstGeom>
          <a:noFill/>
          <a:ln>
            <a:noFill/>
          </a:ln>
        </p:spPr>
      </p:cxnSp>
      <p:sp>
        <p:nvSpPr>
          <p:cNvPr id="931" name="Google Shape;931;p104"/>
          <p:cNvSpPr/>
          <p:nvPr/>
        </p:nvSpPr>
        <p:spPr>
          <a:xfrm>
            <a:off x="5867400" y="3709987"/>
            <a:ext cx="2514600" cy="1905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932" name="Google Shape;932;p104"/>
          <p:cNvSpPr txBox="1"/>
          <p:nvPr/>
        </p:nvSpPr>
        <p:spPr>
          <a:xfrm>
            <a:off x="1050132" y="5087005"/>
            <a:ext cx="28956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lang="en-US" sz="1400">
                <a:solidFill>
                  <a:schemeClr val="dk1"/>
                </a:solidFill>
                <a:latin typeface="Arial"/>
                <a:ea typeface="Arial"/>
                <a:cs typeface="Arial"/>
                <a:sym typeface="Arial"/>
              </a:rPr>
              <a:t>Signal delays at left turns can cause non-FIFO travel times.</a:t>
            </a:r>
            <a:endParaRPr/>
          </a:p>
        </p:txBody>
      </p:sp>
      <p:pic>
        <p:nvPicPr>
          <p:cNvPr descr="Map showing pedestrian fatality locations along road segments in an urban spatial network, used as input data for hotspot detection." id="933" name="Google Shape;933;p104"/>
          <p:cNvPicPr preferRelativeResize="0"/>
          <p:nvPr/>
        </p:nvPicPr>
        <p:blipFill rotWithShape="1">
          <a:blip r:embed="rId3">
            <a:alphaModFix/>
          </a:blip>
          <a:srcRect b="0" l="0" r="0" t="0"/>
          <a:stretch/>
        </p:blipFill>
        <p:spPr>
          <a:xfrm>
            <a:off x="685800" y="2201799"/>
            <a:ext cx="3200400" cy="2836863"/>
          </a:xfrm>
          <a:prstGeom prst="rect">
            <a:avLst/>
          </a:prstGeom>
          <a:noFill/>
          <a:ln cap="flat" cmpd="sng" w="9525">
            <a:solidFill>
              <a:srgbClr val="777777"/>
            </a:solidFill>
            <a:prstDash val="solid"/>
            <a:miter lim="800000"/>
            <a:headEnd len="sm" w="sm" type="none"/>
            <a:tailEnd len="sm" w="sm" type="none"/>
          </a:ln>
        </p:spPr>
      </p:pic>
      <p:sp>
        <p:nvSpPr>
          <p:cNvPr id="934" name="Google Shape;934;p104"/>
          <p:cNvSpPr txBox="1"/>
          <p:nvPr/>
        </p:nvSpPr>
        <p:spPr>
          <a:xfrm>
            <a:off x="222250" y="889040"/>
            <a:ext cx="7772400" cy="107721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600"/>
              <a:buFont typeface="Arial"/>
              <a:buChar char="•"/>
            </a:pPr>
            <a:r>
              <a:rPr i="0" lang="en-US" sz="1600">
                <a:solidFill>
                  <a:schemeClr val="dk1"/>
                </a:solidFill>
                <a:latin typeface="Arial"/>
                <a:ea typeface="Arial"/>
                <a:cs typeface="Arial"/>
                <a:sym typeface="Arial"/>
              </a:rPr>
              <a:t>Non-FIFO Travel times:</a:t>
            </a:r>
            <a:endParaRPr/>
          </a:p>
          <a:p>
            <a:pPr indent="-285750" lvl="1" marL="1028700" marR="0" rtl="0" algn="l">
              <a:spcBef>
                <a:spcPts val="8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 Arrivals at destination are not ordered by the start times.</a:t>
            </a:r>
            <a:endParaRPr/>
          </a:p>
          <a:p>
            <a:pPr indent="-285750" lvl="1" marL="1028700" marR="0" rtl="0" algn="l">
              <a:spcBef>
                <a:spcPts val="8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 Can occur due to delays at left turns, multiple lane traffic..</a:t>
            </a:r>
            <a:endParaRPr/>
          </a:p>
        </p:txBody>
      </p:sp>
      <p:sp>
        <p:nvSpPr>
          <p:cNvPr id="935" name="Google Shape;935;p104"/>
          <p:cNvSpPr txBox="1"/>
          <p:nvPr/>
        </p:nvSpPr>
        <p:spPr>
          <a:xfrm>
            <a:off x="4587082" y="5126336"/>
            <a:ext cx="38100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lang="en-US" sz="1400">
                <a:solidFill>
                  <a:schemeClr val="dk1"/>
                </a:solidFill>
                <a:latin typeface="Arial"/>
                <a:ea typeface="Arial"/>
                <a:cs typeface="Arial"/>
                <a:sym typeface="Arial"/>
              </a:rPr>
              <a:t>Different congestion levels in different lanes can lead to non-FIFO travel times.</a:t>
            </a:r>
            <a:endParaRPr/>
          </a:p>
        </p:txBody>
      </p:sp>
      <p:grpSp>
        <p:nvGrpSpPr>
          <p:cNvPr id="936" name="Google Shape;936;p104"/>
          <p:cNvGrpSpPr/>
          <p:nvPr/>
        </p:nvGrpSpPr>
        <p:grpSpPr>
          <a:xfrm>
            <a:off x="4436754" y="2173943"/>
            <a:ext cx="3810000" cy="2841625"/>
            <a:chOff x="2784" y="1714"/>
            <a:chExt cx="2400" cy="1790"/>
          </a:xfrm>
        </p:grpSpPr>
        <p:pic>
          <p:nvPicPr>
            <p:cNvPr id="937" name="Google Shape;937;p104"/>
            <p:cNvPicPr preferRelativeResize="0"/>
            <p:nvPr/>
          </p:nvPicPr>
          <p:blipFill rotWithShape="1">
            <a:blip r:embed="rId4">
              <a:alphaModFix/>
            </a:blip>
            <a:srcRect b="0" l="0" r="0" t="0"/>
            <a:stretch/>
          </p:blipFill>
          <p:spPr>
            <a:xfrm>
              <a:off x="2784" y="1714"/>
              <a:ext cx="2400" cy="1790"/>
            </a:xfrm>
            <a:prstGeom prst="rect">
              <a:avLst/>
            </a:prstGeom>
            <a:solidFill>
              <a:srgbClr val="DDDDDD"/>
            </a:solidFill>
            <a:ln cap="flat" cmpd="sng" w="9525">
              <a:solidFill>
                <a:srgbClr val="777777"/>
              </a:solidFill>
              <a:prstDash val="solid"/>
              <a:miter lim="800000"/>
              <a:headEnd len="sm" w="sm" type="none"/>
              <a:tailEnd len="sm" w="sm" type="none"/>
            </a:ln>
          </p:spPr>
        </p:pic>
        <p:sp>
          <p:nvSpPr>
            <p:cNvPr id="938" name="Google Shape;938;p104"/>
            <p:cNvSpPr/>
            <p:nvPr/>
          </p:nvSpPr>
          <p:spPr>
            <a:xfrm>
              <a:off x="2784" y="1720"/>
              <a:ext cx="2400" cy="1784"/>
            </a:xfrm>
            <a:prstGeom prst="rect">
              <a:avLst/>
            </a:prstGeom>
            <a:noFill/>
            <a:ln cap="flat" cmpd="sng" w="9525">
              <a:solidFill>
                <a:srgbClr val="77777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sp>
        <p:nvSpPr>
          <p:cNvPr id="939" name="Google Shape;939;p104"/>
          <p:cNvSpPr txBox="1"/>
          <p:nvPr/>
        </p:nvSpPr>
        <p:spPr>
          <a:xfrm>
            <a:off x="5026025" y="5672137"/>
            <a:ext cx="3875088" cy="2746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77777"/>
              </a:buClr>
              <a:buSzPts val="1200"/>
              <a:buFont typeface="Noto Sans Symbols"/>
              <a:buNone/>
            </a:pPr>
            <a:r>
              <a:rPr lang="en-US" sz="1200">
                <a:solidFill>
                  <a:srgbClr val="777777"/>
                </a:solidFill>
                <a:latin typeface="Century"/>
                <a:ea typeface="Century"/>
                <a:cs typeface="Century"/>
                <a:sym typeface="Century"/>
              </a:rPr>
              <a:t>Pictures Courtesy: http://safety.transportation.org</a:t>
            </a:r>
            <a:endParaRPr/>
          </a:p>
        </p:txBody>
      </p:sp>
      <p:sp>
        <p:nvSpPr>
          <p:cNvPr id="940" name="Google Shape;940;p104"/>
          <p:cNvSpPr txBox="1"/>
          <p:nvPr>
            <p:ph type="title"/>
          </p:nvPr>
        </p:nvSpPr>
        <p:spPr>
          <a:xfrm>
            <a:off x="685800" y="280150"/>
            <a:ext cx="7772400" cy="78015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Helvetica Neue"/>
                <a:ea typeface="Helvetica Neue"/>
                <a:cs typeface="Helvetica Neue"/>
                <a:sym typeface="Helvetica Neue"/>
              </a:rPr>
              <a:t>Motivation</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105"/>
          <p:cNvSpPr txBox="1"/>
          <p:nvPr>
            <p:ph idx="12" type="sldNum"/>
          </p:nvPr>
        </p:nvSpPr>
        <p:spPr>
          <a:xfrm>
            <a:off x="7042150" y="6243638"/>
            <a:ext cx="19050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i="0" lang="en-US" sz="1400">
                <a:solidFill>
                  <a:schemeClr val="dk1"/>
                </a:solidFill>
                <a:latin typeface="Arial"/>
                <a:ea typeface="Arial"/>
                <a:cs typeface="Arial"/>
                <a:sym typeface="Arial"/>
              </a:rPr>
              <a:t>‹#›</a:t>
            </a:fld>
            <a:endParaRPr i="0" sz="1400">
              <a:solidFill>
                <a:schemeClr val="dk1"/>
              </a:solidFill>
              <a:latin typeface="Arial"/>
              <a:ea typeface="Arial"/>
              <a:cs typeface="Arial"/>
              <a:sym typeface="Arial"/>
            </a:endParaRPr>
          </a:p>
        </p:txBody>
      </p:sp>
      <p:sp>
        <p:nvSpPr>
          <p:cNvPr id="946" name="Google Shape;946;p105"/>
          <p:cNvSpPr txBox="1"/>
          <p:nvPr/>
        </p:nvSpPr>
        <p:spPr>
          <a:xfrm>
            <a:off x="520215" y="1400025"/>
            <a:ext cx="7559675" cy="366712"/>
          </a:xfrm>
          <a:prstGeom prst="rect">
            <a:avLst/>
          </a:prstGeom>
          <a:noFill/>
          <a:ln>
            <a:noFill/>
          </a:ln>
        </p:spPr>
        <p:txBody>
          <a:bodyPr anchorCtr="0" anchor="t" bIns="45700" lIns="91425" spcFirstLastPara="1" rIns="91425" wrap="square" tIns="45700">
            <a:spAutoFit/>
          </a:bodyPr>
          <a:lstStyle/>
          <a:p>
            <a:pPr indent="-171450" lvl="0" marL="285750" marR="0" rtl="0" algn="l">
              <a:spcBef>
                <a:spcPts val="0"/>
              </a:spcBef>
              <a:spcAft>
                <a:spcPts val="0"/>
              </a:spcAft>
              <a:buClr>
                <a:schemeClr val="dk1"/>
              </a:buClr>
              <a:buSzPts val="1800"/>
              <a:buFont typeface="Arial"/>
              <a:buNone/>
            </a:pPr>
            <a:r>
              <a:t/>
            </a:r>
            <a:endParaRPr i="0" sz="1800">
              <a:solidFill>
                <a:schemeClr val="dk1"/>
              </a:solidFill>
              <a:latin typeface="Arial"/>
              <a:ea typeface="Arial"/>
              <a:cs typeface="Arial"/>
              <a:sym typeface="Arial"/>
            </a:endParaRPr>
          </a:p>
        </p:txBody>
      </p:sp>
      <p:sp>
        <p:nvSpPr>
          <p:cNvPr id="947" name="Google Shape;947;p105"/>
          <p:cNvSpPr/>
          <p:nvPr/>
        </p:nvSpPr>
        <p:spPr>
          <a:xfrm>
            <a:off x="3169753" y="2509687"/>
            <a:ext cx="473206" cy="307777"/>
          </a:xfrm>
          <a:prstGeom prst="rect">
            <a:avLst/>
          </a:prstGeom>
          <a:noFill/>
          <a:ln>
            <a:noFill/>
          </a:ln>
        </p:spPr>
        <p:txBody>
          <a:bodyPr anchorCtr="0" anchor="t" bIns="45700" lIns="91425" spcFirstLastPara="1" rIns="91425" wrap="square" tIns="45700">
            <a:noAutofit/>
          </a:bodyPr>
          <a:lstStyle/>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948" name="Google Shape;948;p105"/>
          <p:cNvSpPr/>
          <p:nvPr/>
        </p:nvSpPr>
        <p:spPr>
          <a:xfrm>
            <a:off x="3169753" y="2509687"/>
            <a:ext cx="473206" cy="307777"/>
          </a:xfrm>
          <a:prstGeom prst="rect">
            <a:avLst/>
          </a:prstGeom>
          <a:noFill/>
          <a:ln>
            <a:noFill/>
          </a:ln>
        </p:spPr>
        <p:txBody>
          <a:bodyPr anchorCtr="0" anchor="t" bIns="45700" lIns="91425" spcFirstLastPara="1" rIns="91425" wrap="square" tIns="45700">
            <a:noAutofit/>
          </a:bodyPr>
          <a:lstStyle/>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cxnSp>
        <p:nvCxnSpPr>
          <p:cNvPr id="949" name="Google Shape;949;p105"/>
          <p:cNvCxnSpPr/>
          <p:nvPr/>
        </p:nvCxnSpPr>
        <p:spPr>
          <a:xfrm>
            <a:off x="3169753" y="2509687"/>
            <a:ext cx="4529137" cy="0"/>
          </a:xfrm>
          <a:prstGeom prst="straightConnector1">
            <a:avLst/>
          </a:prstGeom>
          <a:noFill/>
          <a:ln>
            <a:noFill/>
          </a:ln>
        </p:spPr>
      </p:cxnSp>
      <p:cxnSp>
        <p:nvCxnSpPr>
          <p:cNvPr id="950" name="Google Shape;950;p105"/>
          <p:cNvCxnSpPr/>
          <p:nvPr/>
        </p:nvCxnSpPr>
        <p:spPr>
          <a:xfrm>
            <a:off x="3169753" y="6167287"/>
            <a:ext cx="4529137" cy="0"/>
          </a:xfrm>
          <a:prstGeom prst="straightConnector1">
            <a:avLst/>
          </a:prstGeom>
          <a:noFill/>
          <a:ln>
            <a:noFill/>
          </a:ln>
        </p:spPr>
      </p:cxnSp>
      <p:cxnSp>
        <p:nvCxnSpPr>
          <p:cNvPr id="951" name="Google Shape;951;p105"/>
          <p:cNvCxnSpPr/>
          <p:nvPr/>
        </p:nvCxnSpPr>
        <p:spPr>
          <a:xfrm>
            <a:off x="3169753" y="2509687"/>
            <a:ext cx="0" cy="3657600"/>
          </a:xfrm>
          <a:prstGeom prst="straightConnector1">
            <a:avLst/>
          </a:prstGeom>
          <a:noFill/>
          <a:ln>
            <a:noFill/>
          </a:ln>
        </p:spPr>
      </p:cxnSp>
      <p:cxnSp>
        <p:nvCxnSpPr>
          <p:cNvPr id="952" name="Google Shape;952;p105"/>
          <p:cNvCxnSpPr/>
          <p:nvPr/>
        </p:nvCxnSpPr>
        <p:spPr>
          <a:xfrm>
            <a:off x="7698890" y="2509687"/>
            <a:ext cx="0" cy="3657600"/>
          </a:xfrm>
          <a:prstGeom prst="straightConnector1">
            <a:avLst/>
          </a:prstGeom>
          <a:noFill/>
          <a:ln>
            <a:noFill/>
          </a:ln>
        </p:spPr>
      </p:cxnSp>
      <p:sp>
        <p:nvSpPr>
          <p:cNvPr id="953" name="Google Shape;953;p105"/>
          <p:cNvSpPr txBox="1"/>
          <p:nvPr>
            <p:ph type="title"/>
          </p:nvPr>
        </p:nvSpPr>
        <p:spPr>
          <a:xfrm>
            <a:off x="685800" y="280150"/>
            <a:ext cx="7772400" cy="78015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Arial"/>
                <a:ea typeface="Arial"/>
                <a:cs typeface="Arial"/>
                <a:sym typeface="Arial"/>
              </a:rPr>
              <a:t>Problem Statement</a:t>
            </a:r>
            <a:endParaRPr/>
          </a:p>
        </p:txBody>
      </p:sp>
      <p:sp>
        <p:nvSpPr>
          <p:cNvPr id="954" name="Google Shape;954;p105"/>
          <p:cNvSpPr txBox="1"/>
          <p:nvPr/>
        </p:nvSpPr>
        <p:spPr>
          <a:xfrm>
            <a:off x="247426" y="1060301"/>
            <a:ext cx="9025666" cy="4776692"/>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i="0" lang="en-US" sz="1800">
                <a:solidFill>
                  <a:schemeClr val="dk1"/>
                </a:solidFill>
                <a:latin typeface="Arial"/>
                <a:ea typeface="Arial"/>
                <a:cs typeface="Arial"/>
                <a:sym typeface="Arial"/>
              </a:rPr>
              <a:t>Input : </a:t>
            </a:r>
            <a:endParaRPr/>
          </a:p>
          <a:p>
            <a:pPr indent="-171450" lvl="0" marL="285750" marR="0" rtl="0" algn="l">
              <a:lnSpc>
                <a:spcPct val="80000"/>
              </a:lnSpc>
              <a:spcBef>
                <a:spcPts val="0"/>
              </a:spcBef>
              <a:spcAft>
                <a:spcPts val="0"/>
              </a:spcAft>
              <a:buClr>
                <a:schemeClr val="dk1"/>
              </a:buClr>
              <a:buSzPts val="1800"/>
              <a:buFont typeface="Arial"/>
              <a:buNone/>
            </a:pPr>
            <a:r>
              <a:t/>
            </a:r>
            <a:endParaRPr i="0" sz="1800">
              <a:solidFill>
                <a:schemeClr val="dk1"/>
              </a:solidFill>
              <a:latin typeface="Arial"/>
              <a:ea typeface="Arial"/>
              <a:cs typeface="Arial"/>
              <a:sym typeface="Arial"/>
            </a:endParaRPr>
          </a:p>
          <a:p>
            <a:pPr indent="-285750" lvl="0" marL="285750" marR="0" rtl="0" algn="l">
              <a:lnSpc>
                <a:spcPct val="80000"/>
              </a:lnSpc>
              <a:spcBef>
                <a:spcPts val="0"/>
              </a:spcBef>
              <a:spcAft>
                <a:spcPts val="0"/>
              </a:spcAft>
              <a:buClr>
                <a:schemeClr val="dk1"/>
              </a:buClr>
              <a:buSzPts val="1800"/>
              <a:buFont typeface="Arial"/>
              <a:buChar char="•"/>
            </a:pPr>
            <a:r>
              <a:rPr i="0" lang="en-US" sz="1800">
                <a:solidFill>
                  <a:schemeClr val="dk1"/>
                </a:solidFill>
                <a:latin typeface="Arial"/>
                <a:ea typeface="Arial"/>
                <a:cs typeface="Arial"/>
                <a:sym typeface="Arial"/>
              </a:rPr>
              <a:t>A Spatial Network          </a:t>
            </a:r>
            <a:endParaRPr/>
          </a:p>
          <a:p>
            <a:pPr indent="-285750" lvl="0" marL="285750" marR="0" rtl="0" algn="l">
              <a:lnSpc>
                <a:spcPct val="80000"/>
              </a:lnSpc>
              <a:spcBef>
                <a:spcPts val="0"/>
              </a:spcBef>
              <a:spcAft>
                <a:spcPts val="0"/>
              </a:spcAft>
              <a:buClr>
                <a:schemeClr val="dk1"/>
              </a:buClr>
              <a:buSzPts val="1800"/>
              <a:buFont typeface="Arial"/>
              <a:buChar char="•"/>
            </a:pPr>
            <a:r>
              <a:rPr i="0" lang="en-US" sz="1800">
                <a:solidFill>
                  <a:schemeClr val="dk1"/>
                </a:solidFill>
                <a:latin typeface="Arial"/>
                <a:ea typeface="Arial"/>
                <a:cs typeface="Arial"/>
                <a:sym typeface="Arial"/>
              </a:rPr>
              <a:t>Temporal changes of the network topology and parameters.</a:t>
            </a:r>
            <a:r>
              <a:rPr i="0" lang="en-US" sz="1600">
                <a:solidFill>
                  <a:schemeClr val="dk1"/>
                </a:solidFill>
                <a:latin typeface="Arial"/>
                <a:ea typeface="Arial"/>
                <a:cs typeface="Arial"/>
                <a:sym typeface="Arial"/>
              </a:rPr>
              <a:t> </a:t>
            </a:r>
            <a:endParaRPr/>
          </a:p>
          <a:p>
            <a:pPr indent="0" lvl="0" marL="0" marR="0" rtl="0" algn="l">
              <a:spcBef>
                <a:spcPts val="0"/>
              </a:spcBef>
              <a:spcAft>
                <a:spcPts val="0"/>
              </a:spcAft>
              <a:buNone/>
            </a:pPr>
            <a:r>
              <a:t/>
            </a:r>
            <a:endParaRPr b="1" i="0" sz="1800">
              <a:solidFill>
                <a:schemeClr val="dk1"/>
              </a:solidFill>
              <a:latin typeface="Arial"/>
              <a:ea typeface="Arial"/>
              <a:cs typeface="Arial"/>
              <a:sym typeface="Arial"/>
            </a:endParaRPr>
          </a:p>
          <a:p>
            <a:pPr indent="0" lvl="0" marL="0" marR="0" rtl="0" algn="l">
              <a:spcBef>
                <a:spcPts val="0"/>
              </a:spcBef>
              <a:spcAft>
                <a:spcPts val="0"/>
              </a:spcAft>
              <a:buNone/>
            </a:pPr>
            <a:r>
              <a:rPr b="1" i="0" lang="en-US" sz="1800">
                <a:solidFill>
                  <a:schemeClr val="dk1"/>
                </a:solidFill>
                <a:latin typeface="Arial"/>
                <a:ea typeface="Arial"/>
                <a:cs typeface="Arial"/>
                <a:sym typeface="Arial"/>
              </a:rPr>
              <a:t>Output: </a:t>
            </a:r>
            <a:endParaRPr i="0" sz="1800">
              <a:solidFill>
                <a:schemeClr val="dk1"/>
              </a:solidFill>
              <a:latin typeface="Arial"/>
              <a:ea typeface="Arial"/>
              <a:cs typeface="Arial"/>
              <a:sym typeface="Arial"/>
            </a:endParaRPr>
          </a:p>
          <a:p>
            <a:pPr indent="-171450" lvl="0" marL="285750" marR="0" rtl="0" algn="l">
              <a:spcBef>
                <a:spcPts val="0"/>
              </a:spcBef>
              <a:spcAft>
                <a:spcPts val="0"/>
              </a:spcAft>
              <a:buClr>
                <a:schemeClr val="dk1"/>
              </a:buClr>
              <a:buSzPts val="1800"/>
              <a:buFont typeface="Arial"/>
              <a:buNone/>
            </a:pPr>
            <a:r>
              <a:t/>
            </a:r>
            <a:endParaRPr i="0"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i="0" lang="en-US" sz="1800">
                <a:solidFill>
                  <a:schemeClr val="dk1"/>
                </a:solidFill>
                <a:latin typeface="Arial"/>
                <a:ea typeface="Arial"/>
                <a:cs typeface="Arial"/>
                <a:sym typeface="Arial"/>
              </a:rPr>
              <a:t>A model that supports efficient correct algorithms for computing the query results.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lnSpc>
                <a:spcPct val="80000"/>
              </a:lnSpc>
              <a:spcBef>
                <a:spcPts val="0"/>
              </a:spcBef>
              <a:spcAft>
                <a:spcPts val="0"/>
              </a:spcAft>
              <a:buNone/>
            </a:pPr>
            <a:r>
              <a:rPr b="1" i="0" lang="en-US" sz="1800">
                <a:solidFill>
                  <a:schemeClr val="dk1"/>
                </a:solidFill>
                <a:latin typeface="Arial"/>
                <a:ea typeface="Arial"/>
                <a:cs typeface="Arial"/>
                <a:sym typeface="Arial"/>
              </a:rPr>
              <a:t>Objective: </a:t>
            </a:r>
            <a:endParaRPr i="0" sz="1800">
              <a:solidFill>
                <a:schemeClr val="dk1"/>
              </a:solidFill>
              <a:latin typeface="Arial"/>
              <a:ea typeface="Arial"/>
              <a:cs typeface="Arial"/>
              <a:sym typeface="Arial"/>
            </a:endParaRPr>
          </a:p>
          <a:p>
            <a:pPr indent="-171450" lvl="0" marL="285750" marR="0" rtl="0" algn="l">
              <a:lnSpc>
                <a:spcPct val="80000"/>
              </a:lnSpc>
              <a:spcBef>
                <a:spcPts val="0"/>
              </a:spcBef>
              <a:spcAft>
                <a:spcPts val="0"/>
              </a:spcAft>
              <a:buClr>
                <a:schemeClr val="dk1"/>
              </a:buClr>
              <a:buSzPts val="1800"/>
              <a:buFont typeface="Arial"/>
              <a:buNone/>
            </a:pPr>
            <a:r>
              <a:t/>
            </a:r>
            <a:endParaRPr i="0" sz="1800">
              <a:solidFill>
                <a:schemeClr val="dk1"/>
              </a:solidFill>
              <a:latin typeface="Arial"/>
              <a:ea typeface="Arial"/>
              <a:cs typeface="Arial"/>
              <a:sym typeface="Arial"/>
            </a:endParaRPr>
          </a:p>
          <a:p>
            <a:pPr indent="-285750" lvl="0" marL="285750" marR="0" rtl="0" algn="l">
              <a:lnSpc>
                <a:spcPct val="80000"/>
              </a:lnSpc>
              <a:spcBef>
                <a:spcPts val="0"/>
              </a:spcBef>
              <a:spcAft>
                <a:spcPts val="0"/>
              </a:spcAft>
              <a:buClr>
                <a:schemeClr val="dk1"/>
              </a:buClr>
              <a:buSzPts val="1800"/>
              <a:buFont typeface="Arial"/>
              <a:buChar char="•"/>
            </a:pPr>
            <a:r>
              <a:rPr i="0" lang="en-US" sz="1800">
                <a:solidFill>
                  <a:schemeClr val="dk1"/>
                </a:solidFill>
                <a:latin typeface="Arial"/>
                <a:ea typeface="Arial"/>
                <a:cs typeface="Arial"/>
                <a:sym typeface="Arial"/>
              </a:rPr>
              <a:t>Minimize storage and computation costs.</a:t>
            </a:r>
            <a:endParaRPr/>
          </a:p>
          <a:p>
            <a:pPr indent="0" lvl="0" marL="0" marR="0" rtl="0" algn="l">
              <a:lnSpc>
                <a:spcPct val="80000"/>
              </a:lnSpc>
              <a:spcBef>
                <a:spcPts val="0"/>
              </a:spcBef>
              <a:spcAft>
                <a:spcPts val="0"/>
              </a:spcAft>
              <a:buNone/>
            </a:pPr>
            <a:r>
              <a:t/>
            </a:r>
            <a:endParaRPr i="0" sz="1600">
              <a:solidFill>
                <a:schemeClr val="dk1"/>
              </a:solidFill>
              <a:latin typeface="Arial"/>
              <a:ea typeface="Arial"/>
              <a:cs typeface="Arial"/>
              <a:sym typeface="Arial"/>
            </a:endParaRPr>
          </a:p>
          <a:p>
            <a:pPr indent="0" lvl="0" marL="0" marR="0" rtl="0" algn="l">
              <a:lnSpc>
                <a:spcPct val="80000"/>
              </a:lnSpc>
              <a:spcBef>
                <a:spcPts val="0"/>
              </a:spcBef>
              <a:spcAft>
                <a:spcPts val="0"/>
              </a:spcAft>
              <a:buNone/>
            </a:pPr>
            <a:r>
              <a:rPr b="1" lang="en-US" sz="1800">
                <a:solidFill>
                  <a:schemeClr val="dk1"/>
                </a:solidFill>
                <a:latin typeface="Arial"/>
                <a:ea typeface="Arial"/>
                <a:cs typeface="Arial"/>
                <a:sym typeface="Arial"/>
              </a:rPr>
              <a:t>Constraints:</a:t>
            </a:r>
            <a:endParaRPr/>
          </a:p>
          <a:p>
            <a:pPr indent="-171450" lvl="0" marL="285750" marR="0" rtl="0" algn="l">
              <a:lnSpc>
                <a:spcPct val="80000"/>
              </a:lnSpc>
              <a:spcBef>
                <a:spcPts val="0"/>
              </a:spcBef>
              <a:spcAft>
                <a:spcPts val="0"/>
              </a:spcAft>
              <a:buClr>
                <a:schemeClr val="dk1"/>
              </a:buClr>
              <a:buSzPts val="1800"/>
              <a:buFont typeface="Arial"/>
              <a:buNone/>
            </a:pPr>
            <a:r>
              <a:t/>
            </a:r>
            <a:endParaRPr i="0" sz="1800">
              <a:solidFill>
                <a:schemeClr val="dk1"/>
              </a:solidFill>
              <a:latin typeface="Arial"/>
              <a:ea typeface="Arial"/>
              <a:cs typeface="Arial"/>
              <a:sym typeface="Arial"/>
            </a:endParaRPr>
          </a:p>
          <a:p>
            <a:pPr indent="-285750" lvl="0" marL="285750" marR="0" rtl="0" algn="l">
              <a:lnSpc>
                <a:spcPct val="80000"/>
              </a:lnSpc>
              <a:spcBef>
                <a:spcPts val="0"/>
              </a:spcBef>
              <a:spcAft>
                <a:spcPts val="0"/>
              </a:spcAft>
              <a:buClr>
                <a:schemeClr val="dk1"/>
              </a:buClr>
              <a:buSzPts val="1800"/>
              <a:buFont typeface="Arial"/>
              <a:buChar char="•"/>
            </a:pPr>
            <a:r>
              <a:rPr i="0" lang="en-US" sz="1800">
                <a:solidFill>
                  <a:schemeClr val="dk1"/>
                </a:solidFill>
                <a:latin typeface="Arial"/>
                <a:ea typeface="Arial"/>
                <a:cs typeface="Arial"/>
                <a:sym typeface="Arial"/>
              </a:rPr>
              <a:t>Predictable future</a:t>
            </a:r>
            <a:endParaRPr/>
          </a:p>
          <a:p>
            <a:pPr indent="-171450" lvl="0" marL="285750" marR="0" rtl="0" algn="l">
              <a:lnSpc>
                <a:spcPct val="80000"/>
              </a:lnSpc>
              <a:spcBef>
                <a:spcPts val="0"/>
              </a:spcBef>
              <a:spcAft>
                <a:spcPts val="0"/>
              </a:spcAft>
              <a:buClr>
                <a:schemeClr val="dk1"/>
              </a:buClr>
              <a:buSzPts val="1800"/>
              <a:buFont typeface="Arial"/>
              <a:buNone/>
            </a:pPr>
            <a:r>
              <a:t/>
            </a:r>
            <a:endParaRPr i="0" sz="1800">
              <a:solidFill>
                <a:schemeClr val="dk1"/>
              </a:solidFill>
              <a:latin typeface="Arial"/>
              <a:ea typeface="Arial"/>
              <a:cs typeface="Arial"/>
              <a:sym typeface="Arial"/>
            </a:endParaRPr>
          </a:p>
          <a:p>
            <a:pPr indent="-285750" lvl="0" marL="285750" marR="0" rtl="0" algn="l">
              <a:lnSpc>
                <a:spcPct val="80000"/>
              </a:lnSpc>
              <a:spcBef>
                <a:spcPts val="0"/>
              </a:spcBef>
              <a:spcAft>
                <a:spcPts val="0"/>
              </a:spcAft>
              <a:buClr>
                <a:schemeClr val="dk1"/>
              </a:buClr>
              <a:buSzPts val="1800"/>
              <a:buFont typeface="Arial"/>
              <a:buChar char="•"/>
            </a:pPr>
            <a:r>
              <a:rPr i="0" lang="en-US" sz="1800">
                <a:solidFill>
                  <a:schemeClr val="dk1"/>
                </a:solidFill>
                <a:latin typeface="Arial"/>
                <a:ea typeface="Arial"/>
                <a:cs typeface="Arial"/>
                <a:sym typeface="Arial"/>
              </a:rPr>
              <a:t>Changes occur at discrete instants of time, </a:t>
            </a:r>
            <a:endParaRPr/>
          </a:p>
          <a:p>
            <a:pPr indent="-171450" lvl="0" marL="285750" marR="0" rtl="0" algn="l">
              <a:lnSpc>
                <a:spcPct val="80000"/>
              </a:lnSpc>
              <a:spcBef>
                <a:spcPts val="0"/>
              </a:spcBef>
              <a:spcAft>
                <a:spcPts val="0"/>
              </a:spcAft>
              <a:buClr>
                <a:schemeClr val="dk1"/>
              </a:buClr>
              <a:buSzPts val="1800"/>
              <a:buFont typeface="Arial"/>
              <a:buNone/>
            </a:pPr>
            <a:r>
              <a:t/>
            </a:r>
            <a:endParaRPr i="0" sz="1800">
              <a:solidFill>
                <a:schemeClr val="dk1"/>
              </a:solidFill>
              <a:latin typeface="Arial"/>
              <a:ea typeface="Arial"/>
              <a:cs typeface="Arial"/>
              <a:sym typeface="Arial"/>
            </a:endParaRPr>
          </a:p>
          <a:p>
            <a:pPr indent="-285750" lvl="0" marL="285750" marR="0" rtl="0" algn="l">
              <a:lnSpc>
                <a:spcPct val="80000"/>
              </a:lnSpc>
              <a:spcBef>
                <a:spcPts val="0"/>
              </a:spcBef>
              <a:spcAft>
                <a:spcPts val="0"/>
              </a:spcAft>
              <a:buClr>
                <a:schemeClr val="dk1"/>
              </a:buClr>
              <a:buSzPts val="1800"/>
              <a:buFont typeface="Arial"/>
              <a:buChar char="•"/>
            </a:pPr>
            <a:r>
              <a:rPr i="0" lang="en-US" sz="1800">
                <a:solidFill>
                  <a:schemeClr val="dk1"/>
                </a:solidFill>
                <a:latin typeface="Arial"/>
                <a:ea typeface="Arial"/>
                <a:cs typeface="Arial"/>
                <a:sym typeface="Arial"/>
              </a:rPr>
              <a:t>Logical &amp; Physical independence,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4"/>
          <p:cNvSpPr txBox="1"/>
          <p:nvPr>
            <p:ph type="title"/>
          </p:nvPr>
        </p:nvSpPr>
        <p:spPr>
          <a:xfrm>
            <a:off x="546652" y="150942"/>
            <a:ext cx="7772400" cy="49510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Best Practices</a:t>
            </a:r>
            <a:endParaRPr/>
          </a:p>
        </p:txBody>
      </p:sp>
      <p:sp>
        <p:nvSpPr>
          <p:cNvPr id="160" name="Google Shape;160;p34"/>
          <p:cNvSpPr txBox="1"/>
          <p:nvPr>
            <p:ph idx="1" type="body"/>
          </p:nvPr>
        </p:nvSpPr>
        <p:spPr>
          <a:xfrm>
            <a:off x="457200" y="990600"/>
            <a:ext cx="8229600" cy="468464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1800"/>
              <a:buFont typeface="Arial"/>
              <a:buChar char="•"/>
            </a:pPr>
            <a:r>
              <a:rPr lang="en-US" sz="1800"/>
              <a:t>Source: </a:t>
            </a:r>
            <a:endParaRPr/>
          </a:p>
          <a:p>
            <a:pPr indent="-285750" lvl="1" marL="742950" rtl="0" algn="l">
              <a:spcBef>
                <a:spcPts val="400"/>
              </a:spcBef>
              <a:spcAft>
                <a:spcPts val="0"/>
              </a:spcAft>
              <a:buSzPts val="2000"/>
              <a:buFont typeface="Arial"/>
              <a:buChar char="–"/>
            </a:pPr>
            <a:r>
              <a:rPr lang="en-US" u="sng">
                <a:solidFill>
                  <a:schemeClr val="hlink"/>
                </a:solidFill>
                <a:hlinkClick r:id="rId3"/>
              </a:rPr>
              <a:t>Ten simple rules for writing a response to reviewers</a:t>
            </a:r>
            <a:r>
              <a:rPr lang="en-US"/>
              <a:t>, </a:t>
            </a:r>
            <a:r>
              <a:rPr lang="en-US" sz="1200"/>
              <a:t>W. Noble, PLOS Computational Biology, Oct. 12th, 2017, (</a:t>
            </a:r>
            <a:r>
              <a:rPr lang="en-US" sz="1200" u="sng">
                <a:solidFill>
                  <a:schemeClr val="hlink"/>
                </a:solidFill>
                <a:hlinkClick r:id="rId4"/>
              </a:rPr>
              <a:t>https://doi.org/10.1371/journal.pcbi.1005730</a:t>
            </a:r>
            <a:r>
              <a:rPr lang="en-US" sz="1200"/>
              <a:t>  ) </a:t>
            </a:r>
            <a:endParaRPr/>
          </a:p>
          <a:p>
            <a:pPr indent="-228600" lvl="0" marL="342900" rtl="0" algn="l">
              <a:spcBef>
                <a:spcPts val="360"/>
              </a:spcBef>
              <a:spcAft>
                <a:spcPts val="0"/>
              </a:spcAft>
              <a:buSzPts val="1800"/>
              <a:buFont typeface="Arial"/>
              <a:buNone/>
            </a:pPr>
            <a:r>
              <a:t/>
            </a:r>
            <a:endParaRPr sz="1800"/>
          </a:p>
          <a:p>
            <a:pPr indent="-342900" lvl="0" marL="342900" rtl="0" algn="l">
              <a:spcBef>
                <a:spcPts val="360"/>
              </a:spcBef>
              <a:spcAft>
                <a:spcPts val="0"/>
              </a:spcAft>
              <a:buSzPts val="1800"/>
              <a:buFont typeface="Arial"/>
              <a:buChar char="•"/>
            </a:pPr>
            <a:r>
              <a:rPr lang="en-US" sz="1800"/>
              <a:t>Desired mindset and attitude</a:t>
            </a:r>
            <a:endParaRPr/>
          </a:p>
          <a:p>
            <a:pPr indent="-285750" lvl="1" marL="742950" rtl="0" algn="l">
              <a:spcBef>
                <a:spcPts val="320"/>
              </a:spcBef>
              <a:spcAft>
                <a:spcPts val="0"/>
              </a:spcAft>
              <a:buSzPts val="1600"/>
              <a:buFont typeface="Arial"/>
              <a:buChar char="–"/>
            </a:pPr>
            <a:r>
              <a:rPr lang="en-US" sz="1600"/>
              <a:t>Reviewers are on your side, even when critical</a:t>
            </a:r>
            <a:endParaRPr/>
          </a:p>
          <a:p>
            <a:pPr indent="-285750" lvl="1" marL="742950" rtl="0" algn="l">
              <a:spcBef>
                <a:spcPts val="320"/>
              </a:spcBef>
              <a:spcAft>
                <a:spcPts val="0"/>
              </a:spcAft>
              <a:buSzPts val="1600"/>
              <a:buFont typeface="Arial"/>
              <a:buChar char="–"/>
            </a:pPr>
            <a:r>
              <a:rPr lang="en-US" sz="1600"/>
              <a:t>They want to help you improve the paper to make a contribution to the field. </a:t>
            </a:r>
            <a:endParaRPr/>
          </a:p>
          <a:p>
            <a:pPr indent="-222250" lvl="0" marL="342900" rtl="0" algn="l">
              <a:spcBef>
                <a:spcPts val="380"/>
              </a:spcBef>
              <a:spcAft>
                <a:spcPts val="0"/>
              </a:spcAft>
              <a:buSzPts val="1900"/>
              <a:buFont typeface="Arial"/>
              <a:buNone/>
            </a:pPr>
            <a:r>
              <a:t/>
            </a:r>
            <a:endParaRPr sz="1900"/>
          </a:p>
          <a:p>
            <a:pPr indent="-342900" lvl="0" marL="342900" rtl="0" algn="l">
              <a:spcBef>
                <a:spcPts val="480"/>
              </a:spcBef>
              <a:spcAft>
                <a:spcPts val="0"/>
              </a:spcAft>
              <a:buSzPts val="2400"/>
              <a:buFont typeface="Arial"/>
              <a:buChar char="•"/>
            </a:pPr>
            <a:r>
              <a:rPr b="1" lang="en-US"/>
              <a:t>An example</a:t>
            </a:r>
            <a:r>
              <a:rPr lang="en-US"/>
              <a:t> </a:t>
            </a:r>
            <a:endParaRPr/>
          </a:p>
          <a:p>
            <a:pPr indent="-285750" lvl="1" marL="742950" rtl="0" algn="l">
              <a:spcBef>
                <a:spcPts val="400"/>
              </a:spcBef>
              <a:spcAft>
                <a:spcPts val="0"/>
              </a:spcAft>
              <a:buSzPts val="2000"/>
              <a:buFont typeface="Arial"/>
              <a:buChar char="–"/>
            </a:pPr>
            <a:r>
              <a:rPr lang="en-US" u="sng">
                <a:solidFill>
                  <a:schemeClr val="hlink"/>
                </a:solidFill>
                <a:hlinkClick r:id="rId5"/>
              </a:rPr>
              <a:t>reviewer comments and responses</a:t>
            </a:r>
            <a:r>
              <a:rPr lang="en-US"/>
              <a:t> for the article titled </a:t>
            </a:r>
            <a:r>
              <a:rPr lang="en-US" u="sng">
                <a:solidFill>
                  <a:schemeClr val="hlink"/>
                </a:solidFill>
                <a:hlinkClick r:id="rId6"/>
              </a:rPr>
              <a:t>Spatial Computing</a:t>
            </a:r>
            <a:endParaRPr sz="1600"/>
          </a:p>
          <a:p>
            <a:pPr indent="-342900" lvl="0" marL="342900" rtl="0" algn="l">
              <a:spcBef>
                <a:spcPts val="360"/>
              </a:spcBef>
              <a:spcAft>
                <a:spcPts val="0"/>
              </a:spcAft>
              <a:buSzPts val="1800"/>
              <a:buFont typeface="Arial"/>
              <a:buNone/>
            </a:pPr>
            <a:r>
              <a:t/>
            </a:r>
            <a:endParaRPr sz="180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106"/>
          <p:cNvSpPr txBox="1"/>
          <p:nvPr>
            <p:ph idx="12" type="sldNum"/>
          </p:nvPr>
        </p:nvSpPr>
        <p:spPr>
          <a:xfrm>
            <a:off x="7042150" y="6243638"/>
            <a:ext cx="19050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i="0" lang="en-US" sz="1400">
                <a:solidFill>
                  <a:schemeClr val="dk1"/>
                </a:solidFill>
                <a:latin typeface="Arial"/>
                <a:ea typeface="Arial"/>
                <a:cs typeface="Arial"/>
                <a:sym typeface="Arial"/>
              </a:rPr>
              <a:t>‹#›</a:t>
            </a:fld>
            <a:endParaRPr i="0" sz="1400">
              <a:solidFill>
                <a:schemeClr val="dk1"/>
              </a:solidFill>
              <a:latin typeface="Arial"/>
              <a:ea typeface="Arial"/>
              <a:cs typeface="Arial"/>
              <a:sym typeface="Arial"/>
            </a:endParaRPr>
          </a:p>
        </p:txBody>
      </p:sp>
      <p:sp>
        <p:nvSpPr>
          <p:cNvPr id="960" name="Google Shape;960;p106"/>
          <p:cNvSpPr/>
          <p:nvPr/>
        </p:nvSpPr>
        <p:spPr>
          <a:xfrm>
            <a:off x="2750205" y="2483470"/>
            <a:ext cx="473206" cy="307777"/>
          </a:xfrm>
          <a:prstGeom prst="rect">
            <a:avLst/>
          </a:prstGeom>
          <a:noFill/>
          <a:ln>
            <a:noFill/>
          </a:ln>
        </p:spPr>
        <p:txBody>
          <a:bodyPr anchorCtr="0" anchor="t" bIns="45700" lIns="91425" spcFirstLastPara="1" rIns="91425" wrap="square" tIns="45700">
            <a:noAutofit/>
          </a:bodyPr>
          <a:lstStyle/>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961" name="Google Shape;961;p106"/>
          <p:cNvSpPr/>
          <p:nvPr/>
        </p:nvSpPr>
        <p:spPr>
          <a:xfrm>
            <a:off x="2750205" y="2483470"/>
            <a:ext cx="473206" cy="307777"/>
          </a:xfrm>
          <a:prstGeom prst="rect">
            <a:avLst/>
          </a:prstGeom>
          <a:noFill/>
          <a:ln>
            <a:noFill/>
          </a:ln>
        </p:spPr>
        <p:txBody>
          <a:bodyPr anchorCtr="0" anchor="t" bIns="45700" lIns="91425" spcFirstLastPara="1" rIns="91425" wrap="square" tIns="45700">
            <a:noAutofit/>
          </a:bodyPr>
          <a:lstStyle/>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cxnSp>
        <p:nvCxnSpPr>
          <p:cNvPr id="962" name="Google Shape;962;p106"/>
          <p:cNvCxnSpPr/>
          <p:nvPr/>
        </p:nvCxnSpPr>
        <p:spPr>
          <a:xfrm>
            <a:off x="2750205" y="2483470"/>
            <a:ext cx="4529137" cy="0"/>
          </a:xfrm>
          <a:prstGeom prst="straightConnector1">
            <a:avLst/>
          </a:prstGeom>
          <a:noFill/>
          <a:ln>
            <a:noFill/>
          </a:ln>
        </p:spPr>
      </p:cxnSp>
      <p:cxnSp>
        <p:nvCxnSpPr>
          <p:cNvPr id="963" name="Google Shape;963;p106"/>
          <p:cNvCxnSpPr/>
          <p:nvPr/>
        </p:nvCxnSpPr>
        <p:spPr>
          <a:xfrm>
            <a:off x="3169753" y="6167287"/>
            <a:ext cx="4529137" cy="0"/>
          </a:xfrm>
          <a:prstGeom prst="straightConnector1">
            <a:avLst/>
          </a:prstGeom>
          <a:noFill/>
          <a:ln>
            <a:noFill/>
          </a:ln>
        </p:spPr>
      </p:cxnSp>
      <p:cxnSp>
        <p:nvCxnSpPr>
          <p:cNvPr id="964" name="Google Shape;964;p106"/>
          <p:cNvCxnSpPr/>
          <p:nvPr/>
        </p:nvCxnSpPr>
        <p:spPr>
          <a:xfrm>
            <a:off x="3169753" y="2509687"/>
            <a:ext cx="0" cy="3657600"/>
          </a:xfrm>
          <a:prstGeom prst="straightConnector1">
            <a:avLst/>
          </a:prstGeom>
          <a:noFill/>
          <a:ln>
            <a:noFill/>
          </a:ln>
        </p:spPr>
      </p:cxnSp>
      <p:cxnSp>
        <p:nvCxnSpPr>
          <p:cNvPr id="965" name="Google Shape;965;p106"/>
          <p:cNvCxnSpPr/>
          <p:nvPr/>
        </p:nvCxnSpPr>
        <p:spPr>
          <a:xfrm>
            <a:off x="7698890" y="2509687"/>
            <a:ext cx="0" cy="3657600"/>
          </a:xfrm>
          <a:prstGeom prst="straightConnector1">
            <a:avLst/>
          </a:prstGeom>
          <a:noFill/>
          <a:ln>
            <a:noFill/>
          </a:ln>
        </p:spPr>
      </p:cxnSp>
      <p:sp>
        <p:nvSpPr>
          <p:cNvPr id="966" name="Google Shape;966;p106"/>
          <p:cNvSpPr txBox="1"/>
          <p:nvPr>
            <p:ph type="title"/>
          </p:nvPr>
        </p:nvSpPr>
        <p:spPr>
          <a:xfrm>
            <a:off x="685800" y="280150"/>
            <a:ext cx="7772400" cy="78015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Arial"/>
                <a:ea typeface="Arial"/>
                <a:cs typeface="Arial"/>
                <a:sym typeface="Arial"/>
              </a:rPr>
              <a:t>Challenges</a:t>
            </a:r>
            <a:endParaRPr/>
          </a:p>
        </p:txBody>
      </p:sp>
      <p:sp>
        <p:nvSpPr>
          <p:cNvPr id="967" name="Google Shape;967;p106"/>
          <p:cNvSpPr txBox="1"/>
          <p:nvPr/>
        </p:nvSpPr>
        <p:spPr>
          <a:xfrm>
            <a:off x="116989" y="1136651"/>
            <a:ext cx="8070925"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i="0" lang="en-US" sz="1800">
                <a:solidFill>
                  <a:schemeClr val="dk1"/>
                </a:solidFill>
                <a:latin typeface="Arial"/>
                <a:ea typeface="Arial"/>
                <a:cs typeface="Arial"/>
                <a:sym typeface="Arial"/>
              </a:rPr>
              <a:t>Conflicting Requirements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Expressive Power</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Storage Efficiency</a:t>
            </a:r>
            <a:endParaRPr/>
          </a:p>
        </p:txBody>
      </p:sp>
      <p:sp>
        <p:nvSpPr>
          <p:cNvPr id="968" name="Google Shape;968;p106"/>
          <p:cNvSpPr txBox="1"/>
          <p:nvPr/>
        </p:nvSpPr>
        <p:spPr>
          <a:xfrm>
            <a:off x="116988" y="2720648"/>
            <a:ext cx="8070925" cy="64633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i="0" lang="en-US" sz="1800">
                <a:solidFill>
                  <a:schemeClr val="dk1"/>
                </a:solidFill>
                <a:latin typeface="Arial"/>
                <a:ea typeface="Arial"/>
                <a:cs typeface="Arial"/>
                <a:sym typeface="Arial"/>
              </a:rPr>
              <a:t>New and alternative semantics for common graph operations.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Ex., Shortest Paths are time dependent.Storage Efficiency</a:t>
            </a:r>
            <a:endParaRPr/>
          </a:p>
        </p:txBody>
      </p:sp>
      <p:sp>
        <p:nvSpPr>
          <p:cNvPr id="969" name="Google Shape;969;p106"/>
          <p:cNvSpPr txBox="1"/>
          <p:nvPr/>
        </p:nvSpPr>
        <p:spPr>
          <a:xfrm>
            <a:off x="0" y="3890793"/>
            <a:ext cx="9156101" cy="36933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i="0" lang="en-US" sz="1800">
                <a:solidFill>
                  <a:schemeClr val="dk1"/>
                </a:solidFill>
                <a:latin typeface="Arial"/>
                <a:ea typeface="Arial"/>
                <a:cs typeface="Arial"/>
                <a:sym typeface="Arial"/>
              </a:rPr>
              <a:t> Ex., Prefix optimality of shortest paths (greedy property behind Dijkstra’s algorithm..)</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107"/>
          <p:cNvSpPr txBox="1"/>
          <p:nvPr>
            <p:ph idx="12" type="sldNum"/>
          </p:nvPr>
        </p:nvSpPr>
        <p:spPr>
          <a:xfrm>
            <a:off x="6601087" y="5788819"/>
            <a:ext cx="19050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i="0" lang="en-US" sz="1400">
                <a:solidFill>
                  <a:schemeClr val="dk1"/>
                </a:solidFill>
                <a:latin typeface="Arial"/>
                <a:ea typeface="Arial"/>
                <a:cs typeface="Arial"/>
                <a:sym typeface="Arial"/>
              </a:rPr>
              <a:t>‹#›</a:t>
            </a:fld>
            <a:endParaRPr i="0" sz="1400">
              <a:solidFill>
                <a:schemeClr val="dk1"/>
              </a:solidFill>
              <a:latin typeface="Arial"/>
              <a:ea typeface="Arial"/>
              <a:cs typeface="Arial"/>
              <a:sym typeface="Arial"/>
            </a:endParaRPr>
          </a:p>
        </p:txBody>
      </p:sp>
      <p:sp>
        <p:nvSpPr>
          <p:cNvPr id="975" name="Google Shape;975;p107"/>
          <p:cNvSpPr txBox="1"/>
          <p:nvPr>
            <p:ph type="title"/>
          </p:nvPr>
        </p:nvSpPr>
        <p:spPr>
          <a:xfrm>
            <a:off x="1150938" y="95250"/>
            <a:ext cx="7793037" cy="7000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Arial"/>
                <a:ea typeface="Arial"/>
                <a:cs typeface="Arial"/>
                <a:sym typeface="Arial"/>
              </a:rPr>
              <a:t>Related Work in Representation</a:t>
            </a:r>
            <a:endParaRPr/>
          </a:p>
        </p:txBody>
      </p:sp>
      <p:grpSp>
        <p:nvGrpSpPr>
          <p:cNvPr id="976" name="Google Shape;976;p107"/>
          <p:cNvGrpSpPr/>
          <p:nvPr/>
        </p:nvGrpSpPr>
        <p:grpSpPr>
          <a:xfrm>
            <a:off x="987687" y="958056"/>
            <a:ext cx="6748463" cy="2854325"/>
            <a:chOff x="720" y="890"/>
            <a:chExt cx="4251" cy="1798"/>
          </a:xfrm>
        </p:grpSpPr>
        <p:sp>
          <p:nvSpPr>
            <p:cNvPr id="977" name="Google Shape;977;p107"/>
            <p:cNvSpPr txBox="1"/>
            <p:nvPr/>
          </p:nvSpPr>
          <p:spPr>
            <a:xfrm>
              <a:off x="1350" y="1617"/>
              <a:ext cx="33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b="1" i="0" lang="en-US" sz="1100">
                  <a:solidFill>
                    <a:schemeClr val="dk1"/>
                  </a:solidFill>
                  <a:latin typeface="Arial"/>
                  <a:ea typeface="Arial"/>
                  <a:cs typeface="Arial"/>
                  <a:sym typeface="Arial"/>
                </a:rPr>
                <a:t>t=1</a:t>
              </a:r>
              <a:endParaRPr/>
            </a:p>
          </p:txBody>
        </p:sp>
        <p:sp>
          <p:nvSpPr>
            <p:cNvPr id="978" name="Google Shape;978;p107"/>
            <p:cNvSpPr/>
            <p:nvPr/>
          </p:nvSpPr>
          <p:spPr>
            <a:xfrm>
              <a:off x="776" y="1212"/>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979" name="Google Shape;979;p107"/>
            <p:cNvSpPr/>
            <p:nvPr/>
          </p:nvSpPr>
          <p:spPr>
            <a:xfrm>
              <a:off x="1104" y="924"/>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980" name="Google Shape;980;p107"/>
            <p:cNvSpPr/>
            <p:nvPr/>
          </p:nvSpPr>
          <p:spPr>
            <a:xfrm>
              <a:off x="1112" y="1500"/>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981" name="Google Shape;981;p107"/>
            <p:cNvSpPr/>
            <p:nvPr/>
          </p:nvSpPr>
          <p:spPr>
            <a:xfrm>
              <a:off x="1450" y="1192"/>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982" name="Google Shape;982;p107"/>
            <p:cNvSpPr/>
            <p:nvPr/>
          </p:nvSpPr>
          <p:spPr>
            <a:xfrm>
              <a:off x="1878" y="1202"/>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983" name="Google Shape;983;p107"/>
            <p:cNvCxnSpPr/>
            <p:nvPr/>
          </p:nvCxnSpPr>
          <p:spPr>
            <a:xfrm>
              <a:off x="872" y="1356"/>
              <a:ext cx="240" cy="192"/>
            </a:xfrm>
            <a:prstGeom prst="straightConnector1">
              <a:avLst/>
            </a:prstGeom>
            <a:noFill/>
            <a:ln cap="flat" cmpd="sng" w="9525">
              <a:solidFill>
                <a:schemeClr val="lt2"/>
              </a:solidFill>
              <a:prstDash val="solid"/>
              <a:round/>
              <a:headEnd len="med" w="med" type="none"/>
              <a:tailEnd len="med" w="med" type="triangle"/>
            </a:ln>
          </p:spPr>
        </p:cxnSp>
        <p:cxnSp>
          <p:nvCxnSpPr>
            <p:cNvPr id="984" name="Google Shape;984;p107"/>
            <p:cNvCxnSpPr/>
            <p:nvPr/>
          </p:nvCxnSpPr>
          <p:spPr>
            <a:xfrm>
              <a:off x="1241" y="1035"/>
              <a:ext cx="240" cy="192"/>
            </a:xfrm>
            <a:prstGeom prst="straightConnector1">
              <a:avLst/>
            </a:prstGeom>
            <a:noFill/>
            <a:ln cap="flat" cmpd="sng" w="9525">
              <a:solidFill>
                <a:schemeClr val="lt2"/>
              </a:solidFill>
              <a:prstDash val="solid"/>
              <a:round/>
              <a:headEnd len="med" w="med" type="none"/>
              <a:tailEnd len="med" w="med" type="triangle"/>
            </a:ln>
          </p:spPr>
        </p:cxnSp>
        <p:cxnSp>
          <p:nvCxnSpPr>
            <p:cNvPr id="985" name="Google Shape;985;p107"/>
            <p:cNvCxnSpPr/>
            <p:nvPr/>
          </p:nvCxnSpPr>
          <p:spPr>
            <a:xfrm flipH="1" rot="10800000">
              <a:off x="1246" y="1331"/>
              <a:ext cx="240" cy="192"/>
            </a:xfrm>
            <a:prstGeom prst="straightConnector1">
              <a:avLst/>
            </a:prstGeom>
            <a:noFill/>
            <a:ln cap="flat" cmpd="sng" w="9525">
              <a:solidFill>
                <a:schemeClr val="lt2"/>
              </a:solidFill>
              <a:prstDash val="solid"/>
              <a:round/>
              <a:headEnd len="med" w="med" type="none"/>
              <a:tailEnd len="med" w="med" type="triangle"/>
            </a:ln>
          </p:spPr>
        </p:cxnSp>
        <p:cxnSp>
          <p:nvCxnSpPr>
            <p:cNvPr id="986" name="Google Shape;986;p107"/>
            <p:cNvCxnSpPr/>
            <p:nvPr/>
          </p:nvCxnSpPr>
          <p:spPr>
            <a:xfrm>
              <a:off x="1592" y="1260"/>
              <a:ext cx="288" cy="0"/>
            </a:xfrm>
            <a:prstGeom prst="straightConnector1">
              <a:avLst/>
            </a:prstGeom>
            <a:noFill/>
            <a:ln cap="flat" cmpd="sng" w="9525">
              <a:solidFill>
                <a:schemeClr val="lt2"/>
              </a:solidFill>
              <a:prstDash val="solid"/>
              <a:round/>
              <a:headEnd len="med" w="med" type="none"/>
              <a:tailEnd len="med" w="med" type="triangle"/>
            </a:ln>
          </p:spPr>
        </p:cxnSp>
        <p:sp>
          <p:nvSpPr>
            <p:cNvPr id="987" name="Google Shape;987;p107"/>
            <p:cNvSpPr txBox="1"/>
            <p:nvPr/>
          </p:nvSpPr>
          <p:spPr>
            <a:xfrm>
              <a:off x="1067" y="917"/>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988" name="Google Shape;988;p107"/>
            <p:cNvSpPr txBox="1"/>
            <p:nvPr/>
          </p:nvSpPr>
          <p:spPr>
            <a:xfrm>
              <a:off x="744" y="1205"/>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989" name="Google Shape;989;p107"/>
            <p:cNvSpPr txBox="1"/>
            <p:nvPr/>
          </p:nvSpPr>
          <p:spPr>
            <a:xfrm>
              <a:off x="1104" y="1488"/>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990" name="Google Shape;990;p107"/>
            <p:cNvSpPr txBox="1"/>
            <p:nvPr/>
          </p:nvSpPr>
          <p:spPr>
            <a:xfrm>
              <a:off x="1421" y="1185"/>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991" name="Google Shape;991;p107"/>
            <p:cNvSpPr txBox="1"/>
            <p:nvPr/>
          </p:nvSpPr>
          <p:spPr>
            <a:xfrm>
              <a:off x="1845" y="1197"/>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sp>
          <p:nvSpPr>
            <p:cNvPr id="992" name="Google Shape;992;p107"/>
            <p:cNvSpPr txBox="1"/>
            <p:nvPr/>
          </p:nvSpPr>
          <p:spPr>
            <a:xfrm>
              <a:off x="1284" y="990"/>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1</a:t>
              </a:r>
              <a:endParaRPr/>
            </a:p>
          </p:txBody>
        </p:sp>
        <p:sp>
          <p:nvSpPr>
            <p:cNvPr id="993" name="Google Shape;993;p107"/>
            <p:cNvSpPr txBox="1"/>
            <p:nvPr/>
          </p:nvSpPr>
          <p:spPr>
            <a:xfrm>
              <a:off x="1332" y="1392"/>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a:t>
              </a:r>
              <a:endParaRPr/>
            </a:p>
          </p:txBody>
        </p:sp>
        <p:sp>
          <p:nvSpPr>
            <p:cNvPr id="994" name="Google Shape;994;p107"/>
            <p:cNvSpPr txBox="1"/>
            <p:nvPr/>
          </p:nvSpPr>
          <p:spPr>
            <a:xfrm>
              <a:off x="1632" y="1122"/>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a:t>
              </a:r>
              <a:endParaRPr/>
            </a:p>
          </p:txBody>
        </p:sp>
        <p:sp>
          <p:nvSpPr>
            <p:cNvPr id="995" name="Google Shape;995;p107"/>
            <p:cNvSpPr txBox="1"/>
            <p:nvPr/>
          </p:nvSpPr>
          <p:spPr>
            <a:xfrm>
              <a:off x="864" y="1392"/>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a:t>
              </a:r>
              <a:endParaRPr/>
            </a:p>
          </p:txBody>
        </p:sp>
        <p:sp>
          <p:nvSpPr>
            <p:cNvPr descr="Chart illustrating comparative performance of spatial network hotspot detection algorithms, showing relative effectiveness across different methods." id="996" name="Google Shape;996;p107"/>
            <p:cNvSpPr/>
            <p:nvPr/>
          </p:nvSpPr>
          <p:spPr>
            <a:xfrm>
              <a:off x="726" y="892"/>
              <a:ext cx="1344" cy="86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997" name="Google Shape;997;p107"/>
            <p:cNvSpPr txBox="1"/>
            <p:nvPr/>
          </p:nvSpPr>
          <p:spPr>
            <a:xfrm>
              <a:off x="2779" y="1615"/>
              <a:ext cx="33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b="1" i="0" lang="en-US" sz="1100">
                  <a:solidFill>
                    <a:schemeClr val="dk1"/>
                  </a:solidFill>
                  <a:latin typeface="Arial"/>
                  <a:ea typeface="Arial"/>
                  <a:cs typeface="Arial"/>
                  <a:sym typeface="Arial"/>
                </a:rPr>
                <a:t>t=2</a:t>
              </a:r>
              <a:endParaRPr/>
            </a:p>
          </p:txBody>
        </p:sp>
        <p:sp>
          <p:nvSpPr>
            <p:cNvPr id="998" name="Google Shape;998;p107"/>
            <p:cNvSpPr/>
            <p:nvPr/>
          </p:nvSpPr>
          <p:spPr>
            <a:xfrm>
              <a:off x="2159" y="1203"/>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999" name="Google Shape;999;p107"/>
            <p:cNvSpPr/>
            <p:nvPr/>
          </p:nvSpPr>
          <p:spPr>
            <a:xfrm>
              <a:off x="2487" y="915"/>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000" name="Google Shape;1000;p107"/>
            <p:cNvSpPr/>
            <p:nvPr/>
          </p:nvSpPr>
          <p:spPr>
            <a:xfrm>
              <a:off x="2494" y="1484"/>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001" name="Google Shape;1001;p107"/>
            <p:cNvSpPr/>
            <p:nvPr/>
          </p:nvSpPr>
          <p:spPr>
            <a:xfrm>
              <a:off x="2833" y="1183"/>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002" name="Google Shape;1002;p107"/>
            <p:cNvSpPr/>
            <p:nvPr/>
          </p:nvSpPr>
          <p:spPr>
            <a:xfrm>
              <a:off x="3261" y="1193"/>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003" name="Google Shape;1003;p107"/>
            <p:cNvCxnSpPr/>
            <p:nvPr/>
          </p:nvCxnSpPr>
          <p:spPr>
            <a:xfrm>
              <a:off x="2255" y="1347"/>
              <a:ext cx="240" cy="192"/>
            </a:xfrm>
            <a:prstGeom prst="straightConnector1">
              <a:avLst/>
            </a:prstGeom>
            <a:noFill/>
            <a:ln cap="flat" cmpd="sng" w="9525">
              <a:solidFill>
                <a:srgbClr val="800000"/>
              </a:solidFill>
              <a:prstDash val="solid"/>
              <a:round/>
              <a:headEnd len="med" w="med" type="none"/>
              <a:tailEnd len="med" w="med" type="triangle"/>
            </a:ln>
          </p:spPr>
        </p:cxnSp>
        <p:cxnSp>
          <p:nvCxnSpPr>
            <p:cNvPr id="1004" name="Google Shape;1004;p107"/>
            <p:cNvCxnSpPr/>
            <p:nvPr/>
          </p:nvCxnSpPr>
          <p:spPr>
            <a:xfrm>
              <a:off x="2624" y="1026"/>
              <a:ext cx="240" cy="192"/>
            </a:xfrm>
            <a:prstGeom prst="straightConnector1">
              <a:avLst/>
            </a:prstGeom>
            <a:noFill/>
            <a:ln cap="flat" cmpd="sng" w="9525">
              <a:solidFill>
                <a:srgbClr val="800000"/>
              </a:solidFill>
              <a:prstDash val="solid"/>
              <a:round/>
              <a:headEnd len="med" w="med" type="none"/>
              <a:tailEnd len="med" w="med" type="triangle"/>
            </a:ln>
          </p:spPr>
        </p:cxnSp>
        <p:cxnSp>
          <p:nvCxnSpPr>
            <p:cNvPr id="1005" name="Google Shape;1005;p107"/>
            <p:cNvCxnSpPr/>
            <p:nvPr/>
          </p:nvCxnSpPr>
          <p:spPr>
            <a:xfrm flipH="1" rot="10800000">
              <a:off x="2629" y="1322"/>
              <a:ext cx="240" cy="192"/>
            </a:xfrm>
            <a:prstGeom prst="straightConnector1">
              <a:avLst/>
            </a:prstGeom>
            <a:noFill/>
            <a:ln cap="flat" cmpd="sng" w="9525">
              <a:solidFill>
                <a:srgbClr val="800000"/>
              </a:solidFill>
              <a:prstDash val="solid"/>
              <a:round/>
              <a:headEnd len="med" w="med" type="none"/>
              <a:tailEnd len="med" w="med" type="triangle"/>
            </a:ln>
          </p:spPr>
        </p:cxnSp>
        <p:sp>
          <p:nvSpPr>
            <p:cNvPr id="1006" name="Google Shape;1006;p107"/>
            <p:cNvSpPr txBox="1"/>
            <p:nvPr/>
          </p:nvSpPr>
          <p:spPr>
            <a:xfrm>
              <a:off x="2460" y="908"/>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007" name="Google Shape;1007;p107"/>
            <p:cNvSpPr txBox="1"/>
            <p:nvPr/>
          </p:nvSpPr>
          <p:spPr>
            <a:xfrm>
              <a:off x="2127" y="1196"/>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008" name="Google Shape;1008;p107"/>
            <p:cNvSpPr txBox="1"/>
            <p:nvPr/>
          </p:nvSpPr>
          <p:spPr>
            <a:xfrm>
              <a:off x="2458" y="1482"/>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009" name="Google Shape;1009;p107"/>
            <p:cNvSpPr txBox="1"/>
            <p:nvPr/>
          </p:nvSpPr>
          <p:spPr>
            <a:xfrm>
              <a:off x="2804" y="1176"/>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010" name="Google Shape;1010;p107"/>
            <p:cNvSpPr txBox="1"/>
            <p:nvPr/>
          </p:nvSpPr>
          <p:spPr>
            <a:xfrm>
              <a:off x="3233" y="1188"/>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cxnSp>
          <p:nvCxnSpPr>
            <p:cNvPr id="1011" name="Google Shape;1011;p107"/>
            <p:cNvCxnSpPr/>
            <p:nvPr/>
          </p:nvCxnSpPr>
          <p:spPr>
            <a:xfrm flipH="1" rot="10800000">
              <a:off x="2271" y="1004"/>
              <a:ext cx="240" cy="192"/>
            </a:xfrm>
            <a:prstGeom prst="straightConnector1">
              <a:avLst/>
            </a:prstGeom>
            <a:noFill/>
            <a:ln cap="flat" cmpd="sng" w="9525">
              <a:solidFill>
                <a:srgbClr val="800000"/>
              </a:solidFill>
              <a:prstDash val="solid"/>
              <a:round/>
              <a:headEnd len="med" w="med" type="none"/>
              <a:tailEnd len="med" w="med" type="triangle"/>
            </a:ln>
          </p:spPr>
        </p:cxnSp>
        <p:sp>
          <p:nvSpPr>
            <p:cNvPr id="1012" name="Google Shape;1012;p107"/>
            <p:cNvSpPr txBox="1"/>
            <p:nvPr/>
          </p:nvSpPr>
          <p:spPr>
            <a:xfrm>
              <a:off x="2688" y="1003"/>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1</a:t>
              </a:r>
              <a:endParaRPr/>
            </a:p>
          </p:txBody>
        </p:sp>
        <p:sp>
          <p:nvSpPr>
            <p:cNvPr id="1013" name="Google Shape;1013;p107"/>
            <p:cNvSpPr txBox="1"/>
            <p:nvPr/>
          </p:nvSpPr>
          <p:spPr>
            <a:xfrm>
              <a:off x="2688" y="1389"/>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a:t>
              </a:r>
              <a:endParaRPr/>
            </a:p>
          </p:txBody>
        </p:sp>
        <p:sp>
          <p:nvSpPr>
            <p:cNvPr id="1014" name="Google Shape;1014;p107"/>
            <p:cNvSpPr txBox="1"/>
            <p:nvPr/>
          </p:nvSpPr>
          <p:spPr>
            <a:xfrm>
              <a:off x="2250" y="1404"/>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a:t>
              </a:r>
              <a:endParaRPr/>
            </a:p>
          </p:txBody>
        </p:sp>
        <p:sp>
          <p:nvSpPr>
            <p:cNvPr id="1015" name="Google Shape;1015;p107"/>
            <p:cNvSpPr txBox="1"/>
            <p:nvPr/>
          </p:nvSpPr>
          <p:spPr>
            <a:xfrm>
              <a:off x="2256" y="985"/>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1</a:t>
              </a:r>
              <a:endParaRPr/>
            </a:p>
          </p:txBody>
        </p:sp>
        <p:sp>
          <p:nvSpPr>
            <p:cNvPr id="1016" name="Google Shape;1016;p107"/>
            <p:cNvSpPr/>
            <p:nvPr/>
          </p:nvSpPr>
          <p:spPr>
            <a:xfrm>
              <a:off x="2122" y="893"/>
              <a:ext cx="1344" cy="86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nvGrpSpPr>
            <p:cNvPr id="1017" name="Google Shape;1017;p107"/>
            <p:cNvGrpSpPr/>
            <p:nvPr/>
          </p:nvGrpSpPr>
          <p:grpSpPr>
            <a:xfrm>
              <a:off x="3515" y="890"/>
              <a:ext cx="1360" cy="874"/>
              <a:chOff x="3600" y="905"/>
              <a:chExt cx="1360" cy="874"/>
            </a:xfrm>
          </p:grpSpPr>
          <p:sp>
            <p:nvSpPr>
              <p:cNvPr id="1018" name="Google Shape;1018;p107"/>
              <p:cNvSpPr txBox="1"/>
              <p:nvPr/>
            </p:nvSpPr>
            <p:spPr>
              <a:xfrm>
                <a:off x="4267" y="1615"/>
                <a:ext cx="33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b="1" i="0" lang="en-US" sz="1100">
                    <a:solidFill>
                      <a:schemeClr val="dk1"/>
                    </a:solidFill>
                    <a:latin typeface="Arial"/>
                    <a:ea typeface="Arial"/>
                    <a:cs typeface="Arial"/>
                    <a:sym typeface="Arial"/>
                  </a:rPr>
                  <a:t>t=3</a:t>
                </a:r>
                <a:endParaRPr/>
              </a:p>
            </p:txBody>
          </p:sp>
          <p:sp>
            <p:nvSpPr>
              <p:cNvPr id="1019" name="Google Shape;1019;p107"/>
              <p:cNvSpPr/>
              <p:nvPr/>
            </p:nvSpPr>
            <p:spPr>
              <a:xfrm>
                <a:off x="3636" y="1238"/>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020" name="Google Shape;1020;p107"/>
              <p:cNvSpPr/>
              <p:nvPr/>
            </p:nvSpPr>
            <p:spPr>
              <a:xfrm>
                <a:off x="3964" y="950"/>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021" name="Google Shape;1021;p107"/>
              <p:cNvSpPr/>
              <p:nvPr/>
            </p:nvSpPr>
            <p:spPr>
              <a:xfrm>
                <a:off x="3972" y="1526"/>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022" name="Google Shape;1022;p107"/>
              <p:cNvSpPr/>
              <p:nvPr/>
            </p:nvSpPr>
            <p:spPr>
              <a:xfrm>
                <a:off x="4310" y="1218"/>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023" name="Google Shape;1023;p107"/>
              <p:cNvSpPr/>
              <p:nvPr/>
            </p:nvSpPr>
            <p:spPr>
              <a:xfrm>
                <a:off x="4738" y="1228"/>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024" name="Google Shape;1024;p107"/>
              <p:cNvCxnSpPr/>
              <p:nvPr/>
            </p:nvCxnSpPr>
            <p:spPr>
              <a:xfrm>
                <a:off x="3732" y="1382"/>
                <a:ext cx="240" cy="192"/>
              </a:xfrm>
              <a:prstGeom prst="straightConnector1">
                <a:avLst/>
              </a:prstGeom>
              <a:noFill/>
              <a:ln cap="flat" cmpd="sng" w="9525">
                <a:solidFill>
                  <a:srgbClr val="D60093"/>
                </a:solidFill>
                <a:prstDash val="solid"/>
                <a:round/>
                <a:headEnd len="med" w="med" type="none"/>
                <a:tailEnd len="med" w="med" type="triangle"/>
              </a:ln>
            </p:spPr>
          </p:cxnSp>
          <p:cxnSp>
            <p:nvCxnSpPr>
              <p:cNvPr id="1025" name="Google Shape;1025;p107"/>
              <p:cNvCxnSpPr/>
              <p:nvPr/>
            </p:nvCxnSpPr>
            <p:spPr>
              <a:xfrm>
                <a:off x="4101" y="1061"/>
                <a:ext cx="240" cy="192"/>
              </a:xfrm>
              <a:prstGeom prst="straightConnector1">
                <a:avLst/>
              </a:prstGeom>
              <a:noFill/>
              <a:ln cap="flat" cmpd="sng" w="9525">
                <a:solidFill>
                  <a:srgbClr val="D60093"/>
                </a:solidFill>
                <a:prstDash val="solid"/>
                <a:round/>
                <a:headEnd len="med" w="med" type="none"/>
                <a:tailEnd len="med" w="med" type="triangle"/>
              </a:ln>
            </p:spPr>
          </p:cxnSp>
          <p:cxnSp>
            <p:nvCxnSpPr>
              <p:cNvPr id="1026" name="Google Shape;1026;p107"/>
              <p:cNvCxnSpPr/>
              <p:nvPr/>
            </p:nvCxnSpPr>
            <p:spPr>
              <a:xfrm flipH="1" rot="10800000">
                <a:off x="4106" y="1357"/>
                <a:ext cx="240" cy="192"/>
              </a:xfrm>
              <a:prstGeom prst="straightConnector1">
                <a:avLst/>
              </a:prstGeom>
              <a:noFill/>
              <a:ln cap="flat" cmpd="sng" w="9525">
                <a:solidFill>
                  <a:srgbClr val="D60093"/>
                </a:solidFill>
                <a:prstDash val="solid"/>
                <a:round/>
                <a:headEnd len="med" w="med" type="none"/>
                <a:tailEnd len="med" w="med" type="triangle"/>
              </a:ln>
            </p:spPr>
          </p:cxnSp>
          <p:sp>
            <p:nvSpPr>
              <p:cNvPr id="1027" name="Google Shape;1027;p107"/>
              <p:cNvSpPr txBox="1"/>
              <p:nvPr/>
            </p:nvSpPr>
            <p:spPr>
              <a:xfrm>
                <a:off x="3937" y="943"/>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028" name="Google Shape;1028;p107"/>
              <p:cNvSpPr txBox="1"/>
              <p:nvPr/>
            </p:nvSpPr>
            <p:spPr>
              <a:xfrm>
                <a:off x="3604" y="1231"/>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029" name="Google Shape;1029;p107"/>
              <p:cNvSpPr txBox="1"/>
              <p:nvPr/>
            </p:nvSpPr>
            <p:spPr>
              <a:xfrm>
                <a:off x="3940" y="1517"/>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030" name="Google Shape;1030;p107"/>
              <p:cNvSpPr txBox="1"/>
              <p:nvPr/>
            </p:nvSpPr>
            <p:spPr>
              <a:xfrm>
                <a:off x="4281" y="1211"/>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031" name="Google Shape;1031;p107"/>
              <p:cNvSpPr txBox="1"/>
              <p:nvPr/>
            </p:nvSpPr>
            <p:spPr>
              <a:xfrm>
                <a:off x="4710" y="1223"/>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sp>
            <p:nvSpPr>
              <p:cNvPr id="1032" name="Google Shape;1032;p107"/>
              <p:cNvSpPr txBox="1"/>
              <p:nvPr/>
            </p:nvSpPr>
            <p:spPr>
              <a:xfrm>
                <a:off x="4159" y="1051"/>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1</a:t>
                </a:r>
                <a:endParaRPr/>
              </a:p>
            </p:txBody>
          </p:sp>
          <p:sp>
            <p:nvSpPr>
              <p:cNvPr id="1033" name="Google Shape;1033;p107"/>
              <p:cNvSpPr txBox="1"/>
              <p:nvPr/>
            </p:nvSpPr>
            <p:spPr>
              <a:xfrm>
                <a:off x="4192" y="1407"/>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a:t>
                </a:r>
                <a:endParaRPr/>
              </a:p>
            </p:txBody>
          </p:sp>
          <p:sp>
            <p:nvSpPr>
              <p:cNvPr id="1034" name="Google Shape;1034;p107"/>
              <p:cNvSpPr txBox="1"/>
              <p:nvPr/>
            </p:nvSpPr>
            <p:spPr>
              <a:xfrm>
                <a:off x="3722" y="1420"/>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a:t>
                </a:r>
                <a:endParaRPr/>
              </a:p>
            </p:txBody>
          </p:sp>
          <p:cxnSp>
            <p:nvCxnSpPr>
              <p:cNvPr id="1035" name="Google Shape;1035;p107"/>
              <p:cNvCxnSpPr/>
              <p:nvPr/>
            </p:nvCxnSpPr>
            <p:spPr>
              <a:xfrm flipH="1" rot="10800000">
                <a:off x="3737" y="1054"/>
                <a:ext cx="240" cy="192"/>
              </a:xfrm>
              <a:prstGeom prst="straightConnector1">
                <a:avLst/>
              </a:prstGeom>
              <a:noFill/>
              <a:ln cap="flat" cmpd="sng" w="9525">
                <a:solidFill>
                  <a:srgbClr val="D60093"/>
                </a:solidFill>
                <a:prstDash val="solid"/>
                <a:round/>
                <a:headEnd len="med" w="med" type="none"/>
                <a:tailEnd len="med" w="med" type="triangle"/>
              </a:ln>
            </p:spPr>
          </p:cxnSp>
          <p:sp>
            <p:nvSpPr>
              <p:cNvPr id="1036" name="Google Shape;1036;p107"/>
              <p:cNvSpPr txBox="1"/>
              <p:nvPr/>
            </p:nvSpPr>
            <p:spPr>
              <a:xfrm>
                <a:off x="3729" y="1052"/>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1</a:t>
                </a:r>
                <a:endParaRPr/>
              </a:p>
            </p:txBody>
          </p:sp>
          <p:sp>
            <p:nvSpPr>
              <p:cNvPr id="1037" name="Google Shape;1037;p107"/>
              <p:cNvSpPr/>
              <p:nvPr/>
            </p:nvSpPr>
            <p:spPr>
              <a:xfrm>
                <a:off x="3600" y="905"/>
                <a:ext cx="1344" cy="86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sp>
          <p:nvSpPr>
            <p:cNvPr id="1038" name="Google Shape;1038;p107"/>
            <p:cNvSpPr txBox="1"/>
            <p:nvPr/>
          </p:nvSpPr>
          <p:spPr>
            <a:xfrm>
              <a:off x="1394" y="2499"/>
              <a:ext cx="33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b="1" i="0" lang="en-US" sz="1100">
                  <a:solidFill>
                    <a:schemeClr val="dk1"/>
                  </a:solidFill>
                  <a:latin typeface="Arial"/>
                  <a:ea typeface="Arial"/>
                  <a:cs typeface="Arial"/>
                  <a:sym typeface="Arial"/>
                </a:rPr>
                <a:t>t=4</a:t>
              </a:r>
              <a:endParaRPr/>
            </a:p>
          </p:txBody>
        </p:sp>
        <p:sp>
          <p:nvSpPr>
            <p:cNvPr id="1039" name="Google Shape;1039;p107"/>
            <p:cNvSpPr/>
            <p:nvPr/>
          </p:nvSpPr>
          <p:spPr>
            <a:xfrm>
              <a:off x="752" y="2113"/>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040" name="Google Shape;1040;p107"/>
            <p:cNvSpPr/>
            <p:nvPr/>
          </p:nvSpPr>
          <p:spPr>
            <a:xfrm>
              <a:off x="1080" y="1825"/>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041" name="Google Shape;1041;p107"/>
            <p:cNvSpPr/>
            <p:nvPr/>
          </p:nvSpPr>
          <p:spPr>
            <a:xfrm>
              <a:off x="1088" y="2401"/>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042" name="Google Shape;1042;p107"/>
            <p:cNvSpPr/>
            <p:nvPr/>
          </p:nvSpPr>
          <p:spPr>
            <a:xfrm>
              <a:off x="1426" y="2093"/>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043" name="Google Shape;1043;p107"/>
            <p:cNvSpPr/>
            <p:nvPr/>
          </p:nvSpPr>
          <p:spPr>
            <a:xfrm>
              <a:off x="1854" y="2103"/>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044" name="Google Shape;1044;p107"/>
            <p:cNvCxnSpPr/>
            <p:nvPr/>
          </p:nvCxnSpPr>
          <p:spPr>
            <a:xfrm>
              <a:off x="848" y="2257"/>
              <a:ext cx="240" cy="192"/>
            </a:xfrm>
            <a:prstGeom prst="straightConnector1">
              <a:avLst/>
            </a:prstGeom>
            <a:noFill/>
            <a:ln cap="flat" cmpd="sng" w="9525">
              <a:solidFill>
                <a:srgbClr val="006600"/>
              </a:solidFill>
              <a:prstDash val="solid"/>
              <a:round/>
              <a:headEnd len="med" w="med" type="none"/>
              <a:tailEnd len="med" w="med" type="triangle"/>
            </a:ln>
          </p:spPr>
        </p:cxnSp>
        <p:cxnSp>
          <p:nvCxnSpPr>
            <p:cNvPr id="1045" name="Google Shape;1045;p107"/>
            <p:cNvCxnSpPr/>
            <p:nvPr/>
          </p:nvCxnSpPr>
          <p:spPr>
            <a:xfrm>
              <a:off x="1217" y="1936"/>
              <a:ext cx="240" cy="192"/>
            </a:xfrm>
            <a:prstGeom prst="straightConnector1">
              <a:avLst/>
            </a:prstGeom>
            <a:noFill/>
            <a:ln cap="flat" cmpd="sng" w="9525">
              <a:solidFill>
                <a:srgbClr val="006600"/>
              </a:solidFill>
              <a:prstDash val="solid"/>
              <a:round/>
              <a:headEnd len="med" w="med" type="none"/>
              <a:tailEnd len="med" w="med" type="triangle"/>
            </a:ln>
          </p:spPr>
        </p:cxnSp>
        <p:cxnSp>
          <p:nvCxnSpPr>
            <p:cNvPr id="1046" name="Google Shape;1046;p107"/>
            <p:cNvCxnSpPr/>
            <p:nvPr/>
          </p:nvCxnSpPr>
          <p:spPr>
            <a:xfrm flipH="1" rot="10800000">
              <a:off x="1222" y="2232"/>
              <a:ext cx="240" cy="192"/>
            </a:xfrm>
            <a:prstGeom prst="straightConnector1">
              <a:avLst/>
            </a:prstGeom>
            <a:noFill/>
            <a:ln cap="flat" cmpd="sng" w="9525">
              <a:solidFill>
                <a:srgbClr val="006600"/>
              </a:solidFill>
              <a:prstDash val="solid"/>
              <a:round/>
              <a:headEnd len="med" w="med" type="none"/>
              <a:tailEnd len="med" w="med" type="triangle"/>
            </a:ln>
          </p:spPr>
        </p:cxnSp>
        <p:sp>
          <p:nvSpPr>
            <p:cNvPr id="1047" name="Google Shape;1047;p107"/>
            <p:cNvSpPr txBox="1"/>
            <p:nvPr/>
          </p:nvSpPr>
          <p:spPr>
            <a:xfrm>
              <a:off x="1053" y="1818"/>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048" name="Google Shape;1048;p107"/>
            <p:cNvSpPr txBox="1"/>
            <p:nvPr/>
          </p:nvSpPr>
          <p:spPr>
            <a:xfrm>
              <a:off x="720" y="2106"/>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049" name="Google Shape;1049;p107"/>
            <p:cNvSpPr txBox="1"/>
            <p:nvPr/>
          </p:nvSpPr>
          <p:spPr>
            <a:xfrm>
              <a:off x="1056" y="2392"/>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050" name="Google Shape;1050;p107"/>
            <p:cNvSpPr txBox="1"/>
            <p:nvPr/>
          </p:nvSpPr>
          <p:spPr>
            <a:xfrm>
              <a:off x="1397" y="2086"/>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051" name="Google Shape;1051;p107"/>
            <p:cNvSpPr txBox="1"/>
            <p:nvPr/>
          </p:nvSpPr>
          <p:spPr>
            <a:xfrm>
              <a:off x="1826" y="2098"/>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sp>
          <p:nvSpPr>
            <p:cNvPr id="1052" name="Google Shape;1052;p107"/>
            <p:cNvSpPr txBox="1"/>
            <p:nvPr/>
          </p:nvSpPr>
          <p:spPr>
            <a:xfrm>
              <a:off x="1536" y="1824"/>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1</a:t>
              </a:r>
              <a:endParaRPr/>
            </a:p>
          </p:txBody>
        </p:sp>
        <p:sp>
          <p:nvSpPr>
            <p:cNvPr id="1053" name="Google Shape;1053;p107"/>
            <p:cNvSpPr txBox="1"/>
            <p:nvPr/>
          </p:nvSpPr>
          <p:spPr>
            <a:xfrm>
              <a:off x="1440" y="2352"/>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a:t>
              </a:r>
              <a:endParaRPr/>
            </a:p>
          </p:txBody>
        </p:sp>
        <p:sp>
          <p:nvSpPr>
            <p:cNvPr id="1054" name="Google Shape;1054;p107"/>
            <p:cNvSpPr txBox="1"/>
            <p:nvPr/>
          </p:nvSpPr>
          <p:spPr>
            <a:xfrm>
              <a:off x="768" y="2448"/>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a:t>
              </a:r>
              <a:endParaRPr/>
            </a:p>
          </p:txBody>
        </p:sp>
        <p:cxnSp>
          <p:nvCxnSpPr>
            <p:cNvPr id="1055" name="Google Shape;1055;p107"/>
            <p:cNvCxnSpPr/>
            <p:nvPr/>
          </p:nvCxnSpPr>
          <p:spPr>
            <a:xfrm flipH="1" rot="10800000">
              <a:off x="866" y="1923"/>
              <a:ext cx="240" cy="192"/>
            </a:xfrm>
            <a:prstGeom prst="straightConnector1">
              <a:avLst/>
            </a:prstGeom>
            <a:noFill/>
            <a:ln cap="flat" cmpd="sng" w="9525">
              <a:solidFill>
                <a:srgbClr val="006600"/>
              </a:solidFill>
              <a:prstDash val="solid"/>
              <a:round/>
              <a:headEnd len="med" w="med" type="none"/>
              <a:tailEnd len="med" w="med" type="triangle"/>
            </a:ln>
          </p:spPr>
        </p:cxnSp>
        <p:sp>
          <p:nvSpPr>
            <p:cNvPr id="1056" name="Google Shape;1056;p107"/>
            <p:cNvSpPr txBox="1"/>
            <p:nvPr/>
          </p:nvSpPr>
          <p:spPr>
            <a:xfrm>
              <a:off x="768" y="1824"/>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1</a:t>
              </a:r>
              <a:endParaRPr/>
            </a:p>
          </p:txBody>
        </p:sp>
        <p:sp>
          <p:nvSpPr>
            <p:cNvPr id="1057" name="Google Shape;1057;p107"/>
            <p:cNvSpPr/>
            <p:nvPr/>
          </p:nvSpPr>
          <p:spPr>
            <a:xfrm>
              <a:off x="722" y="1799"/>
              <a:ext cx="1344" cy="86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058" name="Google Shape;1058;p107"/>
            <p:cNvSpPr txBox="1"/>
            <p:nvPr/>
          </p:nvSpPr>
          <p:spPr>
            <a:xfrm>
              <a:off x="2754" y="2524"/>
              <a:ext cx="33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b="1" i="0" lang="en-US" sz="1100">
                  <a:solidFill>
                    <a:schemeClr val="dk1"/>
                  </a:solidFill>
                  <a:latin typeface="Arial"/>
                  <a:ea typeface="Arial"/>
                  <a:cs typeface="Arial"/>
                  <a:sym typeface="Arial"/>
                </a:rPr>
                <a:t>t=5</a:t>
              </a:r>
              <a:endParaRPr/>
            </a:p>
          </p:txBody>
        </p:sp>
        <p:sp>
          <p:nvSpPr>
            <p:cNvPr id="1059" name="Google Shape;1059;p107"/>
            <p:cNvSpPr/>
            <p:nvPr/>
          </p:nvSpPr>
          <p:spPr>
            <a:xfrm>
              <a:off x="2162" y="2099"/>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060" name="Google Shape;1060;p107"/>
            <p:cNvSpPr/>
            <p:nvPr/>
          </p:nvSpPr>
          <p:spPr>
            <a:xfrm>
              <a:off x="2490" y="1811"/>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061" name="Google Shape;1061;p107"/>
            <p:cNvSpPr/>
            <p:nvPr/>
          </p:nvSpPr>
          <p:spPr>
            <a:xfrm>
              <a:off x="2498" y="2387"/>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062" name="Google Shape;1062;p107"/>
            <p:cNvSpPr/>
            <p:nvPr/>
          </p:nvSpPr>
          <p:spPr>
            <a:xfrm>
              <a:off x="2836" y="2079"/>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063" name="Google Shape;1063;p107"/>
            <p:cNvSpPr/>
            <p:nvPr/>
          </p:nvSpPr>
          <p:spPr>
            <a:xfrm>
              <a:off x="3264" y="2089"/>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064" name="Google Shape;1064;p107"/>
            <p:cNvCxnSpPr/>
            <p:nvPr/>
          </p:nvCxnSpPr>
          <p:spPr>
            <a:xfrm>
              <a:off x="2258" y="2243"/>
              <a:ext cx="240" cy="192"/>
            </a:xfrm>
            <a:prstGeom prst="straightConnector1">
              <a:avLst/>
            </a:prstGeom>
            <a:noFill/>
            <a:ln cap="flat" cmpd="sng" w="9525">
              <a:solidFill>
                <a:srgbClr val="CC9900"/>
              </a:solidFill>
              <a:prstDash val="solid"/>
              <a:round/>
              <a:headEnd len="med" w="med" type="none"/>
              <a:tailEnd len="med" w="med" type="triangle"/>
            </a:ln>
          </p:spPr>
        </p:cxnSp>
        <p:cxnSp>
          <p:nvCxnSpPr>
            <p:cNvPr id="1065" name="Google Shape;1065;p107"/>
            <p:cNvCxnSpPr/>
            <p:nvPr/>
          </p:nvCxnSpPr>
          <p:spPr>
            <a:xfrm>
              <a:off x="2627" y="1922"/>
              <a:ext cx="240" cy="192"/>
            </a:xfrm>
            <a:prstGeom prst="straightConnector1">
              <a:avLst/>
            </a:prstGeom>
            <a:noFill/>
            <a:ln cap="flat" cmpd="sng" w="9525">
              <a:solidFill>
                <a:srgbClr val="CC9900"/>
              </a:solidFill>
              <a:prstDash val="solid"/>
              <a:round/>
              <a:headEnd len="med" w="med" type="none"/>
              <a:tailEnd len="med" w="med" type="triangle"/>
            </a:ln>
          </p:spPr>
        </p:cxnSp>
        <p:cxnSp>
          <p:nvCxnSpPr>
            <p:cNvPr id="1066" name="Google Shape;1066;p107"/>
            <p:cNvCxnSpPr/>
            <p:nvPr/>
          </p:nvCxnSpPr>
          <p:spPr>
            <a:xfrm flipH="1" rot="10800000">
              <a:off x="2632" y="2218"/>
              <a:ext cx="240" cy="192"/>
            </a:xfrm>
            <a:prstGeom prst="straightConnector1">
              <a:avLst/>
            </a:prstGeom>
            <a:noFill/>
            <a:ln cap="flat" cmpd="sng" w="9525">
              <a:solidFill>
                <a:srgbClr val="CC9900"/>
              </a:solidFill>
              <a:prstDash val="solid"/>
              <a:round/>
              <a:headEnd len="med" w="med" type="none"/>
              <a:tailEnd len="med" w="med" type="triangle"/>
            </a:ln>
          </p:spPr>
        </p:cxnSp>
        <p:cxnSp>
          <p:nvCxnSpPr>
            <p:cNvPr id="1067" name="Google Shape;1067;p107"/>
            <p:cNvCxnSpPr/>
            <p:nvPr/>
          </p:nvCxnSpPr>
          <p:spPr>
            <a:xfrm>
              <a:off x="2978" y="2147"/>
              <a:ext cx="288" cy="0"/>
            </a:xfrm>
            <a:prstGeom prst="straightConnector1">
              <a:avLst/>
            </a:prstGeom>
            <a:noFill/>
            <a:ln cap="flat" cmpd="sng" w="9525">
              <a:solidFill>
                <a:srgbClr val="CC9900"/>
              </a:solidFill>
              <a:prstDash val="solid"/>
              <a:round/>
              <a:headEnd len="med" w="med" type="none"/>
              <a:tailEnd len="med" w="med" type="triangle"/>
            </a:ln>
          </p:spPr>
        </p:cxnSp>
        <p:sp>
          <p:nvSpPr>
            <p:cNvPr id="1068" name="Google Shape;1068;p107"/>
            <p:cNvSpPr txBox="1"/>
            <p:nvPr/>
          </p:nvSpPr>
          <p:spPr>
            <a:xfrm>
              <a:off x="2463" y="1804"/>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069" name="Google Shape;1069;p107"/>
            <p:cNvSpPr txBox="1"/>
            <p:nvPr/>
          </p:nvSpPr>
          <p:spPr>
            <a:xfrm>
              <a:off x="2130" y="2092"/>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070" name="Google Shape;1070;p107"/>
            <p:cNvSpPr txBox="1"/>
            <p:nvPr/>
          </p:nvSpPr>
          <p:spPr>
            <a:xfrm>
              <a:off x="2466" y="2378"/>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071" name="Google Shape;1071;p107"/>
            <p:cNvSpPr txBox="1"/>
            <p:nvPr/>
          </p:nvSpPr>
          <p:spPr>
            <a:xfrm>
              <a:off x="2807" y="2072"/>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072" name="Google Shape;1072;p107"/>
            <p:cNvSpPr txBox="1"/>
            <p:nvPr/>
          </p:nvSpPr>
          <p:spPr>
            <a:xfrm>
              <a:off x="3236" y="2084"/>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sp>
          <p:nvSpPr>
            <p:cNvPr id="1073" name="Google Shape;1073;p107"/>
            <p:cNvSpPr txBox="1"/>
            <p:nvPr/>
          </p:nvSpPr>
          <p:spPr>
            <a:xfrm>
              <a:off x="2721" y="1910"/>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1</a:t>
              </a:r>
              <a:endParaRPr/>
            </a:p>
          </p:txBody>
        </p:sp>
        <p:sp>
          <p:nvSpPr>
            <p:cNvPr id="1074" name="Google Shape;1074;p107"/>
            <p:cNvSpPr txBox="1"/>
            <p:nvPr/>
          </p:nvSpPr>
          <p:spPr>
            <a:xfrm>
              <a:off x="3024" y="2016"/>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a:t>
              </a:r>
              <a:endParaRPr/>
            </a:p>
          </p:txBody>
        </p:sp>
        <p:sp>
          <p:nvSpPr>
            <p:cNvPr id="1075" name="Google Shape;1075;p107"/>
            <p:cNvSpPr txBox="1"/>
            <p:nvPr/>
          </p:nvSpPr>
          <p:spPr>
            <a:xfrm>
              <a:off x="2706" y="2282"/>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a:t>
              </a:r>
              <a:endParaRPr/>
            </a:p>
          </p:txBody>
        </p:sp>
        <p:sp>
          <p:nvSpPr>
            <p:cNvPr id="1076" name="Google Shape;1076;p107"/>
            <p:cNvSpPr txBox="1"/>
            <p:nvPr/>
          </p:nvSpPr>
          <p:spPr>
            <a:xfrm>
              <a:off x="2228" y="2287"/>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a:t>
              </a:r>
              <a:endParaRPr/>
            </a:p>
          </p:txBody>
        </p:sp>
        <p:cxnSp>
          <p:nvCxnSpPr>
            <p:cNvPr id="1077" name="Google Shape;1077;p107"/>
            <p:cNvCxnSpPr/>
            <p:nvPr/>
          </p:nvCxnSpPr>
          <p:spPr>
            <a:xfrm flipH="1" rot="10800000">
              <a:off x="2274" y="1910"/>
              <a:ext cx="240" cy="192"/>
            </a:xfrm>
            <a:prstGeom prst="straightConnector1">
              <a:avLst/>
            </a:prstGeom>
            <a:noFill/>
            <a:ln cap="flat" cmpd="sng" w="9525">
              <a:solidFill>
                <a:srgbClr val="CC9900"/>
              </a:solidFill>
              <a:prstDash val="solid"/>
              <a:round/>
              <a:headEnd len="med" w="med" type="none"/>
              <a:tailEnd len="med" w="med" type="triangle"/>
            </a:ln>
          </p:spPr>
        </p:cxnSp>
        <p:sp>
          <p:nvSpPr>
            <p:cNvPr id="1078" name="Google Shape;1078;p107"/>
            <p:cNvSpPr txBox="1"/>
            <p:nvPr/>
          </p:nvSpPr>
          <p:spPr>
            <a:xfrm>
              <a:off x="2279" y="1890"/>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1</a:t>
              </a:r>
              <a:endParaRPr/>
            </a:p>
          </p:txBody>
        </p:sp>
        <p:sp>
          <p:nvSpPr>
            <p:cNvPr id="1079" name="Google Shape;1079;p107"/>
            <p:cNvSpPr/>
            <p:nvPr/>
          </p:nvSpPr>
          <p:spPr>
            <a:xfrm>
              <a:off x="2121" y="1794"/>
              <a:ext cx="1344" cy="86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nvGrpSpPr>
            <p:cNvPr id="1080" name="Google Shape;1080;p107"/>
            <p:cNvGrpSpPr/>
            <p:nvPr/>
          </p:nvGrpSpPr>
          <p:grpSpPr>
            <a:xfrm>
              <a:off x="3560" y="1983"/>
              <a:ext cx="1411" cy="453"/>
              <a:chOff x="3730" y="2033"/>
              <a:chExt cx="1411" cy="453"/>
            </a:xfrm>
          </p:grpSpPr>
          <p:grpSp>
            <p:nvGrpSpPr>
              <p:cNvPr id="1081" name="Google Shape;1081;p107"/>
              <p:cNvGrpSpPr/>
              <p:nvPr/>
            </p:nvGrpSpPr>
            <p:grpSpPr>
              <a:xfrm>
                <a:off x="4210" y="2051"/>
                <a:ext cx="240" cy="154"/>
                <a:chOff x="3949" y="2486"/>
                <a:chExt cx="240" cy="154"/>
              </a:xfrm>
            </p:grpSpPr>
            <p:sp>
              <p:nvSpPr>
                <p:cNvPr id="1082" name="Google Shape;1082;p107"/>
                <p:cNvSpPr/>
                <p:nvPr/>
              </p:nvSpPr>
              <p:spPr>
                <a:xfrm>
                  <a:off x="3984" y="2496"/>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Noto Sans Symbols"/>
                    <a:buNone/>
                  </a:pPr>
                  <a:r>
                    <a:t/>
                  </a:r>
                  <a:endParaRPr i="0" sz="1800">
                    <a:solidFill>
                      <a:schemeClr val="dk1"/>
                    </a:solidFill>
                    <a:latin typeface="Arial"/>
                    <a:ea typeface="Arial"/>
                    <a:cs typeface="Arial"/>
                    <a:sym typeface="Arial"/>
                  </a:endParaRPr>
                </a:p>
              </p:txBody>
            </p:sp>
            <p:sp>
              <p:nvSpPr>
                <p:cNvPr id="1083" name="Google Shape;1083;p107"/>
                <p:cNvSpPr txBox="1"/>
                <p:nvPr/>
              </p:nvSpPr>
              <p:spPr>
                <a:xfrm>
                  <a:off x="3949" y="2486"/>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a:t>
                  </a:r>
                  <a:endParaRPr/>
                </a:p>
              </p:txBody>
            </p:sp>
          </p:grpSp>
          <p:grpSp>
            <p:nvGrpSpPr>
              <p:cNvPr id="1084" name="Google Shape;1084;p107"/>
              <p:cNvGrpSpPr/>
              <p:nvPr/>
            </p:nvGrpSpPr>
            <p:grpSpPr>
              <a:xfrm>
                <a:off x="4229" y="2297"/>
                <a:ext cx="912" cy="173"/>
                <a:chOff x="3936" y="2736"/>
                <a:chExt cx="912" cy="173"/>
              </a:xfrm>
            </p:grpSpPr>
            <p:cxnSp>
              <p:nvCxnSpPr>
                <p:cNvPr id="1085" name="Google Shape;1085;p107"/>
                <p:cNvCxnSpPr/>
                <p:nvPr/>
              </p:nvCxnSpPr>
              <p:spPr>
                <a:xfrm>
                  <a:off x="3936" y="2880"/>
                  <a:ext cx="768" cy="0"/>
                </a:xfrm>
                <a:prstGeom prst="straightConnector1">
                  <a:avLst/>
                </a:prstGeom>
                <a:noFill/>
                <a:ln cap="flat" cmpd="sng" w="9525">
                  <a:solidFill>
                    <a:schemeClr val="folHlink"/>
                  </a:solidFill>
                  <a:prstDash val="solid"/>
                  <a:round/>
                  <a:headEnd len="med" w="med" type="none"/>
                  <a:tailEnd len="med" w="med" type="triangle"/>
                </a:ln>
              </p:spPr>
            </p:cxnSp>
            <p:sp>
              <p:nvSpPr>
                <p:cNvPr id="1086" name="Google Shape;1086;p107"/>
                <p:cNvSpPr txBox="1"/>
                <p:nvPr/>
              </p:nvSpPr>
              <p:spPr>
                <a:xfrm>
                  <a:off x="3936" y="2736"/>
                  <a:ext cx="912" cy="1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Noto Sans Symbols"/>
                    <a:buNone/>
                  </a:pPr>
                  <a:r>
                    <a:rPr i="0" lang="en-US" sz="1200">
                      <a:solidFill>
                        <a:schemeClr val="dk1"/>
                      </a:solidFill>
                      <a:latin typeface="Arial"/>
                      <a:ea typeface="Arial"/>
                      <a:cs typeface="Arial"/>
                      <a:sym typeface="Arial"/>
                    </a:rPr>
                    <a:t>Travel time</a:t>
                  </a:r>
                  <a:endParaRPr/>
                </a:p>
              </p:txBody>
            </p:sp>
          </p:grpSp>
          <p:sp>
            <p:nvSpPr>
              <p:cNvPr id="1087" name="Google Shape;1087;p107"/>
              <p:cNvSpPr txBox="1"/>
              <p:nvPr/>
            </p:nvSpPr>
            <p:spPr>
              <a:xfrm>
                <a:off x="3730" y="2033"/>
                <a:ext cx="768" cy="1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i="0" lang="en-US" sz="1400">
                    <a:solidFill>
                      <a:schemeClr val="dk1"/>
                    </a:solidFill>
                    <a:latin typeface="Arial"/>
                    <a:ea typeface="Arial"/>
                    <a:cs typeface="Arial"/>
                    <a:sym typeface="Arial"/>
                  </a:rPr>
                  <a:t>Node:</a:t>
                </a:r>
                <a:endParaRPr/>
              </a:p>
            </p:txBody>
          </p:sp>
          <p:sp>
            <p:nvSpPr>
              <p:cNvPr id="1088" name="Google Shape;1088;p107"/>
              <p:cNvSpPr txBox="1"/>
              <p:nvPr/>
            </p:nvSpPr>
            <p:spPr>
              <a:xfrm>
                <a:off x="3734" y="2294"/>
                <a:ext cx="768" cy="1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i="0" lang="en-US" sz="1400">
                    <a:solidFill>
                      <a:schemeClr val="dk1"/>
                    </a:solidFill>
                    <a:latin typeface="Arial"/>
                    <a:ea typeface="Arial"/>
                    <a:cs typeface="Arial"/>
                    <a:sym typeface="Arial"/>
                  </a:rPr>
                  <a:t>Edge:</a:t>
                </a:r>
                <a:r>
                  <a:rPr i="0" lang="en-US" sz="1400" u="sng">
                    <a:solidFill>
                      <a:schemeClr val="dk1"/>
                    </a:solidFill>
                    <a:latin typeface="Arial"/>
                    <a:ea typeface="Arial"/>
                    <a:cs typeface="Arial"/>
                    <a:sym typeface="Arial"/>
                  </a:rPr>
                  <a:t> </a:t>
                </a:r>
                <a:endParaRPr/>
              </a:p>
            </p:txBody>
          </p:sp>
        </p:grpSp>
      </p:grpSp>
      <p:sp>
        <p:nvSpPr>
          <p:cNvPr id="1089" name="Google Shape;1089;p107"/>
          <p:cNvSpPr txBox="1"/>
          <p:nvPr/>
        </p:nvSpPr>
        <p:spPr>
          <a:xfrm>
            <a:off x="320937" y="3736181"/>
            <a:ext cx="38100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80"/>
              <a:buFont typeface="Noto Sans Symbols"/>
              <a:buNone/>
            </a:pPr>
            <a:r>
              <a:rPr lang="en-US" sz="1800">
                <a:solidFill>
                  <a:schemeClr val="dk1"/>
                </a:solidFill>
                <a:latin typeface="Arial"/>
                <a:ea typeface="Arial"/>
                <a:cs typeface="Arial"/>
                <a:sym typeface="Arial"/>
              </a:rPr>
              <a:t>(2) </a:t>
            </a:r>
            <a:r>
              <a:rPr lang="en-US" sz="1800" u="sng">
                <a:solidFill>
                  <a:schemeClr val="dk1"/>
                </a:solidFill>
                <a:latin typeface="Arial"/>
                <a:ea typeface="Arial"/>
                <a:cs typeface="Arial"/>
                <a:sym typeface="Arial"/>
              </a:rPr>
              <a:t>Time Expanded Graph (TEG)</a:t>
            </a:r>
            <a:endParaRPr/>
          </a:p>
        </p:txBody>
      </p:sp>
      <p:grpSp>
        <p:nvGrpSpPr>
          <p:cNvPr id="1090" name="Google Shape;1090;p107"/>
          <p:cNvGrpSpPr/>
          <p:nvPr/>
        </p:nvGrpSpPr>
        <p:grpSpPr>
          <a:xfrm>
            <a:off x="1292487" y="4177507"/>
            <a:ext cx="3760788" cy="1716088"/>
            <a:chOff x="862" y="2958"/>
            <a:chExt cx="2599" cy="1310"/>
          </a:xfrm>
        </p:grpSpPr>
        <p:grpSp>
          <p:nvGrpSpPr>
            <p:cNvPr id="1091" name="Google Shape;1091;p107"/>
            <p:cNvGrpSpPr/>
            <p:nvPr/>
          </p:nvGrpSpPr>
          <p:grpSpPr>
            <a:xfrm>
              <a:off x="864" y="2958"/>
              <a:ext cx="288" cy="1300"/>
              <a:chOff x="864" y="2958"/>
              <a:chExt cx="288" cy="1300"/>
            </a:xfrm>
          </p:grpSpPr>
          <p:grpSp>
            <p:nvGrpSpPr>
              <p:cNvPr id="1092" name="Google Shape;1092;p107"/>
              <p:cNvGrpSpPr/>
              <p:nvPr/>
            </p:nvGrpSpPr>
            <p:grpSpPr>
              <a:xfrm>
                <a:off x="912" y="2958"/>
                <a:ext cx="156" cy="1168"/>
                <a:chOff x="1095" y="2981"/>
                <a:chExt cx="156" cy="1168"/>
              </a:xfrm>
            </p:grpSpPr>
            <p:sp>
              <p:nvSpPr>
                <p:cNvPr id="1093" name="Google Shape;1093;p107"/>
                <p:cNvSpPr/>
                <p:nvPr/>
              </p:nvSpPr>
              <p:spPr>
                <a:xfrm>
                  <a:off x="1107" y="2981"/>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094" name="Google Shape;1094;p107"/>
                <p:cNvSpPr/>
                <p:nvPr/>
              </p:nvSpPr>
              <p:spPr>
                <a:xfrm>
                  <a:off x="1107" y="3241"/>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095" name="Google Shape;1095;p107"/>
                <p:cNvSpPr/>
                <p:nvPr/>
              </p:nvSpPr>
              <p:spPr>
                <a:xfrm>
                  <a:off x="1104" y="3498"/>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096" name="Google Shape;1096;p107"/>
                <p:cNvSpPr/>
                <p:nvPr/>
              </p:nvSpPr>
              <p:spPr>
                <a:xfrm>
                  <a:off x="1095" y="3744"/>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097" name="Google Shape;1097;p107"/>
                <p:cNvSpPr/>
                <p:nvPr/>
              </p:nvSpPr>
              <p:spPr>
                <a:xfrm>
                  <a:off x="1096" y="4005"/>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sp>
            <p:nvSpPr>
              <p:cNvPr id="1098" name="Google Shape;1098;p107"/>
              <p:cNvSpPr txBox="1"/>
              <p:nvPr/>
            </p:nvSpPr>
            <p:spPr>
              <a:xfrm>
                <a:off x="864" y="4104"/>
                <a:ext cx="28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t=1</a:t>
                </a:r>
                <a:endParaRPr/>
              </a:p>
            </p:txBody>
          </p:sp>
        </p:grpSp>
        <p:grpSp>
          <p:nvGrpSpPr>
            <p:cNvPr id="1099" name="Google Shape;1099;p107"/>
            <p:cNvGrpSpPr/>
            <p:nvPr/>
          </p:nvGrpSpPr>
          <p:grpSpPr>
            <a:xfrm>
              <a:off x="1243" y="2962"/>
              <a:ext cx="404" cy="1306"/>
              <a:chOff x="1243" y="2962"/>
              <a:chExt cx="404" cy="1306"/>
            </a:xfrm>
          </p:grpSpPr>
          <p:grpSp>
            <p:nvGrpSpPr>
              <p:cNvPr id="1100" name="Google Shape;1100;p107"/>
              <p:cNvGrpSpPr/>
              <p:nvPr/>
            </p:nvGrpSpPr>
            <p:grpSpPr>
              <a:xfrm>
                <a:off x="1291" y="2962"/>
                <a:ext cx="156" cy="1168"/>
                <a:chOff x="1095" y="2981"/>
                <a:chExt cx="156" cy="1168"/>
              </a:xfrm>
            </p:grpSpPr>
            <p:sp>
              <p:nvSpPr>
                <p:cNvPr id="1101" name="Google Shape;1101;p107"/>
                <p:cNvSpPr/>
                <p:nvPr/>
              </p:nvSpPr>
              <p:spPr>
                <a:xfrm>
                  <a:off x="1107" y="2981"/>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102" name="Google Shape;1102;p107"/>
                <p:cNvSpPr/>
                <p:nvPr/>
              </p:nvSpPr>
              <p:spPr>
                <a:xfrm>
                  <a:off x="1107" y="3241"/>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103" name="Google Shape;1103;p107"/>
                <p:cNvSpPr/>
                <p:nvPr/>
              </p:nvSpPr>
              <p:spPr>
                <a:xfrm>
                  <a:off x="1104" y="3498"/>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104" name="Google Shape;1104;p107"/>
                <p:cNvSpPr/>
                <p:nvPr/>
              </p:nvSpPr>
              <p:spPr>
                <a:xfrm>
                  <a:off x="1095" y="3744"/>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105" name="Google Shape;1105;p107"/>
                <p:cNvSpPr/>
                <p:nvPr/>
              </p:nvSpPr>
              <p:spPr>
                <a:xfrm>
                  <a:off x="1096" y="4005"/>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sp>
            <p:nvSpPr>
              <p:cNvPr id="1106" name="Google Shape;1106;p107"/>
              <p:cNvSpPr txBox="1"/>
              <p:nvPr/>
            </p:nvSpPr>
            <p:spPr>
              <a:xfrm>
                <a:off x="1263" y="2962"/>
                <a:ext cx="38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N1</a:t>
                </a:r>
                <a:endParaRPr/>
              </a:p>
            </p:txBody>
          </p:sp>
          <p:sp>
            <p:nvSpPr>
              <p:cNvPr id="1107" name="Google Shape;1107;p107"/>
              <p:cNvSpPr txBox="1"/>
              <p:nvPr/>
            </p:nvSpPr>
            <p:spPr>
              <a:xfrm>
                <a:off x="1266" y="3223"/>
                <a:ext cx="31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N2</a:t>
                </a:r>
                <a:endParaRPr/>
              </a:p>
            </p:txBody>
          </p:sp>
          <p:sp>
            <p:nvSpPr>
              <p:cNvPr id="1108" name="Google Shape;1108;p107"/>
              <p:cNvSpPr txBox="1"/>
              <p:nvPr/>
            </p:nvSpPr>
            <p:spPr>
              <a:xfrm>
                <a:off x="1260" y="3475"/>
                <a:ext cx="38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N3</a:t>
                </a:r>
                <a:endParaRPr/>
              </a:p>
            </p:txBody>
          </p:sp>
          <p:sp>
            <p:nvSpPr>
              <p:cNvPr id="1109" name="Google Shape;1109;p107"/>
              <p:cNvSpPr txBox="1"/>
              <p:nvPr/>
            </p:nvSpPr>
            <p:spPr>
              <a:xfrm>
                <a:off x="1248" y="3721"/>
                <a:ext cx="38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N4</a:t>
                </a:r>
                <a:endParaRPr/>
              </a:p>
            </p:txBody>
          </p:sp>
          <p:sp>
            <p:nvSpPr>
              <p:cNvPr id="1110" name="Google Shape;1110;p107"/>
              <p:cNvSpPr txBox="1"/>
              <p:nvPr/>
            </p:nvSpPr>
            <p:spPr>
              <a:xfrm>
                <a:off x="1254" y="3979"/>
                <a:ext cx="38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N5</a:t>
                </a:r>
                <a:endParaRPr/>
              </a:p>
            </p:txBody>
          </p:sp>
          <p:cxnSp>
            <p:nvCxnSpPr>
              <p:cNvPr id="1111" name="Google Shape;1111;p107"/>
              <p:cNvCxnSpPr/>
              <p:nvPr/>
            </p:nvCxnSpPr>
            <p:spPr>
              <a:xfrm>
                <a:off x="1387" y="3106"/>
                <a:ext cx="240" cy="288"/>
              </a:xfrm>
              <a:prstGeom prst="straightConnector1">
                <a:avLst/>
              </a:prstGeom>
              <a:noFill/>
              <a:ln cap="flat" cmpd="sng" w="9525">
                <a:solidFill>
                  <a:srgbClr val="800000"/>
                </a:solidFill>
                <a:prstDash val="solid"/>
                <a:round/>
                <a:headEnd len="med" w="med" type="none"/>
                <a:tailEnd len="med" w="med" type="none"/>
              </a:ln>
            </p:spPr>
          </p:cxnSp>
          <p:sp>
            <p:nvSpPr>
              <p:cNvPr id="1112" name="Google Shape;1112;p107"/>
              <p:cNvSpPr txBox="1"/>
              <p:nvPr/>
            </p:nvSpPr>
            <p:spPr>
              <a:xfrm>
                <a:off x="1243" y="4114"/>
                <a:ext cx="28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t=2</a:t>
                </a:r>
                <a:endParaRPr/>
              </a:p>
            </p:txBody>
          </p:sp>
        </p:grpSp>
        <p:grpSp>
          <p:nvGrpSpPr>
            <p:cNvPr id="1113" name="Google Shape;1113;p107"/>
            <p:cNvGrpSpPr/>
            <p:nvPr/>
          </p:nvGrpSpPr>
          <p:grpSpPr>
            <a:xfrm>
              <a:off x="1629" y="2962"/>
              <a:ext cx="399" cy="1286"/>
              <a:chOff x="1629" y="2962"/>
              <a:chExt cx="399" cy="1286"/>
            </a:xfrm>
          </p:grpSpPr>
          <p:grpSp>
            <p:nvGrpSpPr>
              <p:cNvPr id="1114" name="Google Shape;1114;p107"/>
              <p:cNvGrpSpPr/>
              <p:nvPr/>
            </p:nvGrpSpPr>
            <p:grpSpPr>
              <a:xfrm>
                <a:off x="1673" y="2962"/>
                <a:ext cx="156" cy="1168"/>
                <a:chOff x="1095" y="2981"/>
                <a:chExt cx="156" cy="1168"/>
              </a:xfrm>
            </p:grpSpPr>
            <p:sp>
              <p:nvSpPr>
                <p:cNvPr id="1115" name="Google Shape;1115;p107"/>
                <p:cNvSpPr/>
                <p:nvPr/>
              </p:nvSpPr>
              <p:spPr>
                <a:xfrm>
                  <a:off x="1107" y="2981"/>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116" name="Google Shape;1116;p107"/>
                <p:cNvSpPr/>
                <p:nvPr/>
              </p:nvSpPr>
              <p:spPr>
                <a:xfrm>
                  <a:off x="1107" y="3241"/>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117" name="Google Shape;1117;p107"/>
                <p:cNvSpPr/>
                <p:nvPr/>
              </p:nvSpPr>
              <p:spPr>
                <a:xfrm>
                  <a:off x="1104" y="3498"/>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118" name="Google Shape;1118;p107"/>
                <p:cNvSpPr/>
                <p:nvPr/>
              </p:nvSpPr>
              <p:spPr>
                <a:xfrm>
                  <a:off x="1095" y="3744"/>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119" name="Google Shape;1119;p107"/>
                <p:cNvSpPr/>
                <p:nvPr/>
              </p:nvSpPr>
              <p:spPr>
                <a:xfrm>
                  <a:off x="1096" y="4005"/>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sp>
            <p:nvSpPr>
              <p:cNvPr id="1120" name="Google Shape;1120;p107"/>
              <p:cNvSpPr txBox="1"/>
              <p:nvPr/>
            </p:nvSpPr>
            <p:spPr>
              <a:xfrm>
                <a:off x="1644" y="2962"/>
                <a:ext cx="38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N1</a:t>
                </a:r>
                <a:endParaRPr/>
              </a:p>
            </p:txBody>
          </p:sp>
          <p:sp>
            <p:nvSpPr>
              <p:cNvPr id="1121" name="Google Shape;1121;p107"/>
              <p:cNvSpPr txBox="1"/>
              <p:nvPr/>
            </p:nvSpPr>
            <p:spPr>
              <a:xfrm>
                <a:off x="1642" y="3224"/>
                <a:ext cx="38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N2</a:t>
                </a:r>
                <a:endParaRPr/>
              </a:p>
            </p:txBody>
          </p:sp>
          <p:sp>
            <p:nvSpPr>
              <p:cNvPr id="1122" name="Google Shape;1122;p107"/>
              <p:cNvSpPr txBox="1"/>
              <p:nvPr/>
            </p:nvSpPr>
            <p:spPr>
              <a:xfrm>
                <a:off x="1637" y="3480"/>
                <a:ext cx="38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N3</a:t>
                </a:r>
                <a:endParaRPr/>
              </a:p>
            </p:txBody>
          </p:sp>
          <p:sp>
            <p:nvSpPr>
              <p:cNvPr id="1123" name="Google Shape;1123;p107"/>
              <p:cNvSpPr txBox="1"/>
              <p:nvPr/>
            </p:nvSpPr>
            <p:spPr>
              <a:xfrm>
                <a:off x="1632" y="3722"/>
                <a:ext cx="38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N4</a:t>
                </a:r>
                <a:endParaRPr/>
              </a:p>
            </p:txBody>
          </p:sp>
          <p:sp>
            <p:nvSpPr>
              <p:cNvPr id="1124" name="Google Shape;1124;p107"/>
              <p:cNvSpPr txBox="1"/>
              <p:nvPr/>
            </p:nvSpPr>
            <p:spPr>
              <a:xfrm>
                <a:off x="1629" y="3983"/>
                <a:ext cx="38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N5</a:t>
                </a:r>
                <a:endParaRPr/>
              </a:p>
            </p:txBody>
          </p:sp>
          <p:cxnSp>
            <p:nvCxnSpPr>
              <p:cNvPr id="1125" name="Google Shape;1125;p107"/>
              <p:cNvCxnSpPr/>
              <p:nvPr/>
            </p:nvCxnSpPr>
            <p:spPr>
              <a:xfrm>
                <a:off x="1771" y="3106"/>
                <a:ext cx="240" cy="288"/>
              </a:xfrm>
              <a:prstGeom prst="straightConnector1">
                <a:avLst/>
              </a:prstGeom>
              <a:noFill/>
              <a:ln cap="flat" cmpd="sng" w="9525">
                <a:solidFill>
                  <a:srgbClr val="D60093"/>
                </a:solidFill>
                <a:prstDash val="solid"/>
                <a:round/>
                <a:headEnd len="med" w="med" type="none"/>
                <a:tailEnd len="med" w="med" type="none"/>
              </a:ln>
            </p:spPr>
          </p:cxnSp>
          <p:sp>
            <p:nvSpPr>
              <p:cNvPr id="1126" name="Google Shape;1126;p107"/>
              <p:cNvSpPr txBox="1"/>
              <p:nvPr/>
            </p:nvSpPr>
            <p:spPr>
              <a:xfrm>
                <a:off x="1642" y="4094"/>
                <a:ext cx="28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t=3</a:t>
                </a:r>
                <a:endParaRPr/>
              </a:p>
            </p:txBody>
          </p:sp>
        </p:grpSp>
        <p:grpSp>
          <p:nvGrpSpPr>
            <p:cNvPr id="1127" name="Google Shape;1127;p107"/>
            <p:cNvGrpSpPr/>
            <p:nvPr/>
          </p:nvGrpSpPr>
          <p:grpSpPr>
            <a:xfrm>
              <a:off x="2006" y="2958"/>
              <a:ext cx="313" cy="1290"/>
              <a:chOff x="2006" y="2958"/>
              <a:chExt cx="313" cy="1290"/>
            </a:xfrm>
          </p:grpSpPr>
          <p:grpSp>
            <p:nvGrpSpPr>
              <p:cNvPr id="1128" name="Google Shape;1128;p107"/>
              <p:cNvGrpSpPr/>
              <p:nvPr/>
            </p:nvGrpSpPr>
            <p:grpSpPr>
              <a:xfrm>
                <a:off x="2049" y="2963"/>
                <a:ext cx="156" cy="1168"/>
                <a:chOff x="1095" y="2981"/>
                <a:chExt cx="156" cy="1168"/>
              </a:xfrm>
            </p:grpSpPr>
            <p:sp>
              <p:nvSpPr>
                <p:cNvPr id="1129" name="Google Shape;1129;p107"/>
                <p:cNvSpPr/>
                <p:nvPr/>
              </p:nvSpPr>
              <p:spPr>
                <a:xfrm>
                  <a:off x="1107" y="2981"/>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130" name="Google Shape;1130;p107"/>
                <p:cNvSpPr/>
                <p:nvPr/>
              </p:nvSpPr>
              <p:spPr>
                <a:xfrm>
                  <a:off x="1107" y="3241"/>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131" name="Google Shape;1131;p107"/>
                <p:cNvSpPr/>
                <p:nvPr/>
              </p:nvSpPr>
              <p:spPr>
                <a:xfrm>
                  <a:off x="1104" y="3498"/>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132" name="Google Shape;1132;p107"/>
                <p:cNvSpPr/>
                <p:nvPr/>
              </p:nvSpPr>
              <p:spPr>
                <a:xfrm>
                  <a:off x="1095" y="3744"/>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133" name="Google Shape;1133;p107"/>
                <p:cNvSpPr/>
                <p:nvPr/>
              </p:nvSpPr>
              <p:spPr>
                <a:xfrm>
                  <a:off x="1096" y="4005"/>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sp>
            <p:nvSpPr>
              <p:cNvPr id="1134" name="Google Shape;1134;p107"/>
              <p:cNvSpPr txBox="1"/>
              <p:nvPr/>
            </p:nvSpPr>
            <p:spPr>
              <a:xfrm>
                <a:off x="2026" y="2958"/>
                <a:ext cx="245"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N1</a:t>
                </a:r>
                <a:endParaRPr/>
              </a:p>
            </p:txBody>
          </p:sp>
          <p:sp>
            <p:nvSpPr>
              <p:cNvPr id="1135" name="Google Shape;1135;p107"/>
              <p:cNvSpPr txBox="1"/>
              <p:nvPr/>
            </p:nvSpPr>
            <p:spPr>
              <a:xfrm>
                <a:off x="2028" y="3230"/>
                <a:ext cx="291"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N2</a:t>
                </a:r>
                <a:endParaRPr/>
              </a:p>
            </p:txBody>
          </p:sp>
          <p:sp>
            <p:nvSpPr>
              <p:cNvPr id="1136" name="Google Shape;1136;p107"/>
              <p:cNvSpPr txBox="1"/>
              <p:nvPr/>
            </p:nvSpPr>
            <p:spPr>
              <a:xfrm>
                <a:off x="2016" y="3486"/>
                <a:ext cx="255"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N3</a:t>
                </a:r>
                <a:endParaRPr/>
              </a:p>
            </p:txBody>
          </p:sp>
          <p:sp>
            <p:nvSpPr>
              <p:cNvPr id="1137" name="Google Shape;1137;p107"/>
              <p:cNvSpPr txBox="1"/>
              <p:nvPr/>
            </p:nvSpPr>
            <p:spPr>
              <a:xfrm>
                <a:off x="2006" y="3723"/>
                <a:ext cx="265"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N4</a:t>
                </a:r>
                <a:endParaRPr/>
              </a:p>
            </p:txBody>
          </p:sp>
          <p:sp>
            <p:nvSpPr>
              <p:cNvPr id="1138" name="Google Shape;1138;p107"/>
              <p:cNvSpPr txBox="1"/>
              <p:nvPr/>
            </p:nvSpPr>
            <p:spPr>
              <a:xfrm>
                <a:off x="2008" y="3985"/>
                <a:ext cx="263"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N5</a:t>
                </a:r>
                <a:endParaRPr/>
              </a:p>
            </p:txBody>
          </p:sp>
          <p:sp>
            <p:nvSpPr>
              <p:cNvPr id="1139" name="Google Shape;1139;p107"/>
              <p:cNvSpPr txBox="1"/>
              <p:nvPr/>
            </p:nvSpPr>
            <p:spPr>
              <a:xfrm>
                <a:off x="2006" y="4094"/>
                <a:ext cx="28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t=4</a:t>
                </a:r>
                <a:endParaRPr/>
              </a:p>
            </p:txBody>
          </p:sp>
        </p:grpSp>
        <p:cxnSp>
          <p:nvCxnSpPr>
            <p:cNvPr id="1140" name="Google Shape;1140;p107"/>
            <p:cNvCxnSpPr/>
            <p:nvPr/>
          </p:nvCxnSpPr>
          <p:spPr>
            <a:xfrm>
              <a:off x="1450" y="3030"/>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41" name="Google Shape;1141;p107"/>
            <p:cNvCxnSpPr/>
            <p:nvPr/>
          </p:nvCxnSpPr>
          <p:spPr>
            <a:xfrm>
              <a:off x="1431" y="3291"/>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42" name="Google Shape;1142;p107"/>
            <p:cNvCxnSpPr/>
            <p:nvPr/>
          </p:nvCxnSpPr>
          <p:spPr>
            <a:xfrm>
              <a:off x="1433" y="3543"/>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43" name="Google Shape;1143;p107"/>
            <p:cNvCxnSpPr/>
            <p:nvPr/>
          </p:nvCxnSpPr>
          <p:spPr>
            <a:xfrm>
              <a:off x="1424" y="3799"/>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44" name="Google Shape;1144;p107"/>
            <p:cNvCxnSpPr/>
            <p:nvPr/>
          </p:nvCxnSpPr>
          <p:spPr>
            <a:xfrm>
              <a:off x="1425" y="4060"/>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45" name="Google Shape;1145;p107"/>
            <p:cNvCxnSpPr/>
            <p:nvPr/>
          </p:nvCxnSpPr>
          <p:spPr>
            <a:xfrm>
              <a:off x="1824" y="3035"/>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46" name="Google Shape;1146;p107"/>
            <p:cNvCxnSpPr/>
            <p:nvPr/>
          </p:nvCxnSpPr>
          <p:spPr>
            <a:xfrm>
              <a:off x="1829" y="3298"/>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47" name="Google Shape;1147;p107"/>
            <p:cNvCxnSpPr/>
            <p:nvPr/>
          </p:nvCxnSpPr>
          <p:spPr>
            <a:xfrm>
              <a:off x="1824" y="3553"/>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48" name="Google Shape;1148;p107"/>
            <p:cNvCxnSpPr/>
            <p:nvPr/>
          </p:nvCxnSpPr>
          <p:spPr>
            <a:xfrm>
              <a:off x="1814" y="3803"/>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49" name="Google Shape;1149;p107"/>
            <p:cNvCxnSpPr/>
            <p:nvPr/>
          </p:nvCxnSpPr>
          <p:spPr>
            <a:xfrm>
              <a:off x="1814" y="4051"/>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50" name="Google Shape;1150;p107"/>
            <p:cNvCxnSpPr/>
            <p:nvPr/>
          </p:nvCxnSpPr>
          <p:spPr>
            <a:xfrm>
              <a:off x="2203" y="3040"/>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51" name="Google Shape;1151;p107"/>
            <p:cNvCxnSpPr/>
            <p:nvPr/>
          </p:nvCxnSpPr>
          <p:spPr>
            <a:xfrm>
              <a:off x="2597" y="3043"/>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52" name="Google Shape;1152;p107"/>
            <p:cNvCxnSpPr/>
            <p:nvPr/>
          </p:nvCxnSpPr>
          <p:spPr>
            <a:xfrm>
              <a:off x="2981" y="3040"/>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53" name="Google Shape;1153;p107"/>
            <p:cNvCxnSpPr/>
            <p:nvPr/>
          </p:nvCxnSpPr>
          <p:spPr>
            <a:xfrm>
              <a:off x="2198" y="3298"/>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54" name="Google Shape;1154;p107"/>
            <p:cNvCxnSpPr/>
            <p:nvPr/>
          </p:nvCxnSpPr>
          <p:spPr>
            <a:xfrm>
              <a:off x="2198" y="3553"/>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55" name="Google Shape;1155;p107"/>
            <p:cNvCxnSpPr/>
            <p:nvPr/>
          </p:nvCxnSpPr>
          <p:spPr>
            <a:xfrm>
              <a:off x="2188" y="3803"/>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56" name="Google Shape;1156;p107"/>
            <p:cNvCxnSpPr/>
            <p:nvPr/>
          </p:nvCxnSpPr>
          <p:spPr>
            <a:xfrm>
              <a:off x="2188" y="4056"/>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57" name="Google Shape;1157;p107"/>
            <p:cNvCxnSpPr/>
            <p:nvPr/>
          </p:nvCxnSpPr>
          <p:spPr>
            <a:xfrm>
              <a:off x="2582" y="3298"/>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58" name="Google Shape;1158;p107"/>
            <p:cNvCxnSpPr/>
            <p:nvPr/>
          </p:nvCxnSpPr>
          <p:spPr>
            <a:xfrm>
              <a:off x="2597" y="3558"/>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59" name="Google Shape;1159;p107"/>
            <p:cNvCxnSpPr/>
            <p:nvPr/>
          </p:nvCxnSpPr>
          <p:spPr>
            <a:xfrm>
              <a:off x="2589" y="3811"/>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60" name="Google Shape;1160;p107"/>
            <p:cNvCxnSpPr/>
            <p:nvPr/>
          </p:nvCxnSpPr>
          <p:spPr>
            <a:xfrm>
              <a:off x="2582" y="4066"/>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61" name="Google Shape;1161;p107"/>
            <p:cNvCxnSpPr/>
            <p:nvPr/>
          </p:nvCxnSpPr>
          <p:spPr>
            <a:xfrm>
              <a:off x="2981" y="3305"/>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62" name="Google Shape;1162;p107"/>
            <p:cNvCxnSpPr/>
            <p:nvPr/>
          </p:nvCxnSpPr>
          <p:spPr>
            <a:xfrm>
              <a:off x="2976" y="3553"/>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63" name="Google Shape;1163;p107"/>
            <p:cNvCxnSpPr/>
            <p:nvPr/>
          </p:nvCxnSpPr>
          <p:spPr>
            <a:xfrm>
              <a:off x="2964" y="3806"/>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64" name="Google Shape;1164;p107"/>
            <p:cNvCxnSpPr/>
            <p:nvPr/>
          </p:nvCxnSpPr>
          <p:spPr>
            <a:xfrm>
              <a:off x="2976" y="4061"/>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65" name="Google Shape;1165;p107"/>
            <p:cNvCxnSpPr/>
            <p:nvPr/>
          </p:nvCxnSpPr>
          <p:spPr>
            <a:xfrm>
              <a:off x="1430" y="3058"/>
              <a:ext cx="288" cy="192"/>
            </a:xfrm>
            <a:prstGeom prst="straightConnector1">
              <a:avLst/>
            </a:prstGeom>
            <a:noFill/>
            <a:ln cap="flat" cmpd="sng" w="9525">
              <a:solidFill>
                <a:srgbClr val="800000"/>
              </a:solidFill>
              <a:prstDash val="solid"/>
              <a:round/>
              <a:headEnd len="med" w="med" type="none"/>
              <a:tailEnd len="med" w="med" type="triangle"/>
            </a:ln>
          </p:spPr>
        </p:cxnSp>
        <p:cxnSp>
          <p:nvCxnSpPr>
            <p:cNvPr id="1166" name="Google Shape;1166;p107"/>
            <p:cNvCxnSpPr/>
            <p:nvPr/>
          </p:nvCxnSpPr>
          <p:spPr>
            <a:xfrm>
              <a:off x="1814" y="3058"/>
              <a:ext cx="288" cy="192"/>
            </a:xfrm>
            <a:prstGeom prst="straightConnector1">
              <a:avLst/>
            </a:prstGeom>
            <a:noFill/>
            <a:ln cap="flat" cmpd="sng" w="9525">
              <a:solidFill>
                <a:srgbClr val="D60093"/>
              </a:solidFill>
              <a:prstDash val="solid"/>
              <a:round/>
              <a:headEnd len="med" w="med" type="none"/>
              <a:tailEnd len="med" w="med" type="triangle"/>
            </a:ln>
          </p:spPr>
        </p:cxnSp>
        <p:cxnSp>
          <p:nvCxnSpPr>
            <p:cNvPr id="1167" name="Google Shape;1167;p107"/>
            <p:cNvCxnSpPr/>
            <p:nvPr/>
          </p:nvCxnSpPr>
          <p:spPr>
            <a:xfrm>
              <a:off x="2183" y="3061"/>
              <a:ext cx="288" cy="192"/>
            </a:xfrm>
            <a:prstGeom prst="straightConnector1">
              <a:avLst/>
            </a:prstGeom>
            <a:noFill/>
            <a:ln cap="flat" cmpd="sng" w="9525">
              <a:solidFill>
                <a:srgbClr val="006600"/>
              </a:solidFill>
              <a:prstDash val="solid"/>
              <a:round/>
              <a:headEnd len="med" w="med" type="none"/>
              <a:tailEnd len="med" w="med" type="triangle"/>
            </a:ln>
          </p:spPr>
        </p:cxnSp>
        <p:cxnSp>
          <p:nvCxnSpPr>
            <p:cNvPr id="1168" name="Google Shape;1168;p107"/>
            <p:cNvCxnSpPr/>
            <p:nvPr/>
          </p:nvCxnSpPr>
          <p:spPr>
            <a:xfrm>
              <a:off x="2582" y="3058"/>
              <a:ext cx="288" cy="192"/>
            </a:xfrm>
            <a:prstGeom prst="straightConnector1">
              <a:avLst/>
            </a:prstGeom>
            <a:noFill/>
            <a:ln cap="flat" cmpd="sng" w="9525">
              <a:solidFill>
                <a:srgbClr val="CC9900"/>
              </a:solidFill>
              <a:prstDash val="solid"/>
              <a:round/>
              <a:headEnd len="med" w="med" type="none"/>
              <a:tailEnd len="med" w="med" type="triangle"/>
            </a:ln>
          </p:spPr>
        </p:cxnSp>
        <p:grpSp>
          <p:nvGrpSpPr>
            <p:cNvPr id="1169" name="Google Shape;1169;p107"/>
            <p:cNvGrpSpPr/>
            <p:nvPr/>
          </p:nvGrpSpPr>
          <p:grpSpPr>
            <a:xfrm>
              <a:off x="862" y="2962"/>
              <a:ext cx="439" cy="1170"/>
              <a:chOff x="867" y="2962"/>
              <a:chExt cx="439" cy="1170"/>
            </a:xfrm>
          </p:grpSpPr>
          <p:sp>
            <p:nvSpPr>
              <p:cNvPr id="1170" name="Google Shape;1170;p107"/>
              <p:cNvSpPr txBox="1"/>
              <p:nvPr/>
            </p:nvSpPr>
            <p:spPr>
              <a:xfrm>
                <a:off x="879" y="2962"/>
                <a:ext cx="38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N1</a:t>
                </a:r>
                <a:endParaRPr/>
              </a:p>
            </p:txBody>
          </p:sp>
          <p:sp>
            <p:nvSpPr>
              <p:cNvPr id="1171" name="Google Shape;1171;p107"/>
              <p:cNvSpPr txBox="1"/>
              <p:nvPr/>
            </p:nvSpPr>
            <p:spPr>
              <a:xfrm>
                <a:off x="874" y="3217"/>
                <a:ext cx="38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N2</a:t>
                </a:r>
                <a:endParaRPr/>
              </a:p>
            </p:txBody>
          </p:sp>
          <p:sp>
            <p:nvSpPr>
              <p:cNvPr id="1172" name="Google Shape;1172;p107"/>
              <p:cNvSpPr txBox="1"/>
              <p:nvPr/>
            </p:nvSpPr>
            <p:spPr>
              <a:xfrm>
                <a:off x="876" y="3480"/>
                <a:ext cx="38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N3</a:t>
                </a:r>
                <a:endParaRPr/>
              </a:p>
            </p:txBody>
          </p:sp>
          <p:sp>
            <p:nvSpPr>
              <p:cNvPr id="1173" name="Google Shape;1173;p107"/>
              <p:cNvSpPr txBox="1"/>
              <p:nvPr/>
            </p:nvSpPr>
            <p:spPr>
              <a:xfrm>
                <a:off x="867" y="3725"/>
                <a:ext cx="38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N4</a:t>
                </a:r>
                <a:endParaRPr/>
              </a:p>
            </p:txBody>
          </p:sp>
          <p:sp>
            <p:nvSpPr>
              <p:cNvPr id="1174" name="Google Shape;1174;p107"/>
              <p:cNvSpPr txBox="1"/>
              <p:nvPr/>
            </p:nvSpPr>
            <p:spPr>
              <a:xfrm>
                <a:off x="868" y="3978"/>
                <a:ext cx="38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N5</a:t>
                </a:r>
                <a:endParaRPr/>
              </a:p>
            </p:txBody>
          </p:sp>
          <p:cxnSp>
            <p:nvCxnSpPr>
              <p:cNvPr id="1175" name="Google Shape;1175;p107"/>
              <p:cNvCxnSpPr/>
              <p:nvPr/>
            </p:nvCxnSpPr>
            <p:spPr>
              <a:xfrm>
                <a:off x="1066" y="3030"/>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76" name="Google Shape;1176;p107"/>
              <p:cNvCxnSpPr/>
              <p:nvPr/>
            </p:nvCxnSpPr>
            <p:spPr>
              <a:xfrm>
                <a:off x="1059" y="3288"/>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77" name="Google Shape;1177;p107"/>
              <p:cNvCxnSpPr/>
              <p:nvPr/>
            </p:nvCxnSpPr>
            <p:spPr>
              <a:xfrm>
                <a:off x="1060" y="3558"/>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78" name="Google Shape;1178;p107"/>
              <p:cNvCxnSpPr/>
              <p:nvPr/>
            </p:nvCxnSpPr>
            <p:spPr>
              <a:xfrm>
                <a:off x="1051" y="3796"/>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79" name="Google Shape;1179;p107"/>
              <p:cNvCxnSpPr/>
              <p:nvPr/>
            </p:nvCxnSpPr>
            <p:spPr>
              <a:xfrm>
                <a:off x="1051" y="4066"/>
                <a:ext cx="240" cy="0"/>
              </a:xfrm>
              <a:prstGeom prst="straightConnector1">
                <a:avLst/>
              </a:prstGeom>
              <a:noFill/>
              <a:ln cap="flat" cmpd="sng" w="9525">
                <a:solidFill>
                  <a:srgbClr val="777777"/>
                </a:solidFill>
                <a:prstDash val="solid"/>
                <a:round/>
                <a:headEnd len="med" w="med" type="none"/>
                <a:tailEnd len="med" w="med" type="triangle"/>
              </a:ln>
            </p:spPr>
          </p:cxnSp>
          <p:cxnSp>
            <p:nvCxnSpPr>
              <p:cNvPr id="1180" name="Google Shape;1180;p107"/>
              <p:cNvCxnSpPr/>
              <p:nvPr/>
            </p:nvCxnSpPr>
            <p:spPr>
              <a:xfrm>
                <a:off x="1003" y="3106"/>
                <a:ext cx="240" cy="288"/>
              </a:xfrm>
              <a:prstGeom prst="straightConnector1">
                <a:avLst/>
              </a:prstGeom>
              <a:noFill/>
              <a:ln cap="flat" cmpd="sng" w="9525">
                <a:solidFill>
                  <a:schemeClr val="dk1"/>
                </a:solidFill>
                <a:prstDash val="solid"/>
                <a:round/>
                <a:headEnd len="med" w="med" type="none"/>
                <a:tailEnd len="med" w="med" type="none"/>
              </a:ln>
            </p:spPr>
          </p:cxnSp>
        </p:grpSp>
        <p:cxnSp>
          <p:nvCxnSpPr>
            <p:cNvPr id="1181" name="Google Shape;1181;p107"/>
            <p:cNvCxnSpPr/>
            <p:nvPr/>
          </p:nvCxnSpPr>
          <p:spPr>
            <a:xfrm>
              <a:off x="1238" y="3394"/>
              <a:ext cx="480" cy="96"/>
            </a:xfrm>
            <a:prstGeom prst="straightConnector1">
              <a:avLst/>
            </a:prstGeom>
            <a:noFill/>
            <a:ln cap="flat" cmpd="sng" w="9525">
              <a:solidFill>
                <a:schemeClr val="dk1"/>
              </a:solidFill>
              <a:prstDash val="solid"/>
              <a:round/>
              <a:headEnd len="med" w="med" type="none"/>
              <a:tailEnd len="med" w="med" type="triangle"/>
            </a:ln>
          </p:spPr>
        </p:cxnSp>
        <p:cxnSp>
          <p:nvCxnSpPr>
            <p:cNvPr id="1182" name="Google Shape;1182;p107"/>
            <p:cNvCxnSpPr/>
            <p:nvPr/>
          </p:nvCxnSpPr>
          <p:spPr>
            <a:xfrm>
              <a:off x="2150" y="3106"/>
              <a:ext cx="240" cy="288"/>
            </a:xfrm>
            <a:prstGeom prst="straightConnector1">
              <a:avLst/>
            </a:prstGeom>
            <a:noFill/>
            <a:ln cap="flat" cmpd="sng" w="9525">
              <a:solidFill>
                <a:srgbClr val="006600"/>
              </a:solidFill>
              <a:prstDash val="solid"/>
              <a:round/>
              <a:headEnd len="med" w="med" type="none"/>
              <a:tailEnd len="med" w="med" type="none"/>
            </a:ln>
          </p:spPr>
        </p:cxnSp>
        <p:cxnSp>
          <p:nvCxnSpPr>
            <p:cNvPr id="1183" name="Google Shape;1183;p107"/>
            <p:cNvCxnSpPr/>
            <p:nvPr/>
          </p:nvCxnSpPr>
          <p:spPr>
            <a:xfrm>
              <a:off x="1622" y="3394"/>
              <a:ext cx="480" cy="96"/>
            </a:xfrm>
            <a:prstGeom prst="straightConnector1">
              <a:avLst/>
            </a:prstGeom>
            <a:noFill/>
            <a:ln cap="flat" cmpd="sng" w="9525">
              <a:solidFill>
                <a:srgbClr val="800000"/>
              </a:solidFill>
              <a:prstDash val="solid"/>
              <a:round/>
              <a:headEnd len="med" w="med" type="none"/>
              <a:tailEnd len="med" w="med" type="triangle"/>
            </a:ln>
          </p:spPr>
        </p:cxnSp>
        <p:cxnSp>
          <p:nvCxnSpPr>
            <p:cNvPr id="1184" name="Google Shape;1184;p107"/>
            <p:cNvCxnSpPr/>
            <p:nvPr/>
          </p:nvCxnSpPr>
          <p:spPr>
            <a:xfrm>
              <a:off x="2006" y="3394"/>
              <a:ext cx="480" cy="96"/>
            </a:xfrm>
            <a:prstGeom prst="straightConnector1">
              <a:avLst/>
            </a:prstGeom>
            <a:noFill/>
            <a:ln cap="flat" cmpd="sng" w="9525">
              <a:solidFill>
                <a:srgbClr val="D60093"/>
              </a:solidFill>
              <a:prstDash val="solid"/>
              <a:round/>
              <a:headEnd len="med" w="med" type="none"/>
              <a:tailEnd len="med" w="med" type="triangle"/>
            </a:ln>
          </p:spPr>
        </p:cxnSp>
        <p:cxnSp>
          <p:nvCxnSpPr>
            <p:cNvPr id="1185" name="Google Shape;1185;p107"/>
            <p:cNvCxnSpPr/>
            <p:nvPr/>
          </p:nvCxnSpPr>
          <p:spPr>
            <a:xfrm>
              <a:off x="2390" y="3394"/>
              <a:ext cx="480" cy="96"/>
            </a:xfrm>
            <a:prstGeom prst="straightConnector1">
              <a:avLst/>
            </a:prstGeom>
            <a:noFill/>
            <a:ln cap="flat" cmpd="sng" w="9525">
              <a:solidFill>
                <a:srgbClr val="006600"/>
              </a:solidFill>
              <a:prstDash val="solid"/>
              <a:round/>
              <a:headEnd len="med" w="med" type="none"/>
              <a:tailEnd len="med" w="med" type="triangle"/>
            </a:ln>
          </p:spPr>
        </p:cxnSp>
        <p:cxnSp>
          <p:nvCxnSpPr>
            <p:cNvPr id="1186" name="Google Shape;1186;p107"/>
            <p:cNvCxnSpPr/>
            <p:nvPr/>
          </p:nvCxnSpPr>
          <p:spPr>
            <a:xfrm>
              <a:off x="2774" y="3394"/>
              <a:ext cx="480" cy="96"/>
            </a:xfrm>
            <a:prstGeom prst="straightConnector1">
              <a:avLst/>
            </a:prstGeom>
            <a:noFill/>
            <a:ln cap="flat" cmpd="sng" w="9525">
              <a:solidFill>
                <a:srgbClr val="CC9900"/>
              </a:solidFill>
              <a:prstDash val="solid"/>
              <a:round/>
              <a:headEnd len="med" w="med" type="none"/>
              <a:tailEnd len="med" w="med" type="triangle"/>
            </a:ln>
          </p:spPr>
        </p:cxnSp>
        <p:cxnSp>
          <p:nvCxnSpPr>
            <p:cNvPr id="1187" name="Google Shape;1187;p107"/>
            <p:cNvCxnSpPr/>
            <p:nvPr/>
          </p:nvCxnSpPr>
          <p:spPr>
            <a:xfrm>
              <a:off x="1046" y="3336"/>
              <a:ext cx="288" cy="394"/>
            </a:xfrm>
            <a:prstGeom prst="straightConnector1">
              <a:avLst/>
            </a:prstGeom>
            <a:noFill/>
            <a:ln cap="flat" cmpd="sng" w="9525">
              <a:solidFill>
                <a:schemeClr val="dk1"/>
              </a:solidFill>
              <a:prstDash val="solid"/>
              <a:round/>
              <a:headEnd len="med" w="med" type="none"/>
              <a:tailEnd len="med" w="med" type="triangle"/>
            </a:ln>
          </p:spPr>
        </p:cxnSp>
        <p:cxnSp>
          <p:nvCxnSpPr>
            <p:cNvPr id="1188" name="Google Shape;1188;p107"/>
            <p:cNvCxnSpPr/>
            <p:nvPr/>
          </p:nvCxnSpPr>
          <p:spPr>
            <a:xfrm>
              <a:off x="1432" y="3346"/>
              <a:ext cx="288" cy="394"/>
            </a:xfrm>
            <a:prstGeom prst="straightConnector1">
              <a:avLst/>
            </a:prstGeom>
            <a:noFill/>
            <a:ln cap="flat" cmpd="sng" w="9525">
              <a:solidFill>
                <a:srgbClr val="800000"/>
              </a:solidFill>
              <a:prstDash val="solid"/>
              <a:round/>
              <a:headEnd len="med" w="med" type="none"/>
              <a:tailEnd len="med" w="med" type="triangle"/>
            </a:ln>
          </p:spPr>
        </p:cxnSp>
        <p:cxnSp>
          <p:nvCxnSpPr>
            <p:cNvPr id="1189" name="Google Shape;1189;p107"/>
            <p:cNvCxnSpPr/>
            <p:nvPr/>
          </p:nvCxnSpPr>
          <p:spPr>
            <a:xfrm>
              <a:off x="1814" y="3333"/>
              <a:ext cx="288" cy="394"/>
            </a:xfrm>
            <a:prstGeom prst="straightConnector1">
              <a:avLst/>
            </a:prstGeom>
            <a:noFill/>
            <a:ln cap="flat" cmpd="sng" w="9525">
              <a:solidFill>
                <a:srgbClr val="D60093"/>
              </a:solidFill>
              <a:prstDash val="solid"/>
              <a:round/>
              <a:headEnd len="med" w="med" type="none"/>
              <a:tailEnd len="med" w="med" type="triangle"/>
            </a:ln>
          </p:spPr>
        </p:cxnSp>
        <p:cxnSp>
          <p:nvCxnSpPr>
            <p:cNvPr id="1190" name="Google Shape;1190;p107"/>
            <p:cNvCxnSpPr/>
            <p:nvPr/>
          </p:nvCxnSpPr>
          <p:spPr>
            <a:xfrm>
              <a:off x="2198" y="3346"/>
              <a:ext cx="288" cy="394"/>
            </a:xfrm>
            <a:prstGeom prst="straightConnector1">
              <a:avLst/>
            </a:prstGeom>
            <a:noFill/>
            <a:ln cap="flat" cmpd="sng" w="9525">
              <a:solidFill>
                <a:srgbClr val="006600"/>
              </a:solidFill>
              <a:prstDash val="solid"/>
              <a:round/>
              <a:headEnd len="med" w="med" type="none"/>
              <a:tailEnd len="med" w="med" type="triangle"/>
            </a:ln>
          </p:spPr>
        </p:cxnSp>
        <p:cxnSp>
          <p:nvCxnSpPr>
            <p:cNvPr id="1191" name="Google Shape;1191;p107"/>
            <p:cNvCxnSpPr/>
            <p:nvPr/>
          </p:nvCxnSpPr>
          <p:spPr>
            <a:xfrm>
              <a:off x="2582" y="3346"/>
              <a:ext cx="288" cy="394"/>
            </a:xfrm>
            <a:prstGeom prst="straightConnector1">
              <a:avLst/>
            </a:prstGeom>
            <a:noFill/>
            <a:ln cap="flat" cmpd="sng" w="9525">
              <a:solidFill>
                <a:srgbClr val="CC9900"/>
              </a:solidFill>
              <a:prstDash val="solid"/>
              <a:round/>
              <a:headEnd len="med" w="med" type="none"/>
              <a:tailEnd len="med" w="med" type="triangle"/>
            </a:ln>
          </p:spPr>
        </p:cxnSp>
        <p:cxnSp>
          <p:nvCxnSpPr>
            <p:cNvPr id="1192" name="Google Shape;1192;p107"/>
            <p:cNvCxnSpPr/>
            <p:nvPr/>
          </p:nvCxnSpPr>
          <p:spPr>
            <a:xfrm>
              <a:off x="1051" y="3596"/>
              <a:ext cx="624" cy="144"/>
            </a:xfrm>
            <a:prstGeom prst="straightConnector1">
              <a:avLst/>
            </a:prstGeom>
            <a:noFill/>
            <a:ln cap="flat" cmpd="sng" w="9525">
              <a:solidFill>
                <a:schemeClr val="dk1"/>
              </a:solidFill>
              <a:prstDash val="solid"/>
              <a:round/>
              <a:headEnd len="med" w="med" type="none"/>
              <a:tailEnd len="med" w="med" type="triangle"/>
            </a:ln>
          </p:spPr>
        </p:cxnSp>
        <p:cxnSp>
          <p:nvCxnSpPr>
            <p:cNvPr id="1193" name="Google Shape;1193;p107"/>
            <p:cNvCxnSpPr/>
            <p:nvPr/>
          </p:nvCxnSpPr>
          <p:spPr>
            <a:xfrm>
              <a:off x="1430" y="3586"/>
              <a:ext cx="624" cy="144"/>
            </a:xfrm>
            <a:prstGeom prst="straightConnector1">
              <a:avLst/>
            </a:prstGeom>
            <a:noFill/>
            <a:ln cap="flat" cmpd="sng" w="9525">
              <a:solidFill>
                <a:srgbClr val="800000"/>
              </a:solidFill>
              <a:prstDash val="solid"/>
              <a:round/>
              <a:headEnd len="med" w="med" type="none"/>
              <a:tailEnd len="med" w="med" type="triangle"/>
            </a:ln>
          </p:spPr>
        </p:cxnSp>
        <p:cxnSp>
          <p:nvCxnSpPr>
            <p:cNvPr id="1194" name="Google Shape;1194;p107"/>
            <p:cNvCxnSpPr/>
            <p:nvPr/>
          </p:nvCxnSpPr>
          <p:spPr>
            <a:xfrm>
              <a:off x="1814" y="3586"/>
              <a:ext cx="624" cy="144"/>
            </a:xfrm>
            <a:prstGeom prst="straightConnector1">
              <a:avLst/>
            </a:prstGeom>
            <a:noFill/>
            <a:ln cap="flat" cmpd="sng" w="9525">
              <a:solidFill>
                <a:srgbClr val="D60093"/>
              </a:solidFill>
              <a:prstDash val="solid"/>
              <a:round/>
              <a:headEnd len="med" w="med" type="none"/>
              <a:tailEnd len="med" w="med" type="triangle"/>
            </a:ln>
          </p:spPr>
        </p:cxnSp>
        <p:cxnSp>
          <p:nvCxnSpPr>
            <p:cNvPr id="1195" name="Google Shape;1195;p107"/>
            <p:cNvCxnSpPr/>
            <p:nvPr/>
          </p:nvCxnSpPr>
          <p:spPr>
            <a:xfrm>
              <a:off x="2198" y="3586"/>
              <a:ext cx="624" cy="144"/>
            </a:xfrm>
            <a:prstGeom prst="straightConnector1">
              <a:avLst/>
            </a:prstGeom>
            <a:noFill/>
            <a:ln cap="flat" cmpd="sng" w="9525">
              <a:solidFill>
                <a:srgbClr val="006600"/>
              </a:solidFill>
              <a:prstDash val="solid"/>
              <a:round/>
              <a:headEnd len="med" w="med" type="none"/>
              <a:tailEnd len="med" w="med" type="triangle"/>
            </a:ln>
          </p:spPr>
        </p:cxnSp>
        <p:cxnSp>
          <p:nvCxnSpPr>
            <p:cNvPr id="1196" name="Google Shape;1196;p107"/>
            <p:cNvCxnSpPr/>
            <p:nvPr/>
          </p:nvCxnSpPr>
          <p:spPr>
            <a:xfrm>
              <a:off x="2582" y="3586"/>
              <a:ext cx="624" cy="144"/>
            </a:xfrm>
            <a:prstGeom prst="straightConnector1">
              <a:avLst/>
            </a:prstGeom>
            <a:noFill/>
            <a:ln cap="flat" cmpd="sng" w="9525">
              <a:solidFill>
                <a:srgbClr val="CC9900"/>
              </a:solidFill>
              <a:prstDash val="solid"/>
              <a:round/>
              <a:headEnd len="med" w="med" type="none"/>
              <a:tailEnd len="med" w="med" type="triangle"/>
            </a:ln>
          </p:spPr>
        </p:cxnSp>
        <p:cxnSp>
          <p:nvCxnSpPr>
            <p:cNvPr id="1197" name="Google Shape;1197;p107"/>
            <p:cNvCxnSpPr/>
            <p:nvPr/>
          </p:nvCxnSpPr>
          <p:spPr>
            <a:xfrm>
              <a:off x="1046" y="3846"/>
              <a:ext cx="672" cy="144"/>
            </a:xfrm>
            <a:prstGeom prst="straightConnector1">
              <a:avLst/>
            </a:prstGeom>
            <a:noFill/>
            <a:ln cap="flat" cmpd="sng" w="9525">
              <a:solidFill>
                <a:schemeClr val="dk1"/>
              </a:solidFill>
              <a:prstDash val="solid"/>
              <a:round/>
              <a:headEnd len="med" w="med" type="none"/>
              <a:tailEnd len="med" w="med" type="triangle"/>
            </a:ln>
          </p:spPr>
        </p:cxnSp>
        <p:cxnSp>
          <p:nvCxnSpPr>
            <p:cNvPr id="1198" name="Google Shape;1198;p107"/>
            <p:cNvCxnSpPr/>
            <p:nvPr/>
          </p:nvCxnSpPr>
          <p:spPr>
            <a:xfrm>
              <a:off x="2534" y="3874"/>
              <a:ext cx="672" cy="144"/>
            </a:xfrm>
            <a:prstGeom prst="straightConnector1">
              <a:avLst/>
            </a:prstGeom>
            <a:noFill/>
            <a:ln cap="flat" cmpd="sng" w="9525">
              <a:solidFill>
                <a:srgbClr val="CC9900"/>
              </a:solidFill>
              <a:prstDash val="solid"/>
              <a:round/>
              <a:headEnd len="med" w="med" type="none"/>
              <a:tailEnd len="med" w="med" type="triangle"/>
            </a:ln>
          </p:spPr>
        </p:cxnSp>
        <p:grpSp>
          <p:nvGrpSpPr>
            <p:cNvPr id="1199" name="Google Shape;1199;p107"/>
            <p:cNvGrpSpPr/>
            <p:nvPr/>
          </p:nvGrpSpPr>
          <p:grpSpPr>
            <a:xfrm>
              <a:off x="2386" y="2969"/>
              <a:ext cx="388" cy="1289"/>
              <a:chOff x="2391" y="2969"/>
              <a:chExt cx="388" cy="1289"/>
            </a:xfrm>
          </p:grpSpPr>
          <p:sp>
            <p:nvSpPr>
              <p:cNvPr id="1200" name="Google Shape;1200;p107"/>
              <p:cNvSpPr/>
              <p:nvPr/>
            </p:nvSpPr>
            <p:spPr>
              <a:xfrm>
                <a:off x="2447" y="2974"/>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01" name="Google Shape;1201;p107"/>
              <p:cNvSpPr/>
              <p:nvPr/>
            </p:nvSpPr>
            <p:spPr>
              <a:xfrm>
                <a:off x="2447" y="3234"/>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02" name="Google Shape;1202;p107"/>
              <p:cNvSpPr/>
              <p:nvPr/>
            </p:nvSpPr>
            <p:spPr>
              <a:xfrm>
                <a:off x="2444" y="3491"/>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03" name="Google Shape;1203;p107"/>
              <p:cNvSpPr/>
              <p:nvPr/>
            </p:nvSpPr>
            <p:spPr>
              <a:xfrm>
                <a:off x="2435" y="3737"/>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04" name="Google Shape;1204;p107"/>
              <p:cNvSpPr/>
              <p:nvPr/>
            </p:nvSpPr>
            <p:spPr>
              <a:xfrm>
                <a:off x="2436" y="3998"/>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05" name="Google Shape;1205;p107"/>
              <p:cNvSpPr txBox="1"/>
              <p:nvPr/>
            </p:nvSpPr>
            <p:spPr>
              <a:xfrm>
                <a:off x="2407" y="2969"/>
                <a:ext cx="27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N1</a:t>
                </a:r>
                <a:endParaRPr/>
              </a:p>
            </p:txBody>
          </p:sp>
          <p:sp>
            <p:nvSpPr>
              <p:cNvPr id="1206" name="Google Shape;1206;p107"/>
              <p:cNvSpPr txBox="1"/>
              <p:nvPr/>
            </p:nvSpPr>
            <p:spPr>
              <a:xfrm>
                <a:off x="2409" y="3236"/>
                <a:ext cx="276"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N2</a:t>
                </a:r>
                <a:endParaRPr/>
              </a:p>
            </p:txBody>
          </p:sp>
          <p:sp>
            <p:nvSpPr>
              <p:cNvPr id="1207" name="Google Shape;1207;p107"/>
              <p:cNvSpPr txBox="1"/>
              <p:nvPr/>
            </p:nvSpPr>
            <p:spPr>
              <a:xfrm>
                <a:off x="2407" y="3487"/>
                <a:ext cx="23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N3</a:t>
                </a:r>
                <a:endParaRPr/>
              </a:p>
            </p:txBody>
          </p:sp>
          <p:sp>
            <p:nvSpPr>
              <p:cNvPr id="1208" name="Google Shape;1208;p107"/>
              <p:cNvSpPr txBox="1"/>
              <p:nvPr/>
            </p:nvSpPr>
            <p:spPr>
              <a:xfrm>
                <a:off x="2397" y="3730"/>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N4</a:t>
                </a:r>
                <a:endParaRPr/>
              </a:p>
            </p:txBody>
          </p:sp>
          <p:sp>
            <p:nvSpPr>
              <p:cNvPr id="1209" name="Google Shape;1209;p107"/>
              <p:cNvSpPr txBox="1"/>
              <p:nvPr/>
            </p:nvSpPr>
            <p:spPr>
              <a:xfrm>
                <a:off x="2391" y="3995"/>
                <a:ext cx="246"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N5</a:t>
                </a:r>
                <a:endParaRPr/>
              </a:p>
            </p:txBody>
          </p:sp>
          <p:cxnSp>
            <p:nvCxnSpPr>
              <p:cNvPr id="1210" name="Google Shape;1210;p107"/>
              <p:cNvCxnSpPr/>
              <p:nvPr/>
            </p:nvCxnSpPr>
            <p:spPr>
              <a:xfrm>
                <a:off x="2539" y="3106"/>
                <a:ext cx="240" cy="288"/>
              </a:xfrm>
              <a:prstGeom prst="straightConnector1">
                <a:avLst/>
              </a:prstGeom>
              <a:noFill/>
              <a:ln cap="flat" cmpd="sng" w="9525">
                <a:solidFill>
                  <a:srgbClr val="CC9900"/>
                </a:solidFill>
                <a:prstDash val="solid"/>
                <a:round/>
                <a:headEnd len="med" w="med" type="none"/>
                <a:tailEnd len="med" w="med" type="none"/>
              </a:ln>
            </p:spPr>
          </p:cxnSp>
          <p:sp>
            <p:nvSpPr>
              <p:cNvPr id="1211" name="Google Shape;1211;p107"/>
              <p:cNvSpPr txBox="1"/>
              <p:nvPr/>
            </p:nvSpPr>
            <p:spPr>
              <a:xfrm>
                <a:off x="2395" y="4104"/>
                <a:ext cx="28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t=5</a:t>
                </a:r>
                <a:endParaRPr/>
              </a:p>
            </p:txBody>
          </p:sp>
        </p:grpSp>
        <p:grpSp>
          <p:nvGrpSpPr>
            <p:cNvPr id="1212" name="Google Shape;1212;p107"/>
            <p:cNvGrpSpPr/>
            <p:nvPr/>
          </p:nvGrpSpPr>
          <p:grpSpPr>
            <a:xfrm>
              <a:off x="2774" y="2965"/>
              <a:ext cx="288" cy="1283"/>
              <a:chOff x="2779" y="2965"/>
              <a:chExt cx="288" cy="1283"/>
            </a:xfrm>
          </p:grpSpPr>
          <p:grpSp>
            <p:nvGrpSpPr>
              <p:cNvPr id="1213" name="Google Shape;1213;p107"/>
              <p:cNvGrpSpPr/>
              <p:nvPr/>
            </p:nvGrpSpPr>
            <p:grpSpPr>
              <a:xfrm>
                <a:off x="2826" y="2970"/>
                <a:ext cx="156" cy="1168"/>
                <a:chOff x="1095" y="2981"/>
                <a:chExt cx="156" cy="1168"/>
              </a:xfrm>
            </p:grpSpPr>
            <p:sp>
              <p:nvSpPr>
                <p:cNvPr id="1214" name="Google Shape;1214;p107"/>
                <p:cNvSpPr/>
                <p:nvPr/>
              </p:nvSpPr>
              <p:spPr>
                <a:xfrm>
                  <a:off x="1107" y="2981"/>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15" name="Google Shape;1215;p107"/>
                <p:cNvSpPr/>
                <p:nvPr/>
              </p:nvSpPr>
              <p:spPr>
                <a:xfrm>
                  <a:off x="1107" y="3241"/>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16" name="Google Shape;1216;p107"/>
                <p:cNvSpPr/>
                <p:nvPr/>
              </p:nvSpPr>
              <p:spPr>
                <a:xfrm>
                  <a:off x="1104" y="3498"/>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17" name="Google Shape;1217;p107"/>
                <p:cNvSpPr/>
                <p:nvPr/>
              </p:nvSpPr>
              <p:spPr>
                <a:xfrm>
                  <a:off x="1095" y="3744"/>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18" name="Google Shape;1218;p107"/>
                <p:cNvSpPr/>
                <p:nvPr/>
              </p:nvSpPr>
              <p:spPr>
                <a:xfrm>
                  <a:off x="1096" y="4005"/>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sp>
            <p:nvSpPr>
              <p:cNvPr id="1219" name="Google Shape;1219;p107"/>
              <p:cNvSpPr txBox="1"/>
              <p:nvPr/>
            </p:nvSpPr>
            <p:spPr>
              <a:xfrm>
                <a:off x="2806" y="2965"/>
                <a:ext cx="255"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N1</a:t>
                </a:r>
                <a:endParaRPr/>
              </a:p>
            </p:txBody>
          </p:sp>
          <p:sp>
            <p:nvSpPr>
              <p:cNvPr id="1220" name="Google Shape;1220;p107"/>
              <p:cNvSpPr txBox="1"/>
              <p:nvPr/>
            </p:nvSpPr>
            <p:spPr>
              <a:xfrm>
                <a:off x="2803" y="3237"/>
                <a:ext cx="25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N2</a:t>
                </a:r>
                <a:endParaRPr/>
              </a:p>
            </p:txBody>
          </p:sp>
          <p:sp>
            <p:nvSpPr>
              <p:cNvPr id="1221" name="Google Shape;1221;p107"/>
              <p:cNvSpPr txBox="1"/>
              <p:nvPr/>
            </p:nvSpPr>
            <p:spPr>
              <a:xfrm>
                <a:off x="2804" y="3483"/>
                <a:ext cx="257"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N3</a:t>
                </a:r>
                <a:endParaRPr/>
              </a:p>
            </p:txBody>
          </p:sp>
          <p:sp>
            <p:nvSpPr>
              <p:cNvPr id="1222" name="Google Shape;1222;p107"/>
              <p:cNvSpPr txBox="1"/>
              <p:nvPr/>
            </p:nvSpPr>
            <p:spPr>
              <a:xfrm>
                <a:off x="2788" y="3731"/>
                <a:ext cx="225"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N4</a:t>
                </a:r>
                <a:endParaRPr/>
              </a:p>
            </p:txBody>
          </p:sp>
          <p:sp>
            <p:nvSpPr>
              <p:cNvPr id="1223" name="Google Shape;1223;p107"/>
              <p:cNvSpPr txBox="1"/>
              <p:nvPr/>
            </p:nvSpPr>
            <p:spPr>
              <a:xfrm>
                <a:off x="2785" y="3988"/>
                <a:ext cx="22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N5</a:t>
                </a:r>
                <a:endParaRPr/>
              </a:p>
            </p:txBody>
          </p:sp>
          <p:sp>
            <p:nvSpPr>
              <p:cNvPr id="1224" name="Google Shape;1224;p107"/>
              <p:cNvSpPr txBox="1"/>
              <p:nvPr/>
            </p:nvSpPr>
            <p:spPr>
              <a:xfrm>
                <a:off x="2779" y="4094"/>
                <a:ext cx="28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t=6</a:t>
                </a:r>
                <a:endParaRPr/>
              </a:p>
            </p:txBody>
          </p:sp>
        </p:grpSp>
        <p:grpSp>
          <p:nvGrpSpPr>
            <p:cNvPr id="1225" name="Google Shape;1225;p107"/>
            <p:cNvGrpSpPr/>
            <p:nvPr/>
          </p:nvGrpSpPr>
          <p:grpSpPr>
            <a:xfrm>
              <a:off x="3166" y="2962"/>
              <a:ext cx="295" cy="1286"/>
              <a:chOff x="3171" y="2962"/>
              <a:chExt cx="295" cy="1286"/>
            </a:xfrm>
          </p:grpSpPr>
          <p:grpSp>
            <p:nvGrpSpPr>
              <p:cNvPr id="1226" name="Google Shape;1226;p107"/>
              <p:cNvGrpSpPr/>
              <p:nvPr/>
            </p:nvGrpSpPr>
            <p:grpSpPr>
              <a:xfrm>
                <a:off x="3209" y="2967"/>
                <a:ext cx="156" cy="1168"/>
                <a:chOff x="1095" y="2981"/>
                <a:chExt cx="156" cy="1168"/>
              </a:xfrm>
            </p:grpSpPr>
            <p:sp>
              <p:nvSpPr>
                <p:cNvPr id="1227" name="Google Shape;1227;p107"/>
                <p:cNvSpPr/>
                <p:nvPr/>
              </p:nvSpPr>
              <p:spPr>
                <a:xfrm>
                  <a:off x="1107" y="2981"/>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28" name="Google Shape;1228;p107"/>
                <p:cNvSpPr/>
                <p:nvPr/>
              </p:nvSpPr>
              <p:spPr>
                <a:xfrm>
                  <a:off x="1107" y="3241"/>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29" name="Google Shape;1229;p107"/>
                <p:cNvSpPr/>
                <p:nvPr/>
              </p:nvSpPr>
              <p:spPr>
                <a:xfrm>
                  <a:off x="1104" y="3498"/>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30" name="Google Shape;1230;p107"/>
                <p:cNvSpPr/>
                <p:nvPr/>
              </p:nvSpPr>
              <p:spPr>
                <a:xfrm>
                  <a:off x="1095" y="3744"/>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31" name="Google Shape;1231;p107"/>
                <p:cNvSpPr/>
                <p:nvPr/>
              </p:nvSpPr>
              <p:spPr>
                <a:xfrm>
                  <a:off x="1096" y="4005"/>
                  <a:ext cx="144" cy="144"/>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sp>
            <p:nvSpPr>
              <p:cNvPr id="1232" name="Google Shape;1232;p107"/>
              <p:cNvSpPr txBox="1"/>
              <p:nvPr/>
            </p:nvSpPr>
            <p:spPr>
              <a:xfrm>
                <a:off x="3194" y="2962"/>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N1</a:t>
                </a:r>
                <a:endParaRPr/>
              </a:p>
            </p:txBody>
          </p:sp>
          <p:sp>
            <p:nvSpPr>
              <p:cNvPr id="1233" name="Google Shape;1233;p107"/>
              <p:cNvSpPr txBox="1"/>
              <p:nvPr/>
            </p:nvSpPr>
            <p:spPr>
              <a:xfrm>
                <a:off x="3184" y="3234"/>
                <a:ext cx="25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N2</a:t>
                </a:r>
                <a:endParaRPr/>
              </a:p>
            </p:txBody>
          </p:sp>
          <p:sp>
            <p:nvSpPr>
              <p:cNvPr id="1234" name="Google Shape;1234;p107"/>
              <p:cNvSpPr txBox="1"/>
              <p:nvPr/>
            </p:nvSpPr>
            <p:spPr>
              <a:xfrm>
                <a:off x="3179" y="3483"/>
                <a:ext cx="255"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N3</a:t>
                </a:r>
                <a:endParaRPr/>
              </a:p>
            </p:txBody>
          </p:sp>
          <p:sp>
            <p:nvSpPr>
              <p:cNvPr id="1235" name="Google Shape;1235;p107"/>
              <p:cNvSpPr txBox="1"/>
              <p:nvPr/>
            </p:nvSpPr>
            <p:spPr>
              <a:xfrm>
                <a:off x="3171" y="3726"/>
                <a:ext cx="263"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N4</a:t>
                </a:r>
                <a:endParaRPr/>
              </a:p>
            </p:txBody>
          </p:sp>
          <p:sp>
            <p:nvSpPr>
              <p:cNvPr id="1236" name="Google Shape;1236;p107"/>
              <p:cNvSpPr txBox="1"/>
              <p:nvPr/>
            </p:nvSpPr>
            <p:spPr>
              <a:xfrm>
                <a:off x="3174" y="3986"/>
                <a:ext cx="26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N5</a:t>
                </a:r>
                <a:endParaRPr/>
              </a:p>
            </p:txBody>
          </p:sp>
          <p:sp>
            <p:nvSpPr>
              <p:cNvPr id="1237" name="Google Shape;1237;p107"/>
              <p:cNvSpPr txBox="1"/>
              <p:nvPr/>
            </p:nvSpPr>
            <p:spPr>
              <a:xfrm>
                <a:off x="3178" y="4094"/>
                <a:ext cx="28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t=7</a:t>
                </a:r>
                <a:endParaRPr/>
              </a:p>
            </p:txBody>
          </p:sp>
        </p:grpSp>
      </p:grpSp>
      <p:grpSp>
        <p:nvGrpSpPr>
          <p:cNvPr id="1238" name="Google Shape;1238;p107"/>
          <p:cNvGrpSpPr/>
          <p:nvPr/>
        </p:nvGrpSpPr>
        <p:grpSpPr>
          <a:xfrm>
            <a:off x="5578737" y="4650581"/>
            <a:ext cx="2322513" cy="1000125"/>
            <a:chOff x="3207" y="2880"/>
            <a:chExt cx="1463" cy="630"/>
          </a:xfrm>
        </p:grpSpPr>
        <p:cxnSp>
          <p:nvCxnSpPr>
            <p:cNvPr id="1239" name="Google Shape;1239;p107"/>
            <p:cNvCxnSpPr/>
            <p:nvPr/>
          </p:nvCxnSpPr>
          <p:spPr>
            <a:xfrm>
              <a:off x="3216" y="2976"/>
              <a:ext cx="240" cy="0"/>
            </a:xfrm>
            <a:prstGeom prst="straightConnector1">
              <a:avLst/>
            </a:prstGeom>
            <a:noFill/>
            <a:ln cap="flat" cmpd="sng" w="9525">
              <a:solidFill>
                <a:srgbClr val="777777"/>
              </a:solidFill>
              <a:prstDash val="solid"/>
              <a:round/>
              <a:headEnd len="med" w="med" type="none"/>
              <a:tailEnd len="med" w="med" type="triangle"/>
            </a:ln>
          </p:spPr>
        </p:cxnSp>
        <p:sp>
          <p:nvSpPr>
            <p:cNvPr id="1240" name="Google Shape;1240;p107"/>
            <p:cNvSpPr txBox="1"/>
            <p:nvPr/>
          </p:nvSpPr>
          <p:spPr>
            <a:xfrm>
              <a:off x="3552" y="2880"/>
              <a:ext cx="1104" cy="1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i="0" lang="en-US" sz="1400">
                  <a:solidFill>
                    <a:schemeClr val="dk1"/>
                  </a:solidFill>
                  <a:latin typeface="Arial"/>
                  <a:ea typeface="Arial"/>
                  <a:cs typeface="Arial"/>
                  <a:sym typeface="Arial"/>
                </a:rPr>
                <a:t>Holdover Edge</a:t>
              </a:r>
              <a:r>
                <a:rPr i="0" lang="en-US" sz="1400" u="sng">
                  <a:solidFill>
                    <a:schemeClr val="dk1"/>
                  </a:solidFill>
                  <a:latin typeface="Arial"/>
                  <a:ea typeface="Arial"/>
                  <a:cs typeface="Arial"/>
                  <a:sym typeface="Arial"/>
                </a:rPr>
                <a:t> </a:t>
              </a:r>
              <a:endParaRPr/>
            </a:p>
          </p:txBody>
        </p:sp>
        <p:grpSp>
          <p:nvGrpSpPr>
            <p:cNvPr id="1241" name="Google Shape;1241;p107"/>
            <p:cNvGrpSpPr/>
            <p:nvPr/>
          </p:nvGrpSpPr>
          <p:grpSpPr>
            <a:xfrm>
              <a:off x="3207" y="3126"/>
              <a:ext cx="1463" cy="384"/>
              <a:chOff x="3242" y="3286"/>
              <a:chExt cx="1463" cy="384"/>
            </a:xfrm>
          </p:grpSpPr>
          <p:cxnSp>
            <p:nvCxnSpPr>
              <p:cNvPr id="1242" name="Google Shape;1242;p107"/>
              <p:cNvCxnSpPr/>
              <p:nvPr/>
            </p:nvCxnSpPr>
            <p:spPr>
              <a:xfrm>
                <a:off x="3242" y="3286"/>
                <a:ext cx="240" cy="0"/>
              </a:xfrm>
              <a:prstGeom prst="straightConnector1">
                <a:avLst/>
              </a:prstGeom>
              <a:noFill/>
              <a:ln cap="flat" cmpd="sng" w="9525">
                <a:solidFill>
                  <a:schemeClr val="dk1"/>
                </a:solidFill>
                <a:prstDash val="solid"/>
                <a:round/>
                <a:headEnd len="med" w="med" type="none"/>
                <a:tailEnd len="med" w="med" type="triangle"/>
              </a:ln>
            </p:spPr>
          </p:cxnSp>
          <p:cxnSp>
            <p:nvCxnSpPr>
              <p:cNvPr id="1243" name="Google Shape;1243;p107"/>
              <p:cNvCxnSpPr/>
              <p:nvPr/>
            </p:nvCxnSpPr>
            <p:spPr>
              <a:xfrm>
                <a:off x="3242" y="3478"/>
                <a:ext cx="240" cy="0"/>
              </a:xfrm>
              <a:prstGeom prst="straightConnector1">
                <a:avLst/>
              </a:prstGeom>
              <a:noFill/>
              <a:ln cap="flat" cmpd="sng" w="9525">
                <a:solidFill>
                  <a:srgbClr val="D60093"/>
                </a:solidFill>
                <a:prstDash val="solid"/>
                <a:round/>
                <a:headEnd len="med" w="med" type="none"/>
                <a:tailEnd len="med" w="med" type="triangle"/>
              </a:ln>
            </p:spPr>
          </p:cxnSp>
          <p:cxnSp>
            <p:nvCxnSpPr>
              <p:cNvPr id="1244" name="Google Shape;1244;p107"/>
              <p:cNvCxnSpPr/>
              <p:nvPr/>
            </p:nvCxnSpPr>
            <p:spPr>
              <a:xfrm>
                <a:off x="3242" y="3382"/>
                <a:ext cx="240" cy="0"/>
              </a:xfrm>
              <a:prstGeom prst="straightConnector1">
                <a:avLst/>
              </a:prstGeom>
              <a:noFill/>
              <a:ln cap="flat" cmpd="sng" w="9525">
                <a:solidFill>
                  <a:srgbClr val="800000"/>
                </a:solidFill>
                <a:prstDash val="solid"/>
                <a:round/>
                <a:headEnd len="med" w="med" type="none"/>
                <a:tailEnd len="med" w="med" type="triangle"/>
              </a:ln>
            </p:spPr>
          </p:cxnSp>
          <p:cxnSp>
            <p:nvCxnSpPr>
              <p:cNvPr id="1245" name="Google Shape;1245;p107"/>
              <p:cNvCxnSpPr/>
              <p:nvPr/>
            </p:nvCxnSpPr>
            <p:spPr>
              <a:xfrm>
                <a:off x="3242" y="3574"/>
                <a:ext cx="240" cy="0"/>
              </a:xfrm>
              <a:prstGeom prst="straightConnector1">
                <a:avLst/>
              </a:prstGeom>
              <a:noFill/>
              <a:ln cap="flat" cmpd="sng" w="9525">
                <a:solidFill>
                  <a:srgbClr val="006600"/>
                </a:solidFill>
                <a:prstDash val="solid"/>
                <a:round/>
                <a:headEnd len="med" w="med" type="none"/>
                <a:tailEnd len="med" w="med" type="triangle"/>
              </a:ln>
            </p:spPr>
          </p:cxnSp>
          <p:cxnSp>
            <p:nvCxnSpPr>
              <p:cNvPr id="1246" name="Google Shape;1246;p107"/>
              <p:cNvCxnSpPr/>
              <p:nvPr/>
            </p:nvCxnSpPr>
            <p:spPr>
              <a:xfrm>
                <a:off x="3242" y="3670"/>
                <a:ext cx="240" cy="0"/>
              </a:xfrm>
              <a:prstGeom prst="straightConnector1">
                <a:avLst/>
              </a:prstGeom>
              <a:noFill/>
              <a:ln cap="flat" cmpd="sng" w="9525">
                <a:solidFill>
                  <a:srgbClr val="CC9900"/>
                </a:solidFill>
                <a:prstDash val="solid"/>
                <a:round/>
                <a:headEnd len="med" w="med" type="none"/>
                <a:tailEnd len="med" w="med" type="triangle"/>
              </a:ln>
            </p:spPr>
          </p:cxnSp>
          <p:sp>
            <p:nvSpPr>
              <p:cNvPr id="1247" name="Google Shape;1247;p107"/>
              <p:cNvSpPr txBox="1"/>
              <p:nvPr/>
            </p:nvSpPr>
            <p:spPr>
              <a:xfrm>
                <a:off x="3601" y="3334"/>
                <a:ext cx="1104" cy="1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i="0" lang="en-US" sz="1400">
                    <a:solidFill>
                      <a:schemeClr val="dk1"/>
                    </a:solidFill>
                    <a:latin typeface="Arial"/>
                    <a:ea typeface="Arial"/>
                    <a:cs typeface="Arial"/>
                    <a:sym typeface="Arial"/>
                  </a:rPr>
                  <a:t>Transfer Edges</a:t>
                </a:r>
                <a:r>
                  <a:rPr i="0" lang="en-US" sz="1400" u="sng">
                    <a:solidFill>
                      <a:schemeClr val="dk1"/>
                    </a:solidFill>
                    <a:latin typeface="Arial"/>
                    <a:ea typeface="Arial"/>
                    <a:cs typeface="Arial"/>
                    <a:sym typeface="Arial"/>
                  </a:rPr>
                  <a:t> </a:t>
                </a:r>
                <a:endParaRPr/>
              </a:p>
            </p:txBody>
          </p:sp>
        </p:grpSp>
      </p:grpSp>
      <p:sp>
        <p:nvSpPr>
          <p:cNvPr id="1248" name="Google Shape;1248;p107"/>
          <p:cNvSpPr txBox="1"/>
          <p:nvPr/>
        </p:nvSpPr>
        <p:spPr>
          <a:xfrm>
            <a:off x="473337" y="611981"/>
            <a:ext cx="2357438"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80"/>
              <a:buFont typeface="Noto Sans Symbols"/>
              <a:buNone/>
            </a:pPr>
            <a:r>
              <a:rPr i="0" lang="en-US" sz="1800">
                <a:solidFill>
                  <a:schemeClr val="dk1"/>
                </a:solidFill>
                <a:latin typeface="Arial"/>
                <a:ea typeface="Arial"/>
                <a:cs typeface="Arial"/>
                <a:sym typeface="Arial"/>
              </a:rPr>
              <a:t> </a:t>
            </a:r>
            <a:r>
              <a:rPr lang="en-US" sz="1800">
                <a:solidFill>
                  <a:schemeClr val="dk1"/>
                </a:solidFill>
                <a:latin typeface="Arial"/>
                <a:ea typeface="Arial"/>
                <a:cs typeface="Arial"/>
                <a:sym typeface="Arial"/>
              </a:rPr>
              <a:t>(1) </a:t>
            </a:r>
            <a:r>
              <a:rPr lang="en-US" sz="1800" u="sng">
                <a:solidFill>
                  <a:schemeClr val="dk1"/>
                </a:solidFill>
                <a:latin typeface="Arial"/>
                <a:ea typeface="Arial"/>
                <a:cs typeface="Arial"/>
                <a:sym typeface="Arial"/>
              </a:rPr>
              <a:t>Snapshot Model</a:t>
            </a:r>
            <a:endParaRPr/>
          </a:p>
        </p:txBody>
      </p:sp>
      <p:sp>
        <p:nvSpPr>
          <p:cNvPr id="1249" name="Google Shape;1249;p107"/>
          <p:cNvSpPr/>
          <p:nvPr/>
        </p:nvSpPr>
        <p:spPr>
          <a:xfrm>
            <a:off x="2829187" y="627856"/>
            <a:ext cx="168275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rPr i="0" lang="en-US" sz="1400">
                <a:solidFill>
                  <a:schemeClr val="dk1"/>
                </a:solidFill>
                <a:latin typeface="Arial"/>
                <a:ea typeface="Arial"/>
                <a:cs typeface="Arial"/>
                <a:sym typeface="Arial"/>
              </a:rPr>
              <a:t>[Guting04]</a:t>
            </a:r>
            <a:endParaRPr/>
          </a:p>
        </p:txBody>
      </p:sp>
      <p:sp>
        <p:nvSpPr>
          <p:cNvPr id="1250" name="Google Shape;1250;p107"/>
          <p:cNvSpPr/>
          <p:nvPr/>
        </p:nvSpPr>
        <p:spPr>
          <a:xfrm>
            <a:off x="3902337" y="3812381"/>
            <a:ext cx="19050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rPr i="0" lang="en-US" sz="1400">
                <a:solidFill>
                  <a:schemeClr val="dk1"/>
                </a:solidFill>
                <a:latin typeface="Arial"/>
                <a:ea typeface="Arial"/>
                <a:cs typeface="Arial"/>
                <a:sym typeface="Arial"/>
              </a:rPr>
              <a:t>[Kohler02, Ford65]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108"/>
          <p:cNvSpPr txBox="1"/>
          <p:nvPr>
            <p:ph idx="12" type="sldNum"/>
          </p:nvPr>
        </p:nvSpPr>
        <p:spPr>
          <a:xfrm>
            <a:off x="185577" y="6356351"/>
            <a:ext cx="500223"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56" name="Google Shape;1256;p108"/>
          <p:cNvSpPr txBox="1"/>
          <p:nvPr>
            <p:ph type="title"/>
          </p:nvPr>
        </p:nvSpPr>
        <p:spPr>
          <a:xfrm>
            <a:off x="828209" y="74226"/>
            <a:ext cx="7793037" cy="70008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Arial"/>
                <a:ea typeface="Arial"/>
                <a:cs typeface="Arial"/>
                <a:sym typeface="Arial"/>
              </a:rPr>
              <a:t>Limitations of Related Work</a:t>
            </a:r>
            <a:endParaRPr/>
          </a:p>
        </p:txBody>
      </p:sp>
      <p:sp>
        <p:nvSpPr>
          <p:cNvPr id="1257" name="Google Shape;1257;p108"/>
          <p:cNvSpPr txBox="1"/>
          <p:nvPr>
            <p:ph idx="4294967295" type="body"/>
          </p:nvPr>
        </p:nvSpPr>
        <p:spPr>
          <a:xfrm>
            <a:off x="185577" y="1244722"/>
            <a:ext cx="7696200" cy="1143000"/>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Clr>
                <a:schemeClr val="dk1"/>
              </a:buClr>
              <a:buSzPts val="1300"/>
              <a:buFont typeface="Arial"/>
              <a:buChar char="•"/>
            </a:pPr>
            <a:r>
              <a:rPr lang="en-US" sz="2000">
                <a:latin typeface="Arial"/>
                <a:ea typeface="Arial"/>
                <a:cs typeface="Arial"/>
                <a:sym typeface="Arial"/>
              </a:rPr>
              <a:t>High Storage Overhead</a:t>
            </a:r>
            <a:endParaRPr sz="2000" u="sng">
              <a:latin typeface="Arial"/>
              <a:ea typeface="Arial"/>
              <a:cs typeface="Arial"/>
              <a:sym typeface="Arial"/>
            </a:endParaRPr>
          </a:p>
          <a:p>
            <a:pPr indent="-214307" lvl="1" marL="557199" rtl="0" algn="l">
              <a:spcBef>
                <a:spcPts val="340"/>
              </a:spcBef>
              <a:spcAft>
                <a:spcPts val="0"/>
              </a:spcAft>
              <a:buClr>
                <a:schemeClr val="dk1"/>
              </a:buClr>
              <a:buSzPts val="1105"/>
              <a:buFont typeface="Arial"/>
              <a:buChar char="•"/>
            </a:pPr>
            <a:r>
              <a:rPr lang="en-US" sz="1700">
                <a:latin typeface="Arial"/>
                <a:ea typeface="Arial"/>
                <a:cs typeface="Arial"/>
                <a:sym typeface="Arial"/>
              </a:rPr>
              <a:t>Redundancy of nodes across time-frames</a:t>
            </a:r>
            <a:endParaRPr/>
          </a:p>
          <a:p>
            <a:pPr indent="-214307" lvl="1" marL="557199" rtl="0" algn="l">
              <a:spcBef>
                <a:spcPts val="340"/>
              </a:spcBef>
              <a:spcAft>
                <a:spcPts val="0"/>
              </a:spcAft>
              <a:buClr>
                <a:schemeClr val="dk1"/>
              </a:buClr>
              <a:buSzPts val="1105"/>
              <a:buFont typeface="Arial"/>
              <a:buChar char="•"/>
            </a:pPr>
            <a:r>
              <a:rPr lang="en-US" sz="1700">
                <a:latin typeface="Arial"/>
                <a:ea typeface="Arial"/>
                <a:cs typeface="Arial"/>
                <a:sym typeface="Arial"/>
              </a:rPr>
              <a:t>Additional edges across time frames in TEG.</a:t>
            </a:r>
            <a:endParaRPr/>
          </a:p>
          <a:p>
            <a:pPr indent="-130168" lvl="0" marL="257168" rtl="0" algn="l">
              <a:spcBef>
                <a:spcPts val="400"/>
              </a:spcBef>
              <a:spcAft>
                <a:spcPts val="0"/>
              </a:spcAft>
              <a:buSzPts val="2000"/>
              <a:buFont typeface="Arial"/>
              <a:buNone/>
            </a:pPr>
            <a:r>
              <a:t/>
            </a:r>
            <a:endParaRPr sz="2000">
              <a:latin typeface="Arial"/>
              <a:ea typeface="Arial"/>
              <a:cs typeface="Arial"/>
              <a:sym typeface="Arial"/>
            </a:endParaRPr>
          </a:p>
          <a:p>
            <a:pPr indent="-130168" lvl="0" marL="257168" rtl="0" algn="l">
              <a:spcBef>
                <a:spcPts val="400"/>
              </a:spcBef>
              <a:spcAft>
                <a:spcPts val="0"/>
              </a:spcAft>
              <a:buSzPts val="2000"/>
              <a:buFont typeface="Arial"/>
              <a:buNone/>
            </a:pPr>
            <a:r>
              <a:t/>
            </a:r>
            <a:endParaRPr sz="2000">
              <a:latin typeface="Arial"/>
              <a:ea typeface="Arial"/>
              <a:cs typeface="Arial"/>
              <a:sym typeface="Arial"/>
            </a:endParaRPr>
          </a:p>
        </p:txBody>
      </p:sp>
      <p:sp>
        <p:nvSpPr>
          <p:cNvPr id="1258" name="Google Shape;1258;p108"/>
          <p:cNvSpPr/>
          <p:nvPr/>
        </p:nvSpPr>
        <p:spPr>
          <a:xfrm>
            <a:off x="185577" y="3680171"/>
            <a:ext cx="8776167" cy="457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1300"/>
              <a:buFont typeface="Arial"/>
              <a:buChar char="•"/>
            </a:pPr>
            <a:r>
              <a:rPr i="0" lang="en-US" sz="2000">
                <a:solidFill>
                  <a:schemeClr val="dk1"/>
                </a:solidFill>
                <a:latin typeface="Arial"/>
                <a:ea typeface="Arial"/>
                <a:cs typeface="Arial"/>
                <a:sym typeface="Arial"/>
              </a:rPr>
              <a:t>Inadequate support for modeling non-flow parameters on edges in TEG.</a:t>
            </a:r>
            <a:endParaRPr/>
          </a:p>
        </p:txBody>
      </p:sp>
      <p:sp>
        <p:nvSpPr>
          <p:cNvPr id="1259" name="Google Shape;1259;p108"/>
          <p:cNvSpPr/>
          <p:nvPr/>
        </p:nvSpPr>
        <p:spPr>
          <a:xfrm>
            <a:off x="185577" y="4378102"/>
            <a:ext cx="7185025" cy="457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1300"/>
              <a:buFont typeface="Arial"/>
              <a:buChar char="•"/>
            </a:pPr>
            <a:r>
              <a:rPr i="0" lang="en-US" sz="2000">
                <a:solidFill>
                  <a:schemeClr val="dk1"/>
                </a:solidFill>
                <a:latin typeface="Arial"/>
                <a:ea typeface="Arial"/>
                <a:cs typeface="Arial"/>
                <a:sym typeface="Arial"/>
              </a:rPr>
              <a:t>Lack of physical independence of data in TEG.</a:t>
            </a:r>
            <a:endParaRPr/>
          </a:p>
          <a:p>
            <a:pPr indent="-266700" lvl="0" marL="342900" marR="0" rtl="0" algn="l">
              <a:spcBef>
                <a:spcPts val="400"/>
              </a:spcBef>
              <a:spcAft>
                <a:spcPts val="0"/>
              </a:spcAft>
              <a:buClr>
                <a:schemeClr val="folHlink"/>
              </a:buClr>
              <a:buSzPts val="1200"/>
              <a:buFont typeface="Arial"/>
              <a:buNone/>
            </a:pPr>
            <a:r>
              <a:t/>
            </a:r>
            <a:endParaRPr i="0" sz="2000">
              <a:solidFill>
                <a:schemeClr val="dk1"/>
              </a:solidFill>
              <a:latin typeface="Arial"/>
              <a:ea typeface="Arial"/>
              <a:cs typeface="Arial"/>
              <a:sym typeface="Arial"/>
            </a:endParaRPr>
          </a:p>
          <a:p>
            <a:pPr indent="-266700" lvl="0" marL="342900" marR="0" rtl="0" algn="l">
              <a:spcBef>
                <a:spcPts val="400"/>
              </a:spcBef>
              <a:spcAft>
                <a:spcPts val="0"/>
              </a:spcAft>
              <a:buClr>
                <a:schemeClr val="folHlink"/>
              </a:buClr>
              <a:buSzPts val="1200"/>
              <a:buFont typeface="Arial"/>
              <a:buNone/>
            </a:pPr>
            <a:r>
              <a:t/>
            </a:r>
            <a:endParaRPr i="0" sz="2000">
              <a:solidFill>
                <a:schemeClr val="dk1"/>
              </a:solidFill>
              <a:latin typeface="Arial"/>
              <a:ea typeface="Arial"/>
              <a:cs typeface="Arial"/>
              <a:sym typeface="Arial"/>
            </a:endParaRPr>
          </a:p>
        </p:txBody>
      </p:sp>
      <p:sp>
        <p:nvSpPr>
          <p:cNvPr id="1260" name="Google Shape;1260;p108"/>
          <p:cNvSpPr/>
          <p:nvPr/>
        </p:nvSpPr>
        <p:spPr>
          <a:xfrm>
            <a:off x="185577" y="2616322"/>
            <a:ext cx="7185025" cy="762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1300"/>
              <a:buFont typeface="Arial"/>
              <a:buChar char="•"/>
            </a:pPr>
            <a:r>
              <a:rPr i="0" lang="en-US" sz="2000">
                <a:solidFill>
                  <a:schemeClr val="dk1"/>
                </a:solidFill>
                <a:latin typeface="Arial"/>
                <a:ea typeface="Arial"/>
                <a:cs typeface="Arial"/>
                <a:sym typeface="Arial"/>
              </a:rPr>
              <a:t>Computationally expensive Algorithms</a:t>
            </a:r>
            <a:endParaRPr/>
          </a:p>
          <a:p>
            <a:pPr indent="-285750" lvl="1" marL="742950" marR="0" rtl="0" algn="l">
              <a:spcBef>
                <a:spcPts val="320"/>
              </a:spcBef>
              <a:spcAft>
                <a:spcPts val="0"/>
              </a:spcAft>
              <a:buClr>
                <a:schemeClr val="dk1"/>
              </a:buClr>
              <a:buSzPts val="1040"/>
              <a:buFont typeface="Arial"/>
              <a:buChar char="•"/>
            </a:pPr>
            <a:r>
              <a:rPr b="0" i="0" lang="en-US" sz="1600" u="none" cap="none" strike="noStrike">
                <a:solidFill>
                  <a:schemeClr val="dk1"/>
                </a:solidFill>
                <a:latin typeface="Arial"/>
                <a:ea typeface="Arial"/>
                <a:cs typeface="Arial"/>
                <a:sym typeface="Arial"/>
              </a:rPr>
              <a:t>Increased Network size due to redundancy.</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109"/>
          <p:cNvSpPr txBox="1"/>
          <p:nvPr>
            <p:ph type="title"/>
          </p:nvPr>
        </p:nvSpPr>
        <p:spPr>
          <a:xfrm>
            <a:off x="1150938" y="71438"/>
            <a:ext cx="7231062" cy="70008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Arial"/>
                <a:ea typeface="Arial"/>
                <a:cs typeface="Arial"/>
                <a:sym typeface="Arial"/>
              </a:rPr>
              <a:t>Proposed Approach</a:t>
            </a:r>
            <a:endParaRPr/>
          </a:p>
        </p:txBody>
      </p:sp>
      <p:grpSp>
        <p:nvGrpSpPr>
          <p:cNvPr id="1266" name="Google Shape;1266;p109"/>
          <p:cNvGrpSpPr/>
          <p:nvPr/>
        </p:nvGrpSpPr>
        <p:grpSpPr>
          <a:xfrm>
            <a:off x="654050" y="1017494"/>
            <a:ext cx="7010400" cy="2936875"/>
            <a:chOff x="768" y="1344"/>
            <a:chExt cx="4416" cy="1850"/>
          </a:xfrm>
        </p:grpSpPr>
        <p:grpSp>
          <p:nvGrpSpPr>
            <p:cNvPr id="1267" name="Google Shape;1267;p109"/>
            <p:cNvGrpSpPr/>
            <p:nvPr/>
          </p:nvGrpSpPr>
          <p:grpSpPr>
            <a:xfrm>
              <a:off x="768" y="1344"/>
              <a:ext cx="4240" cy="1850"/>
              <a:chOff x="762" y="1376"/>
              <a:chExt cx="4240" cy="1850"/>
            </a:xfrm>
          </p:grpSpPr>
          <p:sp>
            <p:nvSpPr>
              <p:cNvPr id="1268" name="Google Shape;1268;p109"/>
              <p:cNvSpPr txBox="1"/>
              <p:nvPr/>
            </p:nvSpPr>
            <p:spPr>
              <a:xfrm>
                <a:off x="1392" y="2105"/>
                <a:ext cx="33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C3300"/>
                  </a:buClr>
                  <a:buSzPts val="1100"/>
                  <a:buFont typeface="Noto Sans Symbols"/>
                  <a:buNone/>
                </a:pPr>
                <a:r>
                  <a:rPr b="1" i="0" lang="en-US" sz="1100">
                    <a:solidFill>
                      <a:srgbClr val="CC3300"/>
                    </a:solidFill>
                    <a:latin typeface="Arial"/>
                    <a:ea typeface="Arial"/>
                    <a:cs typeface="Arial"/>
                    <a:sym typeface="Arial"/>
                  </a:rPr>
                  <a:t>t=1</a:t>
                </a:r>
                <a:endParaRPr/>
              </a:p>
            </p:txBody>
          </p:sp>
          <p:sp>
            <p:nvSpPr>
              <p:cNvPr id="1269" name="Google Shape;1269;p109"/>
              <p:cNvSpPr/>
              <p:nvPr/>
            </p:nvSpPr>
            <p:spPr>
              <a:xfrm>
                <a:off x="818" y="1700"/>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70" name="Google Shape;1270;p109"/>
              <p:cNvSpPr/>
              <p:nvPr/>
            </p:nvSpPr>
            <p:spPr>
              <a:xfrm>
                <a:off x="1146" y="1412"/>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71" name="Google Shape;1271;p109"/>
              <p:cNvSpPr/>
              <p:nvPr/>
            </p:nvSpPr>
            <p:spPr>
              <a:xfrm>
                <a:off x="1154" y="1988"/>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72" name="Google Shape;1272;p109"/>
              <p:cNvSpPr/>
              <p:nvPr/>
            </p:nvSpPr>
            <p:spPr>
              <a:xfrm>
                <a:off x="1492" y="1680"/>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73" name="Google Shape;1273;p109"/>
              <p:cNvSpPr/>
              <p:nvPr/>
            </p:nvSpPr>
            <p:spPr>
              <a:xfrm>
                <a:off x="1920" y="1690"/>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274" name="Google Shape;1274;p109"/>
              <p:cNvCxnSpPr/>
              <p:nvPr/>
            </p:nvCxnSpPr>
            <p:spPr>
              <a:xfrm>
                <a:off x="914" y="1844"/>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275" name="Google Shape;1275;p109"/>
              <p:cNvCxnSpPr/>
              <p:nvPr/>
            </p:nvCxnSpPr>
            <p:spPr>
              <a:xfrm>
                <a:off x="1283" y="1523"/>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276" name="Google Shape;1276;p109"/>
              <p:cNvCxnSpPr/>
              <p:nvPr/>
            </p:nvCxnSpPr>
            <p:spPr>
              <a:xfrm flipH="1" rot="10800000">
                <a:off x="1288" y="1819"/>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277" name="Google Shape;1277;p109"/>
              <p:cNvCxnSpPr/>
              <p:nvPr/>
            </p:nvCxnSpPr>
            <p:spPr>
              <a:xfrm>
                <a:off x="1634" y="1748"/>
                <a:ext cx="288" cy="0"/>
              </a:xfrm>
              <a:prstGeom prst="straightConnector1">
                <a:avLst/>
              </a:prstGeom>
              <a:noFill/>
              <a:ln cap="flat" cmpd="sng" w="9525">
                <a:solidFill>
                  <a:schemeClr val="dk2"/>
                </a:solidFill>
                <a:prstDash val="solid"/>
                <a:round/>
                <a:headEnd len="med" w="med" type="none"/>
                <a:tailEnd len="med" w="med" type="triangle"/>
              </a:ln>
            </p:spPr>
          </p:cxnSp>
          <p:sp>
            <p:nvSpPr>
              <p:cNvPr id="1278" name="Google Shape;1278;p109"/>
              <p:cNvSpPr txBox="1"/>
              <p:nvPr/>
            </p:nvSpPr>
            <p:spPr>
              <a:xfrm>
                <a:off x="1119" y="1405"/>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279" name="Google Shape;1279;p109"/>
              <p:cNvSpPr txBox="1"/>
              <p:nvPr/>
            </p:nvSpPr>
            <p:spPr>
              <a:xfrm>
                <a:off x="786" y="1693"/>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280" name="Google Shape;1280;p109"/>
              <p:cNvSpPr txBox="1"/>
              <p:nvPr/>
            </p:nvSpPr>
            <p:spPr>
              <a:xfrm>
                <a:off x="1132" y="1979"/>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281" name="Google Shape;1281;p109"/>
              <p:cNvSpPr txBox="1"/>
              <p:nvPr/>
            </p:nvSpPr>
            <p:spPr>
              <a:xfrm>
                <a:off x="1463" y="1673"/>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282" name="Google Shape;1282;p109"/>
              <p:cNvSpPr txBox="1"/>
              <p:nvPr/>
            </p:nvSpPr>
            <p:spPr>
              <a:xfrm>
                <a:off x="1892" y="1685"/>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sp>
            <p:nvSpPr>
              <p:cNvPr id="1283" name="Google Shape;1283;p109"/>
              <p:cNvSpPr txBox="1"/>
              <p:nvPr/>
            </p:nvSpPr>
            <p:spPr>
              <a:xfrm>
                <a:off x="1341" y="1513"/>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284" name="Google Shape;1284;p109"/>
              <p:cNvSpPr txBox="1"/>
              <p:nvPr/>
            </p:nvSpPr>
            <p:spPr>
              <a:xfrm>
                <a:off x="1687" y="1627"/>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id="1285" name="Google Shape;1285;p109"/>
              <p:cNvSpPr txBox="1"/>
              <p:nvPr/>
            </p:nvSpPr>
            <p:spPr>
              <a:xfrm>
                <a:off x="1374" y="1869"/>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id="1286" name="Google Shape;1286;p109"/>
              <p:cNvSpPr txBox="1"/>
              <p:nvPr/>
            </p:nvSpPr>
            <p:spPr>
              <a:xfrm>
                <a:off x="904" y="1882"/>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descr="Performance evaluation chart showing the impact of algorithmic refinements on runtime efficiency as the number of activities increases." id="1287" name="Google Shape;1287;p109"/>
              <p:cNvSpPr/>
              <p:nvPr/>
            </p:nvSpPr>
            <p:spPr>
              <a:xfrm>
                <a:off x="768" y="1380"/>
                <a:ext cx="1344" cy="86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88" name="Google Shape;1288;p109"/>
              <p:cNvSpPr txBox="1"/>
              <p:nvPr/>
            </p:nvSpPr>
            <p:spPr>
              <a:xfrm>
                <a:off x="2856" y="2098"/>
                <a:ext cx="33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C3300"/>
                  </a:buClr>
                  <a:buSzPts val="1100"/>
                  <a:buFont typeface="Noto Sans Symbols"/>
                  <a:buNone/>
                </a:pPr>
                <a:r>
                  <a:rPr b="1" i="0" lang="en-US" sz="1100">
                    <a:solidFill>
                      <a:srgbClr val="CC3300"/>
                    </a:solidFill>
                    <a:latin typeface="Arial"/>
                    <a:ea typeface="Arial"/>
                    <a:cs typeface="Arial"/>
                    <a:sym typeface="Arial"/>
                  </a:rPr>
                  <a:t>t=2</a:t>
                </a:r>
                <a:endParaRPr/>
              </a:p>
            </p:txBody>
          </p:sp>
          <p:sp>
            <p:nvSpPr>
              <p:cNvPr id="1289" name="Google Shape;1289;p109"/>
              <p:cNvSpPr/>
              <p:nvPr/>
            </p:nvSpPr>
            <p:spPr>
              <a:xfrm>
                <a:off x="2236" y="1686"/>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90" name="Google Shape;1290;p109"/>
              <p:cNvSpPr/>
              <p:nvPr/>
            </p:nvSpPr>
            <p:spPr>
              <a:xfrm>
                <a:off x="2564" y="1398"/>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91" name="Google Shape;1291;p109"/>
              <p:cNvSpPr/>
              <p:nvPr/>
            </p:nvSpPr>
            <p:spPr>
              <a:xfrm>
                <a:off x="2572" y="1974"/>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92" name="Google Shape;1292;p109"/>
              <p:cNvSpPr/>
              <p:nvPr/>
            </p:nvSpPr>
            <p:spPr>
              <a:xfrm>
                <a:off x="2910" y="1666"/>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293" name="Google Shape;1293;p109"/>
              <p:cNvSpPr/>
              <p:nvPr/>
            </p:nvSpPr>
            <p:spPr>
              <a:xfrm>
                <a:off x="3338" y="1676"/>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294" name="Google Shape;1294;p109"/>
              <p:cNvCxnSpPr/>
              <p:nvPr/>
            </p:nvCxnSpPr>
            <p:spPr>
              <a:xfrm>
                <a:off x="2332" y="1830"/>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295" name="Google Shape;1295;p109"/>
              <p:cNvCxnSpPr/>
              <p:nvPr/>
            </p:nvCxnSpPr>
            <p:spPr>
              <a:xfrm>
                <a:off x="2701" y="1509"/>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296" name="Google Shape;1296;p109"/>
              <p:cNvCxnSpPr/>
              <p:nvPr/>
            </p:nvCxnSpPr>
            <p:spPr>
              <a:xfrm flipH="1" rot="10800000">
                <a:off x="2706" y="1805"/>
                <a:ext cx="240" cy="192"/>
              </a:xfrm>
              <a:prstGeom prst="straightConnector1">
                <a:avLst/>
              </a:prstGeom>
              <a:noFill/>
              <a:ln cap="flat" cmpd="sng" w="9525">
                <a:solidFill>
                  <a:schemeClr val="dk2"/>
                </a:solidFill>
                <a:prstDash val="solid"/>
                <a:round/>
                <a:headEnd len="med" w="med" type="none"/>
                <a:tailEnd len="med" w="med" type="triangle"/>
              </a:ln>
            </p:spPr>
          </p:cxnSp>
          <p:sp>
            <p:nvSpPr>
              <p:cNvPr id="1297" name="Google Shape;1297;p109"/>
              <p:cNvSpPr txBox="1"/>
              <p:nvPr/>
            </p:nvSpPr>
            <p:spPr>
              <a:xfrm>
                <a:off x="2537" y="1391"/>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298" name="Google Shape;1298;p109"/>
              <p:cNvSpPr txBox="1"/>
              <p:nvPr/>
            </p:nvSpPr>
            <p:spPr>
              <a:xfrm>
                <a:off x="2204" y="1679"/>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299" name="Google Shape;1299;p109"/>
              <p:cNvSpPr txBox="1"/>
              <p:nvPr/>
            </p:nvSpPr>
            <p:spPr>
              <a:xfrm>
                <a:off x="2550" y="1965"/>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300" name="Google Shape;1300;p109"/>
              <p:cNvSpPr txBox="1"/>
              <p:nvPr/>
            </p:nvSpPr>
            <p:spPr>
              <a:xfrm>
                <a:off x="2881" y="1659"/>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301" name="Google Shape;1301;p109"/>
              <p:cNvSpPr txBox="1"/>
              <p:nvPr/>
            </p:nvSpPr>
            <p:spPr>
              <a:xfrm>
                <a:off x="3310" y="1671"/>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sp>
            <p:nvSpPr>
              <p:cNvPr id="1302" name="Google Shape;1302;p109"/>
              <p:cNvSpPr txBox="1"/>
              <p:nvPr/>
            </p:nvSpPr>
            <p:spPr>
              <a:xfrm>
                <a:off x="2759" y="1499"/>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303" name="Google Shape;1303;p109"/>
              <p:cNvSpPr txBox="1"/>
              <p:nvPr/>
            </p:nvSpPr>
            <p:spPr>
              <a:xfrm>
                <a:off x="2792" y="1855"/>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id="1304" name="Google Shape;1304;p109"/>
              <p:cNvSpPr txBox="1"/>
              <p:nvPr/>
            </p:nvSpPr>
            <p:spPr>
              <a:xfrm>
                <a:off x="2322" y="1868"/>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cxnSp>
            <p:nvCxnSpPr>
              <p:cNvPr id="1305" name="Google Shape;1305;p109"/>
              <p:cNvCxnSpPr/>
              <p:nvPr/>
            </p:nvCxnSpPr>
            <p:spPr>
              <a:xfrm flipH="1" rot="10800000">
                <a:off x="2348" y="1487"/>
                <a:ext cx="240" cy="192"/>
              </a:xfrm>
              <a:prstGeom prst="straightConnector1">
                <a:avLst/>
              </a:prstGeom>
              <a:noFill/>
              <a:ln cap="flat" cmpd="sng" w="9525">
                <a:solidFill>
                  <a:schemeClr val="dk2"/>
                </a:solidFill>
                <a:prstDash val="solid"/>
                <a:round/>
                <a:headEnd len="med" w="med" type="none"/>
                <a:tailEnd len="med" w="med" type="triangle"/>
              </a:ln>
            </p:spPr>
          </p:cxnSp>
          <p:sp>
            <p:nvSpPr>
              <p:cNvPr id="1306" name="Google Shape;1306;p109"/>
              <p:cNvSpPr txBox="1"/>
              <p:nvPr/>
            </p:nvSpPr>
            <p:spPr>
              <a:xfrm>
                <a:off x="2338" y="1482"/>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307" name="Google Shape;1307;p109"/>
              <p:cNvSpPr/>
              <p:nvPr/>
            </p:nvSpPr>
            <p:spPr>
              <a:xfrm>
                <a:off x="2199" y="1376"/>
                <a:ext cx="1344" cy="86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308" name="Google Shape;1308;p109"/>
              <p:cNvSpPr txBox="1"/>
              <p:nvPr/>
            </p:nvSpPr>
            <p:spPr>
              <a:xfrm>
                <a:off x="4309" y="2093"/>
                <a:ext cx="33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C3300"/>
                  </a:buClr>
                  <a:buSzPts val="1100"/>
                  <a:buFont typeface="Noto Sans Symbols"/>
                  <a:buNone/>
                </a:pPr>
                <a:r>
                  <a:rPr b="1" i="0" lang="en-US" sz="1100">
                    <a:solidFill>
                      <a:srgbClr val="CC3300"/>
                    </a:solidFill>
                    <a:latin typeface="Arial"/>
                    <a:ea typeface="Arial"/>
                    <a:cs typeface="Arial"/>
                    <a:sym typeface="Arial"/>
                  </a:rPr>
                  <a:t>t=3</a:t>
                </a:r>
                <a:endParaRPr/>
              </a:p>
            </p:txBody>
          </p:sp>
          <p:sp>
            <p:nvSpPr>
              <p:cNvPr id="1309" name="Google Shape;1309;p109"/>
              <p:cNvSpPr/>
              <p:nvPr/>
            </p:nvSpPr>
            <p:spPr>
              <a:xfrm>
                <a:off x="3678" y="1716"/>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310" name="Google Shape;1310;p109"/>
              <p:cNvSpPr/>
              <p:nvPr/>
            </p:nvSpPr>
            <p:spPr>
              <a:xfrm>
                <a:off x="4006" y="1428"/>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311" name="Google Shape;1311;p109"/>
              <p:cNvSpPr/>
              <p:nvPr/>
            </p:nvSpPr>
            <p:spPr>
              <a:xfrm>
                <a:off x="4014" y="2004"/>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312" name="Google Shape;1312;p109"/>
              <p:cNvSpPr/>
              <p:nvPr/>
            </p:nvSpPr>
            <p:spPr>
              <a:xfrm>
                <a:off x="4352" y="1696"/>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313" name="Google Shape;1313;p109"/>
              <p:cNvSpPr/>
              <p:nvPr/>
            </p:nvSpPr>
            <p:spPr>
              <a:xfrm>
                <a:off x="4780" y="1706"/>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314" name="Google Shape;1314;p109"/>
              <p:cNvCxnSpPr/>
              <p:nvPr/>
            </p:nvCxnSpPr>
            <p:spPr>
              <a:xfrm>
                <a:off x="3774" y="1860"/>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315" name="Google Shape;1315;p109"/>
              <p:cNvCxnSpPr/>
              <p:nvPr/>
            </p:nvCxnSpPr>
            <p:spPr>
              <a:xfrm>
                <a:off x="4143" y="1539"/>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316" name="Google Shape;1316;p109"/>
              <p:cNvCxnSpPr/>
              <p:nvPr/>
            </p:nvCxnSpPr>
            <p:spPr>
              <a:xfrm flipH="1" rot="10800000">
                <a:off x="4148" y="1835"/>
                <a:ext cx="240" cy="192"/>
              </a:xfrm>
              <a:prstGeom prst="straightConnector1">
                <a:avLst/>
              </a:prstGeom>
              <a:noFill/>
              <a:ln cap="flat" cmpd="sng" w="9525">
                <a:solidFill>
                  <a:schemeClr val="dk2"/>
                </a:solidFill>
                <a:prstDash val="solid"/>
                <a:round/>
                <a:headEnd len="med" w="med" type="none"/>
                <a:tailEnd len="med" w="med" type="triangle"/>
              </a:ln>
            </p:spPr>
          </p:cxnSp>
          <p:sp>
            <p:nvSpPr>
              <p:cNvPr id="1317" name="Google Shape;1317;p109"/>
              <p:cNvSpPr txBox="1"/>
              <p:nvPr/>
            </p:nvSpPr>
            <p:spPr>
              <a:xfrm>
                <a:off x="3979" y="1421"/>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318" name="Google Shape;1318;p109"/>
              <p:cNvSpPr txBox="1"/>
              <p:nvPr/>
            </p:nvSpPr>
            <p:spPr>
              <a:xfrm>
                <a:off x="3646" y="1709"/>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319" name="Google Shape;1319;p109"/>
              <p:cNvSpPr txBox="1"/>
              <p:nvPr/>
            </p:nvSpPr>
            <p:spPr>
              <a:xfrm>
                <a:off x="3992" y="1995"/>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320" name="Google Shape;1320;p109"/>
              <p:cNvSpPr txBox="1"/>
              <p:nvPr/>
            </p:nvSpPr>
            <p:spPr>
              <a:xfrm>
                <a:off x="4323" y="1689"/>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321" name="Google Shape;1321;p109"/>
              <p:cNvSpPr txBox="1"/>
              <p:nvPr/>
            </p:nvSpPr>
            <p:spPr>
              <a:xfrm>
                <a:off x="4752" y="1701"/>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sp>
            <p:nvSpPr>
              <p:cNvPr id="1322" name="Google Shape;1322;p109"/>
              <p:cNvSpPr txBox="1"/>
              <p:nvPr/>
            </p:nvSpPr>
            <p:spPr>
              <a:xfrm>
                <a:off x="4201" y="1529"/>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323" name="Google Shape;1323;p109"/>
              <p:cNvSpPr txBox="1"/>
              <p:nvPr/>
            </p:nvSpPr>
            <p:spPr>
              <a:xfrm>
                <a:off x="4234" y="1885"/>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id="1324" name="Google Shape;1324;p109"/>
              <p:cNvSpPr txBox="1"/>
              <p:nvPr/>
            </p:nvSpPr>
            <p:spPr>
              <a:xfrm>
                <a:off x="3764" y="1898"/>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cxnSp>
            <p:nvCxnSpPr>
              <p:cNvPr id="1325" name="Google Shape;1325;p109"/>
              <p:cNvCxnSpPr/>
              <p:nvPr/>
            </p:nvCxnSpPr>
            <p:spPr>
              <a:xfrm flipH="1" rot="10800000">
                <a:off x="3779" y="1532"/>
                <a:ext cx="240" cy="192"/>
              </a:xfrm>
              <a:prstGeom prst="straightConnector1">
                <a:avLst/>
              </a:prstGeom>
              <a:noFill/>
              <a:ln cap="flat" cmpd="sng" w="9525">
                <a:solidFill>
                  <a:schemeClr val="dk2"/>
                </a:solidFill>
                <a:prstDash val="solid"/>
                <a:round/>
                <a:headEnd len="med" w="med" type="none"/>
                <a:tailEnd len="med" w="med" type="triangle"/>
              </a:ln>
            </p:spPr>
          </p:cxnSp>
          <p:sp>
            <p:nvSpPr>
              <p:cNvPr id="1326" name="Google Shape;1326;p109"/>
              <p:cNvSpPr txBox="1"/>
              <p:nvPr/>
            </p:nvSpPr>
            <p:spPr>
              <a:xfrm>
                <a:off x="3771" y="1530"/>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327" name="Google Shape;1327;p109"/>
              <p:cNvSpPr/>
              <p:nvPr/>
            </p:nvSpPr>
            <p:spPr>
              <a:xfrm>
                <a:off x="3642" y="1383"/>
                <a:ext cx="1344" cy="86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328" name="Google Shape;1328;p109"/>
              <p:cNvSpPr txBox="1"/>
              <p:nvPr/>
            </p:nvSpPr>
            <p:spPr>
              <a:xfrm>
                <a:off x="1436" y="3037"/>
                <a:ext cx="33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C3300"/>
                  </a:buClr>
                  <a:buSzPts val="1100"/>
                  <a:buFont typeface="Noto Sans Symbols"/>
                  <a:buNone/>
                </a:pPr>
                <a:r>
                  <a:rPr b="1" i="0" lang="en-US" sz="1100">
                    <a:solidFill>
                      <a:srgbClr val="CC3300"/>
                    </a:solidFill>
                    <a:latin typeface="Arial"/>
                    <a:ea typeface="Arial"/>
                    <a:cs typeface="Arial"/>
                    <a:sym typeface="Arial"/>
                  </a:rPr>
                  <a:t>t=4</a:t>
                </a:r>
                <a:endParaRPr/>
              </a:p>
            </p:txBody>
          </p:sp>
          <p:sp>
            <p:nvSpPr>
              <p:cNvPr id="1329" name="Google Shape;1329;p109"/>
              <p:cNvSpPr/>
              <p:nvPr/>
            </p:nvSpPr>
            <p:spPr>
              <a:xfrm>
                <a:off x="794" y="2651"/>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330" name="Google Shape;1330;p109"/>
              <p:cNvSpPr/>
              <p:nvPr/>
            </p:nvSpPr>
            <p:spPr>
              <a:xfrm>
                <a:off x="1122" y="2363"/>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331" name="Google Shape;1331;p109"/>
              <p:cNvSpPr/>
              <p:nvPr/>
            </p:nvSpPr>
            <p:spPr>
              <a:xfrm>
                <a:off x="1130" y="2939"/>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332" name="Google Shape;1332;p109"/>
              <p:cNvSpPr/>
              <p:nvPr/>
            </p:nvSpPr>
            <p:spPr>
              <a:xfrm>
                <a:off x="1468" y="2631"/>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333" name="Google Shape;1333;p109"/>
              <p:cNvSpPr/>
              <p:nvPr/>
            </p:nvSpPr>
            <p:spPr>
              <a:xfrm>
                <a:off x="1896" y="2641"/>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334" name="Google Shape;1334;p109"/>
              <p:cNvCxnSpPr/>
              <p:nvPr/>
            </p:nvCxnSpPr>
            <p:spPr>
              <a:xfrm>
                <a:off x="890" y="2795"/>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335" name="Google Shape;1335;p109"/>
              <p:cNvCxnSpPr/>
              <p:nvPr/>
            </p:nvCxnSpPr>
            <p:spPr>
              <a:xfrm>
                <a:off x="1259" y="2474"/>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336" name="Google Shape;1336;p109"/>
              <p:cNvCxnSpPr/>
              <p:nvPr/>
            </p:nvCxnSpPr>
            <p:spPr>
              <a:xfrm flipH="1" rot="10800000">
                <a:off x="1264" y="2770"/>
                <a:ext cx="240" cy="192"/>
              </a:xfrm>
              <a:prstGeom prst="straightConnector1">
                <a:avLst/>
              </a:prstGeom>
              <a:noFill/>
              <a:ln cap="flat" cmpd="sng" w="9525">
                <a:solidFill>
                  <a:schemeClr val="dk2"/>
                </a:solidFill>
                <a:prstDash val="solid"/>
                <a:round/>
                <a:headEnd len="med" w="med" type="none"/>
                <a:tailEnd len="med" w="med" type="triangle"/>
              </a:ln>
            </p:spPr>
          </p:cxnSp>
          <p:sp>
            <p:nvSpPr>
              <p:cNvPr id="1337" name="Google Shape;1337;p109"/>
              <p:cNvSpPr txBox="1"/>
              <p:nvPr/>
            </p:nvSpPr>
            <p:spPr>
              <a:xfrm>
                <a:off x="1095" y="2356"/>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338" name="Google Shape;1338;p109"/>
              <p:cNvSpPr txBox="1"/>
              <p:nvPr/>
            </p:nvSpPr>
            <p:spPr>
              <a:xfrm>
                <a:off x="762" y="2644"/>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339" name="Google Shape;1339;p109"/>
              <p:cNvSpPr txBox="1"/>
              <p:nvPr/>
            </p:nvSpPr>
            <p:spPr>
              <a:xfrm>
                <a:off x="1108" y="2930"/>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340" name="Google Shape;1340;p109"/>
              <p:cNvSpPr txBox="1"/>
              <p:nvPr/>
            </p:nvSpPr>
            <p:spPr>
              <a:xfrm>
                <a:off x="1439" y="2624"/>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341" name="Google Shape;1341;p109"/>
              <p:cNvSpPr txBox="1"/>
              <p:nvPr/>
            </p:nvSpPr>
            <p:spPr>
              <a:xfrm>
                <a:off x="1868" y="2636"/>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sp>
            <p:nvSpPr>
              <p:cNvPr id="1342" name="Google Shape;1342;p109"/>
              <p:cNvSpPr txBox="1"/>
              <p:nvPr/>
            </p:nvSpPr>
            <p:spPr>
              <a:xfrm>
                <a:off x="1317" y="2464"/>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343" name="Google Shape;1343;p109"/>
              <p:cNvSpPr txBox="1"/>
              <p:nvPr/>
            </p:nvSpPr>
            <p:spPr>
              <a:xfrm>
                <a:off x="1350" y="2820"/>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id="1344" name="Google Shape;1344;p109"/>
              <p:cNvSpPr txBox="1"/>
              <p:nvPr/>
            </p:nvSpPr>
            <p:spPr>
              <a:xfrm>
                <a:off x="880" y="2833"/>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cxnSp>
            <p:nvCxnSpPr>
              <p:cNvPr id="1345" name="Google Shape;1345;p109"/>
              <p:cNvCxnSpPr/>
              <p:nvPr/>
            </p:nvCxnSpPr>
            <p:spPr>
              <a:xfrm flipH="1" rot="10800000">
                <a:off x="908" y="2461"/>
                <a:ext cx="240" cy="192"/>
              </a:xfrm>
              <a:prstGeom prst="straightConnector1">
                <a:avLst/>
              </a:prstGeom>
              <a:noFill/>
              <a:ln cap="flat" cmpd="sng" w="9525">
                <a:solidFill>
                  <a:schemeClr val="dk2"/>
                </a:solidFill>
                <a:prstDash val="solid"/>
                <a:round/>
                <a:headEnd len="med" w="med" type="none"/>
                <a:tailEnd len="med" w="med" type="triangle"/>
              </a:ln>
            </p:spPr>
          </p:cxnSp>
          <p:sp>
            <p:nvSpPr>
              <p:cNvPr id="1346" name="Google Shape;1346;p109"/>
              <p:cNvSpPr txBox="1"/>
              <p:nvPr/>
            </p:nvSpPr>
            <p:spPr>
              <a:xfrm>
                <a:off x="901" y="2461"/>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347" name="Google Shape;1347;p109"/>
              <p:cNvSpPr/>
              <p:nvPr/>
            </p:nvSpPr>
            <p:spPr>
              <a:xfrm>
                <a:off x="764" y="2337"/>
                <a:ext cx="1344" cy="86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348" name="Google Shape;1348;p109"/>
              <p:cNvSpPr txBox="1"/>
              <p:nvPr/>
            </p:nvSpPr>
            <p:spPr>
              <a:xfrm>
                <a:off x="2836" y="3062"/>
                <a:ext cx="33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C3300"/>
                  </a:buClr>
                  <a:buSzPts val="1100"/>
                  <a:buFont typeface="Noto Sans Symbols"/>
                  <a:buNone/>
                </a:pPr>
                <a:r>
                  <a:rPr b="1" i="0" lang="en-US" sz="1100">
                    <a:solidFill>
                      <a:srgbClr val="CC3300"/>
                    </a:solidFill>
                    <a:latin typeface="Arial"/>
                    <a:ea typeface="Arial"/>
                    <a:cs typeface="Arial"/>
                    <a:sym typeface="Arial"/>
                  </a:rPr>
                  <a:t>t=5</a:t>
                </a:r>
                <a:endParaRPr/>
              </a:p>
            </p:txBody>
          </p:sp>
          <p:sp>
            <p:nvSpPr>
              <p:cNvPr id="1349" name="Google Shape;1349;p109"/>
              <p:cNvSpPr/>
              <p:nvPr/>
            </p:nvSpPr>
            <p:spPr>
              <a:xfrm>
                <a:off x="2244" y="2637"/>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350" name="Google Shape;1350;p109"/>
              <p:cNvSpPr/>
              <p:nvPr/>
            </p:nvSpPr>
            <p:spPr>
              <a:xfrm>
                <a:off x="2572" y="2349"/>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351" name="Google Shape;1351;p109"/>
              <p:cNvSpPr/>
              <p:nvPr/>
            </p:nvSpPr>
            <p:spPr>
              <a:xfrm>
                <a:off x="2580" y="2925"/>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352" name="Google Shape;1352;p109"/>
              <p:cNvSpPr/>
              <p:nvPr/>
            </p:nvSpPr>
            <p:spPr>
              <a:xfrm>
                <a:off x="2918" y="2617"/>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353" name="Google Shape;1353;p109"/>
              <p:cNvSpPr/>
              <p:nvPr/>
            </p:nvSpPr>
            <p:spPr>
              <a:xfrm>
                <a:off x="3346" y="2627"/>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354" name="Google Shape;1354;p109"/>
              <p:cNvCxnSpPr/>
              <p:nvPr/>
            </p:nvCxnSpPr>
            <p:spPr>
              <a:xfrm>
                <a:off x="2340" y="2781"/>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355" name="Google Shape;1355;p109"/>
              <p:cNvCxnSpPr/>
              <p:nvPr/>
            </p:nvCxnSpPr>
            <p:spPr>
              <a:xfrm>
                <a:off x="2709" y="2460"/>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356" name="Google Shape;1356;p109"/>
              <p:cNvCxnSpPr/>
              <p:nvPr/>
            </p:nvCxnSpPr>
            <p:spPr>
              <a:xfrm flipH="1" rot="10800000">
                <a:off x="2714" y="2756"/>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357" name="Google Shape;1357;p109"/>
              <p:cNvCxnSpPr/>
              <p:nvPr/>
            </p:nvCxnSpPr>
            <p:spPr>
              <a:xfrm>
                <a:off x="3060" y="2685"/>
                <a:ext cx="288" cy="0"/>
              </a:xfrm>
              <a:prstGeom prst="straightConnector1">
                <a:avLst/>
              </a:prstGeom>
              <a:noFill/>
              <a:ln cap="flat" cmpd="sng" w="9525">
                <a:solidFill>
                  <a:schemeClr val="dk2"/>
                </a:solidFill>
                <a:prstDash val="solid"/>
                <a:round/>
                <a:headEnd len="med" w="med" type="none"/>
                <a:tailEnd len="med" w="med" type="triangle"/>
              </a:ln>
            </p:spPr>
          </p:cxnSp>
          <p:sp>
            <p:nvSpPr>
              <p:cNvPr id="1358" name="Google Shape;1358;p109"/>
              <p:cNvSpPr txBox="1"/>
              <p:nvPr/>
            </p:nvSpPr>
            <p:spPr>
              <a:xfrm>
                <a:off x="2545" y="2342"/>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359" name="Google Shape;1359;p109"/>
              <p:cNvSpPr txBox="1"/>
              <p:nvPr/>
            </p:nvSpPr>
            <p:spPr>
              <a:xfrm>
                <a:off x="2212" y="2630"/>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360" name="Google Shape;1360;p109"/>
              <p:cNvSpPr txBox="1"/>
              <p:nvPr/>
            </p:nvSpPr>
            <p:spPr>
              <a:xfrm>
                <a:off x="2558" y="2916"/>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361" name="Google Shape;1361;p109"/>
              <p:cNvSpPr txBox="1"/>
              <p:nvPr/>
            </p:nvSpPr>
            <p:spPr>
              <a:xfrm>
                <a:off x="2889" y="2610"/>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362" name="Google Shape;1362;p109"/>
              <p:cNvSpPr txBox="1"/>
              <p:nvPr/>
            </p:nvSpPr>
            <p:spPr>
              <a:xfrm>
                <a:off x="3318" y="2622"/>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sp>
            <p:nvSpPr>
              <p:cNvPr id="1363" name="Google Shape;1363;p109"/>
              <p:cNvSpPr txBox="1"/>
              <p:nvPr/>
            </p:nvSpPr>
            <p:spPr>
              <a:xfrm>
                <a:off x="2767" y="2450"/>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364" name="Google Shape;1364;p109"/>
              <p:cNvSpPr txBox="1"/>
              <p:nvPr/>
            </p:nvSpPr>
            <p:spPr>
              <a:xfrm>
                <a:off x="3113" y="2564"/>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id="1365" name="Google Shape;1365;p109"/>
              <p:cNvSpPr txBox="1"/>
              <p:nvPr/>
            </p:nvSpPr>
            <p:spPr>
              <a:xfrm>
                <a:off x="2800" y="2806"/>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id="1366" name="Google Shape;1366;p109"/>
              <p:cNvSpPr txBox="1"/>
              <p:nvPr/>
            </p:nvSpPr>
            <p:spPr>
              <a:xfrm>
                <a:off x="2330" y="2819"/>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cxnSp>
            <p:nvCxnSpPr>
              <p:cNvPr id="1367" name="Google Shape;1367;p109"/>
              <p:cNvCxnSpPr/>
              <p:nvPr/>
            </p:nvCxnSpPr>
            <p:spPr>
              <a:xfrm flipH="1" rot="10800000">
                <a:off x="2356" y="2448"/>
                <a:ext cx="240" cy="192"/>
              </a:xfrm>
              <a:prstGeom prst="straightConnector1">
                <a:avLst/>
              </a:prstGeom>
              <a:noFill/>
              <a:ln cap="flat" cmpd="sng" w="9525">
                <a:solidFill>
                  <a:schemeClr val="dk2"/>
                </a:solidFill>
                <a:prstDash val="solid"/>
                <a:round/>
                <a:headEnd len="med" w="med" type="none"/>
                <a:tailEnd len="med" w="med" type="triangle"/>
              </a:ln>
            </p:spPr>
          </p:cxnSp>
          <p:sp>
            <p:nvSpPr>
              <p:cNvPr id="1368" name="Google Shape;1368;p109"/>
              <p:cNvSpPr txBox="1"/>
              <p:nvPr/>
            </p:nvSpPr>
            <p:spPr>
              <a:xfrm>
                <a:off x="2359" y="2443"/>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369" name="Google Shape;1369;p109"/>
              <p:cNvSpPr/>
              <p:nvPr/>
            </p:nvSpPr>
            <p:spPr>
              <a:xfrm>
                <a:off x="2203" y="2332"/>
                <a:ext cx="1344" cy="86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grpSp>
          <p:nvGrpSpPr>
            <p:cNvPr id="1370" name="Google Shape;1370;p109"/>
            <p:cNvGrpSpPr/>
            <p:nvPr/>
          </p:nvGrpSpPr>
          <p:grpSpPr>
            <a:xfrm>
              <a:off x="3792" y="2448"/>
              <a:ext cx="1392" cy="479"/>
              <a:chOff x="3792" y="2448"/>
              <a:chExt cx="1392" cy="479"/>
            </a:xfrm>
          </p:grpSpPr>
          <p:grpSp>
            <p:nvGrpSpPr>
              <p:cNvPr id="1371" name="Google Shape;1371;p109"/>
              <p:cNvGrpSpPr/>
              <p:nvPr/>
            </p:nvGrpSpPr>
            <p:grpSpPr>
              <a:xfrm>
                <a:off x="4260" y="2464"/>
                <a:ext cx="240" cy="154"/>
                <a:chOff x="3949" y="2486"/>
                <a:chExt cx="240" cy="154"/>
              </a:xfrm>
            </p:grpSpPr>
            <p:sp>
              <p:nvSpPr>
                <p:cNvPr id="1372" name="Google Shape;1372;p109"/>
                <p:cNvSpPr/>
                <p:nvPr/>
              </p:nvSpPr>
              <p:spPr>
                <a:xfrm>
                  <a:off x="3984" y="2496"/>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Noto Sans Symbols"/>
                    <a:buNone/>
                  </a:pPr>
                  <a:r>
                    <a:t/>
                  </a:r>
                  <a:endParaRPr i="0" sz="1800">
                    <a:solidFill>
                      <a:srgbClr val="66CCFF"/>
                    </a:solidFill>
                    <a:latin typeface="Arial"/>
                    <a:ea typeface="Arial"/>
                    <a:cs typeface="Arial"/>
                    <a:sym typeface="Arial"/>
                  </a:endParaRPr>
                </a:p>
              </p:txBody>
            </p:sp>
            <p:sp>
              <p:nvSpPr>
                <p:cNvPr id="1373" name="Google Shape;1373;p109"/>
                <p:cNvSpPr txBox="1"/>
                <p:nvPr/>
              </p:nvSpPr>
              <p:spPr>
                <a:xfrm>
                  <a:off x="3949" y="2486"/>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a:t>
                  </a:r>
                  <a:endParaRPr/>
                </a:p>
              </p:txBody>
            </p:sp>
          </p:grpSp>
          <p:grpSp>
            <p:nvGrpSpPr>
              <p:cNvPr id="1374" name="Google Shape;1374;p109"/>
              <p:cNvGrpSpPr/>
              <p:nvPr/>
            </p:nvGrpSpPr>
            <p:grpSpPr>
              <a:xfrm>
                <a:off x="4272" y="2730"/>
                <a:ext cx="912" cy="173"/>
                <a:chOff x="3936" y="2736"/>
                <a:chExt cx="912" cy="173"/>
              </a:xfrm>
            </p:grpSpPr>
            <p:cxnSp>
              <p:nvCxnSpPr>
                <p:cNvPr id="1375" name="Google Shape;1375;p109"/>
                <p:cNvCxnSpPr/>
                <p:nvPr/>
              </p:nvCxnSpPr>
              <p:spPr>
                <a:xfrm>
                  <a:off x="3936" y="2880"/>
                  <a:ext cx="768" cy="0"/>
                </a:xfrm>
                <a:prstGeom prst="straightConnector1">
                  <a:avLst/>
                </a:prstGeom>
                <a:noFill/>
                <a:ln cap="flat" cmpd="sng" w="9525">
                  <a:solidFill>
                    <a:schemeClr val="folHlink"/>
                  </a:solidFill>
                  <a:prstDash val="solid"/>
                  <a:round/>
                  <a:headEnd len="med" w="med" type="none"/>
                  <a:tailEnd len="med" w="med" type="triangle"/>
                </a:ln>
              </p:spPr>
            </p:cxnSp>
            <p:sp>
              <p:nvSpPr>
                <p:cNvPr id="1376" name="Google Shape;1376;p109"/>
                <p:cNvSpPr txBox="1"/>
                <p:nvPr/>
              </p:nvSpPr>
              <p:spPr>
                <a:xfrm>
                  <a:off x="3936" y="2736"/>
                  <a:ext cx="912" cy="1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200"/>
                    <a:buFont typeface="Noto Sans Symbols"/>
                    <a:buNone/>
                  </a:pPr>
                  <a:r>
                    <a:rPr i="0" lang="en-US" sz="1200">
                      <a:solidFill>
                        <a:schemeClr val="dk2"/>
                      </a:solidFill>
                      <a:latin typeface="Arial"/>
                      <a:ea typeface="Arial"/>
                      <a:cs typeface="Arial"/>
                      <a:sym typeface="Arial"/>
                    </a:rPr>
                    <a:t>Travel time</a:t>
                  </a:r>
                  <a:endParaRPr/>
                </a:p>
              </p:txBody>
            </p:sp>
          </p:grpSp>
          <p:sp>
            <p:nvSpPr>
              <p:cNvPr id="1377" name="Google Shape;1377;p109"/>
              <p:cNvSpPr txBox="1"/>
              <p:nvPr/>
            </p:nvSpPr>
            <p:spPr>
              <a:xfrm>
                <a:off x="3792" y="2448"/>
                <a:ext cx="528" cy="1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99"/>
                  </a:buClr>
                  <a:buSzPts val="1400"/>
                  <a:buFont typeface="Noto Sans Symbols"/>
                  <a:buNone/>
                </a:pPr>
                <a:r>
                  <a:rPr i="0" lang="en-US" sz="1400" u="sng">
                    <a:solidFill>
                      <a:srgbClr val="000099"/>
                    </a:solidFill>
                    <a:latin typeface="Arial"/>
                    <a:ea typeface="Arial"/>
                    <a:cs typeface="Arial"/>
                    <a:sym typeface="Arial"/>
                  </a:rPr>
                  <a:t>Node:</a:t>
                </a:r>
                <a:endParaRPr/>
              </a:p>
            </p:txBody>
          </p:sp>
          <p:sp>
            <p:nvSpPr>
              <p:cNvPr id="1378" name="Google Shape;1378;p109"/>
              <p:cNvSpPr txBox="1"/>
              <p:nvPr/>
            </p:nvSpPr>
            <p:spPr>
              <a:xfrm>
                <a:off x="3794" y="2735"/>
                <a:ext cx="574" cy="1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99"/>
                  </a:buClr>
                  <a:buSzPts val="1400"/>
                  <a:buFont typeface="Noto Sans Symbols"/>
                  <a:buNone/>
                </a:pPr>
                <a:r>
                  <a:rPr i="0" lang="en-US" sz="1400" u="sng">
                    <a:solidFill>
                      <a:srgbClr val="000099"/>
                    </a:solidFill>
                    <a:latin typeface="Arial"/>
                    <a:ea typeface="Arial"/>
                    <a:cs typeface="Arial"/>
                    <a:sym typeface="Arial"/>
                  </a:rPr>
                  <a:t>Edge:</a:t>
                </a:r>
                <a:endParaRPr/>
              </a:p>
            </p:txBody>
          </p:sp>
        </p:grpSp>
      </p:grpSp>
      <p:sp>
        <p:nvSpPr>
          <p:cNvPr id="1379" name="Google Shape;1379;p109"/>
          <p:cNvSpPr txBox="1"/>
          <p:nvPr/>
        </p:nvSpPr>
        <p:spPr>
          <a:xfrm>
            <a:off x="349250" y="636494"/>
            <a:ext cx="5867400" cy="33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600"/>
              <a:buFont typeface="Noto Sans Symbols"/>
              <a:buNone/>
            </a:pPr>
            <a:r>
              <a:rPr b="1" i="0" lang="en-US" sz="1600" u="sng">
                <a:solidFill>
                  <a:schemeClr val="dk1"/>
                </a:solidFill>
                <a:latin typeface="Arial"/>
                <a:ea typeface="Arial"/>
                <a:cs typeface="Arial"/>
                <a:sym typeface="Arial"/>
              </a:rPr>
              <a:t>Snapshots of a Network at t=1,2,3,4,5</a:t>
            </a:r>
            <a:endParaRPr/>
          </a:p>
        </p:txBody>
      </p:sp>
      <p:sp>
        <p:nvSpPr>
          <p:cNvPr id="1380" name="Google Shape;1380;p109"/>
          <p:cNvSpPr txBox="1"/>
          <p:nvPr/>
        </p:nvSpPr>
        <p:spPr>
          <a:xfrm>
            <a:off x="349250" y="3978182"/>
            <a:ext cx="251049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600"/>
              <a:buFont typeface="Noto Sans Symbols"/>
              <a:buNone/>
            </a:pPr>
            <a:r>
              <a:rPr b="1" i="0" lang="en-US" sz="1600" u="sng">
                <a:solidFill>
                  <a:schemeClr val="dk1"/>
                </a:solidFill>
                <a:latin typeface="Arial"/>
                <a:ea typeface="Arial"/>
                <a:cs typeface="Arial"/>
                <a:sym typeface="Arial"/>
              </a:rPr>
              <a:t>Time Aggregated Graph</a:t>
            </a:r>
            <a:endParaRPr/>
          </a:p>
        </p:txBody>
      </p:sp>
      <p:sp>
        <p:nvSpPr>
          <p:cNvPr id="1381" name="Google Shape;1381;p109"/>
          <p:cNvSpPr/>
          <p:nvPr/>
        </p:nvSpPr>
        <p:spPr>
          <a:xfrm>
            <a:off x="1011238" y="5287869"/>
            <a:ext cx="304800" cy="304800"/>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382" name="Google Shape;1382;p109"/>
          <p:cNvSpPr/>
          <p:nvPr/>
        </p:nvSpPr>
        <p:spPr>
          <a:xfrm>
            <a:off x="1857375" y="4675094"/>
            <a:ext cx="304800" cy="304800"/>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383" name="Google Shape;1383;p109"/>
          <p:cNvSpPr/>
          <p:nvPr/>
        </p:nvSpPr>
        <p:spPr>
          <a:xfrm>
            <a:off x="1857375" y="5897469"/>
            <a:ext cx="304800" cy="304800"/>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384" name="Google Shape;1384;p109"/>
          <p:cNvSpPr/>
          <p:nvPr/>
        </p:nvSpPr>
        <p:spPr>
          <a:xfrm>
            <a:off x="2689225" y="5279932"/>
            <a:ext cx="304800" cy="304800"/>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385" name="Google Shape;1385;p109"/>
          <p:cNvSpPr/>
          <p:nvPr/>
        </p:nvSpPr>
        <p:spPr>
          <a:xfrm>
            <a:off x="4127500" y="5279932"/>
            <a:ext cx="304800" cy="304800"/>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nvGrpSpPr>
          <p:cNvPr id="1386" name="Google Shape;1386;p109"/>
          <p:cNvGrpSpPr/>
          <p:nvPr/>
        </p:nvGrpSpPr>
        <p:grpSpPr>
          <a:xfrm>
            <a:off x="1239838" y="4830669"/>
            <a:ext cx="609600" cy="1219200"/>
            <a:chOff x="1152" y="3216"/>
            <a:chExt cx="384" cy="768"/>
          </a:xfrm>
        </p:grpSpPr>
        <p:cxnSp>
          <p:nvCxnSpPr>
            <p:cNvPr id="1387" name="Google Shape;1387;p109"/>
            <p:cNvCxnSpPr/>
            <p:nvPr/>
          </p:nvCxnSpPr>
          <p:spPr>
            <a:xfrm flipH="1" rot="10800000">
              <a:off x="1152" y="3216"/>
              <a:ext cx="384" cy="288"/>
            </a:xfrm>
            <a:prstGeom prst="straightConnector1">
              <a:avLst/>
            </a:prstGeom>
            <a:noFill/>
            <a:ln cap="flat" cmpd="sng" w="9525">
              <a:solidFill>
                <a:schemeClr val="dk1"/>
              </a:solidFill>
              <a:prstDash val="solid"/>
              <a:round/>
              <a:headEnd len="med" w="med" type="none"/>
              <a:tailEnd len="med" w="med" type="triangle"/>
            </a:ln>
          </p:spPr>
        </p:cxnSp>
        <p:cxnSp>
          <p:nvCxnSpPr>
            <p:cNvPr id="1388" name="Google Shape;1388;p109"/>
            <p:cNvCxnSpPr/>
            <p:nvPr/>
          </p:nvCxnSpPr>
          <p:spPr>
            <a:xfrm>
              <a:off x="1152" y="3691"/>
              <a:ext cx="384" cy="293"/>
            </a:xfrm>
            <a:prstGeom prst="straightConnector1">
              <a:avLst/>
            </a:prstGeom>
            <a:noFill/>
            <a:ln cap="flat" cmpd="sng" w="9525">
              <a:solidFill>
                <a:schemeClr val="dk1"/>
              </a:solidFill>
              <a:prstDash val="solid"/>
              <a:round/>
              <a:headEnd len="med" w="med" type="none"/>
              <a:tailEnd len="med" w="med" type="triangle"/>
            </a:ln>
          </p:spPr>
        </p:cxnSp>
      </p:grpSp>
      <p:cxnSp>
        <p:nvCxnSpPr>
          <p:cNvPr id="1389" name="Google Shape;1389;p109"/>
          <p:cNvCxnSpPr/>
          <p:nvPr/>
        </p:nvCxnSpPr>
        <p:spPr>
          <a:xfrm flipH="1">
            <a:off x="2154238" y="5576794"/>
            <a:ext cx="609600" cy="457200"/>
          </a:xfrm>
          <a:prstGeom prst="straightConnector1">
            <a:avLst/>
          </a:prstGeom>
          <a:noFill/>
          <a:ln cap="flat" cmpd="sng" w="9525">
            <a:solidFill>
              <a:schemeClr val="dk1"/>
            </a:solidFill>
            <a:prstDash val="solid"/>
            <a:round/>
            <a:headEnd len="med" w="med" type="triangle"/>
            <a:tailEnd len="med" w="med" type="none"/>
          </a:ln>
        </p:spPr>
      </p:cxnSp>
      <p:cxnSp>
        <p:nvCxnSpPr>
          <p:cNvPr id="1390" name="Google Shape;1390;p109"/>
          <p:cNvCxnSpPr/>
          <p:nvPr/>
        </p:nvCxnSpPr>
        <p:spPr>
          <a:xfrm rot="10800000">
            <a:off x="2154238" y="4821144"/>
            <a:ext cx="609600" cy="465138"/>
          </a:xfrm>
          <a:prstGeom prst="straightConnector1">
            <a:avLst/>
          </a:prstGeom>
          <a:noFill/>
          <a:ln cap="flat" cmpd="sng" w="9525">
            <a:solidFill>
              <a:schemeClr val="dk1"/>
            </a:solidFill>
            <a:prstDash val="solid"/>
            <a:round/>
            <a:headEnd len="med" w="med" type="triangle"/>
            <a:tailEnd len="med" w="med" type="none"/>
          </a:ln>
        </p:spPr>
      </p:cxnSp>
      <p:cxnSp>
        <p:nvCxnSpPr>
          <p:cNvPr id="1391" name="Google Shape;1391;p109"/>
          <p:cNvCxnSpPr/>
          <p:nvPr/>
        </p:nvCxnSpPr>
        <p:spPr>
          <a:xfrm>
            <a:off x="2992438" y="5440269"/>
            <a:ext cx="1143000" cy="0"/>
          </a:xfrm>
          <a:prstGeom prst="straightConnector1">
            <a:avLst/>
          </a:prstGeom>
          <a:noFill/>
          <a:ln cap="flat" cmpd="sng" w="9525">
            <a:solidFill>
              <a:schemeClr val="dk1"/>
            </a:solidFill>
            <a:prstDash val="solid"/>
            <a:round/>
            <a:headEnd len="med" w="med" type="none"/>
            <a:tailEnd len="med" w="med" type="triangle"/>
          </a:ln>
        </p:spPr>
      </p:cxnSp>
      <p:sp>
        <p:nvSpPr>
          <p:cNvPr id="1392" name="Google Shape;1392;p109"/>
          <p:cNvSpPr txBox="1"/>
          <p:nvPr/>
        </p:nvSpPr>
        <p:spPr>
          <a:xfrm>
            <a:off x="958850" y="5295807"/>
            <a:ext cx="433388" cy="2746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Noto Sans Symbols"/>
              <a:buNone/>
            </a:pPr>
            <a:r>
              <a:rPr b="1" i="0" lang="en-US" sz="1200">
                <a:solidFill>
                  <a:schemeClr val="dk1"/>
                </a:solidFill>
                <a:latin typeface="Arial"/>
                <a:ea typeface="Arial"/>
                <a:cs typeface="Arial"/>
                <a:sym typeface="Arial"/>
              </a:rPr>
              <a:t>N1</a:t>
            </a:r>
            <a:endParaRPr/>
          </a:p>
        </p:txBody>
      </p:sp>
      <p:sp>
        <p:nvSpPr>
          <p:cNvPr id="1393" name="Google Shape;1393;p109"/>
          <p:cNvSpPr txBox="1"/>
          <p:nvPr/>
        </p:nvSpPr>
        <p:spPr>
          <a:xfrm>
            <a:off x="836613" y="4830669"/>
            <a:ext cx="936625"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100"/>
              <a:buFont typeface="Noto Sans Symbols"/>
              <a:buNone/>
            </a:pPr>
            <a:r>
              <a:rPr b="1" i="0" lang="en-US" sz="1100">
                <a:solidFill>
                  <a:schemeClr val="dk2"/>
                </a:solidFill>
                <a:latin typeface="Arial"/>
                <a:ea typeface="Arial"/>
                <a:cs typeface="Arial"/>
                <a:sym typeface="Arial"/>
              </a:rPr>
              <a:t>[∞,1,1,1,1]</a:t>
            </a:r>
            <a:endParaRPr/>
          </a:p>
        </p:txBody>
      </p:sp>
      <p:sp>
        <p:nvSpPr>
          <p:cNvPr id="1394" name="Google Shape;1394;p109"/>
          <p:cNvSpPr txBox="1"/>
          <p:nvPr/>
        </p:nvSpPr>
        <p:spPr>
          <a:xfrm>
            <a:off x="806450" y="5745069"/>
            <a:ext cx="903288"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100"/>
              <a:buFont typeface="Noto Sans Symbols"/>
              <a:buNone/>
            </a:pPr>
            <a:r>
              <a:rPr b="1" i="0" lang="en-US" sz="1100">
                <a:solidFill>
                  <a:schemeClr val="dk2"/>
                </a:solidFill>
                <a:latin typeface="Arial"/>
                <a:ea typeface="Arial"/>
                <a:cs typeface="Arial"/>
                <a:sym typeface="Arial"/>
              </a:rPr>
              <a:t>[2,2,2,2,2]</a:t>
            </a:r>
            <a:endParaRPr/>
          </a:p>
        </p:txBody>
      </p:sp>
      <p:sp>
        <p:nvSpPr>
          <p:cNvPr id="1395" name="Google Shape;1395;p109"/>
          <p:cNvSpPr txBox="1"/>
          <p:nvPr/>
        </p:nvSpPr>
        <p:spPr>
          <a:xfrm>
            <a:off x="2395538" y="4838607"/>
            <a:ext cx="83820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100"/>
              <a:buFont typeface="Noto Sans Symbols"/>
              <a:buNone/>
            </a:pPr>
            <a:r>
              <a:rPr b="1" i="0" lang="en-US" sz="1100">
                <a:solidFill>
                  <a:schemeClr val="dk2"/>
                </a:solidFill>
                <a:latin typeface="Arial"/>
                <a:ea typeface="Arial"/>
                <a:cs typeface="Arial"/>
                <a:sym typeface="Arial"/>
              </a:rPr>
              <a:t>[1,1,1,1,1]</a:t>
            </a:r>
            <a:endParaRPr/>
          </a:p>
        </p:txBody>
      </p:sp>
      <p:sp>
        <p:nvSpPr>
          <p:cNvPr id="1396" name="Google Shape;1396;p109"/>
          <p:cNvSpPr txBox="1"/>
          <p:nvPr/>
        </p:nvSpPr>
        <p:spPr>
          <a:xfrm>
            <a:off x="2390775" y="5732369"/>
            <a:ext cx="83820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100"/>
              <a:buFont typeface="Noto Sans Symbols"/>
              <a:buNone/>
            </a:pPr>
            <a:r>
              <a:rPr b="1" i="0" lang="en-US" sz="1100">
                <a:solidFill>
                  <a:schemeClr val="dk2"/>
                </a:solidFill>
                <a:latin typeface="Arial"/>
                <a:ea typeface="Arial"/>
                <a:cs typeface="Arial"/>
                <a:sym typeface="Arial"/>
              </a:rPr>
              <a:t>[2,2,2,2,2]</a:t>
            </a:r>
            <a:endParaRPr b="1" i="0" sz="1100">
              <a:solidFill>
                <a:schemeClr val="dk2"/>
              </a:solidFill>
              <a:latin typeface="Arial"/>
              <a:ea typeface="Arial"/>
              <a:cs typeface="Arial"/>
              <a:sym typeface="Arial"/>
            </a:endParaRPr>
          </a:p>
        </p:txBody>
      </p:sp>
      <p:sp>
        <p:nvSpPr>
          <p:cNvPr id="1397" name="Google Shape;1397;p109"/>
          <p:cNvSpPr txBox="1"/>
          <p:nvPr/>
        </p:nvSpPr>
        <p:spPr>
          <a:xfrm>
            <a:off x="3136900" y="5214844"/>
            <a:ext cx="1027113"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100"/>
              <a:buFont typeface="Noto Sans Symbols"/>
              <a:buNone/>
            </a:pPr>
            <a:r>
              <a:rPr b="1" i="0" lang="en-US" sz="1100">
                <a:solidFill>
                  <a:schemeClr val="dk2"/>
                </a:solidFill>
                <a:latin typeface="Arial"/>
                <a:ea typeface="Arial"/>
                <a:cs typeface="Arial"/>
                <a:sym typeface="Arial"/>
              </a:rPr>
              <a:t>[2,∞, ∞, ∞,2]</a:t>
            </a:r>
            <a:endParaRPr/>
          </a:p>
        </p:txBody>
      </p:sp>
      <p:sp>
        <p:nvSpPr>
          <p:cNvPr id="1398" name="Google Shape;1398;p109"/>
          <p:cNvSpPr txBox="1"/>
          <p:nvPr/>
        </p:nvSpPr>
        <p:spPr>
          <a:xfrm>
            <a:off x="1825625" y="4678269"/>
            <a:ext cx="433388" cy="2746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Noto Sans Symbols"/>
              <a:buNone/>
            </a:pPr>
            <a:r>
              <a:rPr b="1" i="0" lang="en-US" sz="1200">
                <a:solidFill>
                  <a:schemeClr val="dk1"/>
                </a:solidFill>
                <a:latin typeface="Arial"/>
                <a:ea typeface="Arial"/>
                <a:cs typeface="Arial"/>
                <a:sym typeface="Arial"/>
              </a:rPr>
              <a:t>N2</a:t>
            </a:r>
            <a:endParaRPr/>
          </a:p>
        </p:txBody>
      </p:sp>
      <p:sp>
        <p:nvSpPr>
          <p:cNvPr id="1399" name="Google Shape;1399;p109"/>
          <p:cNvSpPr txBox="1"/>
          <p:nvPr/>
        </p:nvSpPr>
        <p:spPr>
          <a:xfrm>
            <a:off x="1817688" y="5894294"/>
            <a:ext cx="433387" cy="2746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Noto Sans Symbols"/>
              <a:buNone/>
            </a:pPr>
            <a:r>
              <a:rPr b="1" i="0" lang="en-US" sz="1200">
                <a:solidFill>
                  <a:schemeClr val="dk1"/>
                </a:solidFill>
                <a:latin typeface="Arial"/>
                <a:ea typeface="Arial"/>
                <a:cs typeface="Arial"/>
                <a:sym typeface="Arial"/>
              </a:rPr>
              <a:t>N3</a:t>
            </a:r>
            <a:endParaRPr/>
          </a:p>
        </p:txBody>
      </p:sp>
      <p:sp>
        <p:nvSpPr>
          <p:cNvPr id="1400" name="Google Shape;1400;p109"/>
          <p:cNvSpPr txBox="1"/>
          <p:nvPr/>
        </p:nvSpPr>
        <p:spPr>
          <a:xfrm>
            <a:off x="2644775" y="5279932"/>
            <a:ext cx="433388" cy="2746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Noto Sans Symbols"/>
              <a:buNone/>
            </a:pPr>
            <a:r>
              <a:rPr b="1" i="0" lang="en-US" sz="1200">
                <a:solidFill>
                  <a:schemeClr val="dk1"/>
                </a:solidFill>
                <a:latin typeface="Arial"/>
                <a:ea typeface="Arial"/>
                <a:cs typeface="Arial"/>
                <a:sym typeface="Arial"/>
              </a:rPr>
              <a:t>N4</a:t>
            </a:r>
            <a:endParaRPr/>
          </a:p>
        </p:txBody>
      </p:sp>
      <p:sp>
        <p:nvSpPr>
          <p:cNvPr id="1401" name="Google Shape;1401;p109"/>
          <p:cNvSpPr txBox="1"/>
          <p:nvPr/>
        </p:nvSpPr>
        <p:spPr>
          <a:xfrm>
            <a:off x="4067175" y="5279932"/>
            <a:ext cx="433388" cy="2746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Noto Sans Symbols"/>
              <a:buNone/>
            </a:pPr>
            <a:r>
              <a:rPr b="1" i="0" lang="en-US" sz="1200">
                <a:solidFill>
                  <a:schemeClr val="dk1"/>
                </a:solidFill>
                <a:latin typeface="Arial"/>
                <a:ea typeface="Arial"/>
                <a:cs typeface="Arial"/>
                <a:sym typeface="Arial"/>
              </a:rPr>
              <a:t>N5</a:t>
            </a:r>
            <a:endParaRPr/>
          </a:p>
        </p:txBody>
      </p:sp>
      <p:cxnSp>
        <p:nvCxnSpPr>
          <p:cNvPr id="1402" name="Google Shape;1402;p109"/>
          <p:cNvCxnSpPr/>
          <p:nvPr/>
        </p:nvCxnSpPr>
        <p:spPr>
          <a:xfrm>
            <a:off x="5530850" y="5466023"/>
            <a:ext cx="1295400" cy="0"/>
          </a:xfrm>
          <a:prstGeom prst="straightConnector1">
            <a:avLst/>
          </a:prstGeom>
          <a:noFill/>
          <a:ln cap="flat" cmpd="sng" w="9525">
            <a:solidFill>
              <a:schemeClr val="dk1"/>
            </a:solidFill>
            <a:prstDash val="solid"/>
            <a:round/>
            <a:headEnd len="med" w="med" type="none"/>
            <a:tailEnd len="med" w="med" type="triangle"/>
          </a:ln>
        </p:spPr>
      </p:cxnSp>
      <p:sp>
        <p:nvSpPr>
          <p:cNvPr id="1403" name="Google Shape;1403;p109"/>
          <p:cNvSpPr txBox="1"/>
          <p:nvPr/>
        </p:nvSpPr>
        <p:spPr>
          <a:xfrm>
            <a:off x="5607050" y="5237423"/>
            <a:ext cx="1050925"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100"/>
              <a:buFont typeface="Noto Sans Symbols"/>
              <a:buNone/>
            </a:pPr>
            <a:r>
              <a:rPr b="1" i="0" lang="en-US" sz="1100">
                <a:solidFill>
                  <a:schemeClr val="dk2"/>
                </a:solidFill>
                <a:latin typeface="Arial"/>
                <a:ea typeface="Arial"/>
                <a:cs typeface="Arial"/>
                <a:sym typeface="Arial"/>
              </a:rPr>
              <a:t>[m</a:t>
            </a:r>
            <a:r>
              <a:rPr b="1" baseline="-25000" i="0" lang="en-US" sz="1100">
                <a:solidFill>
                  <a:schemeClr val="dk2"/>
                </a:solidFill>
                <a:latin typeface="Arial"/>
                <a:ea typeface="Arial"/>
                <a:cs typeface="Arial"/>
                <a:sym typeface="Arial"/>
              </a:rPr>
              <a:t>1</a:t>
            </a:r>
            <a:r>
              <a:rPr b="1" i="0" lang="en-US" sz="1100">
                <a:solidFill>
                  <a:schemeClr val="dk2"/>
                </a:solidFill>
                <a:latin typeface="Arial"/>
                <a:ea typeface="Arial"/>
                <a:cs typeface="Arial"/>
                <a:sym typeface="Arial"/>
              </a:rPr>
              <a:t>,…..,(m</a:t>
            </a:r>
            <a:r>
              <a:rPr b="1" baseline="-25000" i="0" lang="en-US" sz="1100">
                <a:solidFill>
                  <a:schemeClr val="dk2"/>
                </a:solidFill>
                <a:latin typeface="Arial"/>
                <a:ea typeface="Arial"/>
                <a:cs typeface="Arial"/>
                <a:sym typeface="Arial"/>
              </a:rPr>
              <a:t>T</a:t>
            </a:r>
            <a:r>
              <a:rPr b="1" i="0" lang="en-US" sz="1100">
                <a:solidFill>
                  <a:schemeClr val="dk2"/>
                </a:solidFill>
                <a:latin typeface="Arial"/>
                <a:ea typeface="Arial"/>
                <a:cs typeface="Arial"/>
                <a:sym typeface="Arial"/>
              </a:rPr>
              <a:t>]</a:t>
            </a:r>
            <a:endParaRPr/>
          </a:p>
        </p:txBody>
      </p:sp>
      <p:sp>
        <p:nvSpPr>
          <p:cNvPr id="1404" name="Google Shape;1404;p109"/>
          <p:cNvSpPr txBox="1"/>
          <p:nvPr/>
        </p:nvSpPr>
        <p:spPr>
          <a:xfrm>
            <a:off x="5302250" y="5542223"/>
            <a:ext cx="1981200" cy="2746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200"/>
              <a:buFont typeface="Noto Sans Symbols"/>
              <a:buNone/>
            </a:pPr>
            <a:r>
              <a:rPr i="0" lang="en-US" sz="1200">
                <a:solidFill>
                  <a:schemeClr val="dk2"/>
                </a:solidFill>
                <a:latin typeface="Arial"/>
                <a:ea typeface="Arial"/>
                <a:cs typeface="Arial"/>
                <a:sym typeface="Arial"/>
              </a:rPr>
              <a:t>m</a:t>
            </a:r>
            <a:r>
              <a:rPr baseline="-25000" i="0" lang="en-US" sz="1200">
                <a:solidFill>
                  <a:schemeClr val="dk2"/>
                </a:solidFill>
                <a:latin typeface="Arial"/>
                <a:ea typeface="Arial"/>
                <a:cs typeface="Arial"/>
                <a:sym typeface="Arial"/>
              </a:rPr>
              <a:t>i</a:t>
            </a:r>
            <a:r>
              <a:rPr i="0" lang="en-US" sz="1200">
                <a:solidFill>
                  <a:schemeClr val="dk2"/>
                </a:solidFill>
                <a:latin typeface="Arial"/>
                <a:ea typeface="Arial"/>
                <a:cs typeface="Arial"/>
                <a:sym typeface="Arial"/>
              </a:rPr>
              <a:t>- travel time at t=i</a:t>
            </a:r>
            <a:endParaRPr/>
          </a:p>
        </p:txBody>
      </p:sp>
      <p:sp>
        <p:nvSpPr>
          <p:cNvPr id="1405" name="Google Shape;1405;p109"/>
          <p:cNvSpPr txBox="1"/>
          <p:nvPr/>
        </p:nvSpPr>
        <p:spPr>
          <a:xfrm>
            <a:off x="5362575" y="4992948"/>
            <a:ext cx="685800" cy="2746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200"/>
              <a:buFont typeface="Noto Sans Symbols"/>
              <a:buNone/>
            </a:pPr>
            <a:r>
              <a:rPr i="0" lang="en-US" sz="1200" u="sng">
                <a:solidFill>
                  <a:schemeClr val="dk2"/>
                </a:solidFill>
                <a:latin typeface="Arial"/>
                <a:ea typeface="Arial"/>
                <a:cs typeface="Arial"/>
                <a:sym typeface="Arial"/>
              </a:rPr>
              <a:t>Edge</a:t>
            </a:r>
            <a:endParaRPr/>
          </a:p>
        </p:txBody>
      </p:sp>
      <p:grpSp>
        <p:nvGrpSpPr>
          <p:cNvPr id="1406" name="Google Shape;1406;p109"/>
          <p:cNvGrpSpPr/>
          <p:nvPr/>
        </p:nvGrpSpPr>
        <p:grpSpPr>
          <a:xfrm>
            <a:off x="5378450" y="4704023"/>
            <a:ext cx="393700" cy="274638"/>
            <a:chOff x="737" y="2288"/>
            <a:chExt cx="248" cy="173"/>
          </a:xfrm>
        </p:grpSpPr>
        <p:sp>
          <p:nvSpPr>
            <p:cNvPr id="1407" name="Google Shape;1407;p109"/>
            <p:cNvSpPr/>
            <p:nvPr/>
          </p:nvSpPr>
          <p:spPr>
            <a:xfrm>
              <a:off x="767" y="2293"/>
              <a:ext cx="190" cy="166"/>
            </a:xfrm>
            <a:prstGeom prst="ellipse">
              <a:avLst/>
            </a:prstGeom>
            <a:solidFill>
              <a:srgbClr val="66CCFF"/>
            </a:solidFill>
            <a:ln cap="flat" cmpd="sng" w="9525">
              <a:solidFill>
                <a:srgbClr val="3366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408" name="Google Shape;1408;p109"/>
            <p:cNvSpPr txBox="1"/>
            <p:nvPr/>
          </p:nvSpPr>
          <p:spPr>
            <a:xfrm>
              <a:off x="737" y="2288"/>
              <a:ext cx="248" cy="1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663300"/>
                </a:buClr>
                <a:buSzPts val="1200"/>
                <a:buFont typeface="Noto Sans Symbols"/>
                <a:buNone/>
              </a:pPr>
              <a:r>
                <a:rPr b="1" i="0" lang="en-US" sz="1200">
                  <a:solidFill>
                    <a:srgbClr val="663300"/>
                  </a:solidFill>
                  <a:latin typeface="Arial"/>
                  <a:ea typeface="Arial"/>
                  <a:cs typeface="Arial"/>
                  <a:sym typeface="Arial"/>
                </a:rPr>
                <a:t>N..</a:t>
              </a:r>
              <a:endParaRPr/>
            </a:p>
          </p:txBody>
        </p:sp>
      </p:grpSp>
      <p:sp>
        <p:nvSpPr>
          <p:cNvPr id="1409" name="Google Shape;1409;p109"/>
          <p:cNvSpPr txBox="1"/>
          <p:nvPr/>
        </p:nvSpPr>
        <p:spPr>
          <a:xfrm>
            <a:off x="5302250" y="4399223"/>
            <a:ext cx="609600" cy="2746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200"/>
              <a:buFont typeface="Noto Sans Symbols"/>
              <a:buNone/>
            </a:pPr>
            <a:r>
              <a:rPr i="0" lang="en-US" sz="1200" u="sng">
                <a:solidFill>
                  <a:schemeClr val="dk2"/>
                </a:solidFill>
                <a:latin typeface="Arial"/>
                <a:ea typeface="Arial"/>
                <a:cs typeface="Arial"/>
                <a:sym typeface="Arial"/>
              </a:rPr>
              <a:t>Node</a:t>
            </a:r>
            <a:endParaRPr/>
          </a:p>
        </p:txBody>
      </p:sp>
      <p:sp>
        <p:nvSpPr>
          <p:cNvPr id="1410" name="Google Shape;1410;p109"/>
          <p:cNvSpPr/>
          <p:nvPr/>
        </p:nvSpPr>
        <p:spPr>
          <a:xfrm>
            <a:off x="5302250" y="4399223"/>
            <a:ext cx="1828800" cy="1447800"/>
          </a:xfrm>
          <a:prstGeom prst="rect">
            <a:avLst/>
          </a:prstGeom>
          <a:noFill/>
          <a:ln cap="flat" cmpd="sng" w="9525">
            <a:solidFill>
              <a:srgbClr val="C0C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411" name="Google Shape;1411;p109"/>
          <p:cNvSpPr txBox="1"/>
          <p:nvPr/>
        </p:nvSpPr>
        <p:spPr>
          <a:xfrm>
            <a:off x="349250" y="4230594"/>
            <a:ext cx="4800600" cy="366713"/>
          </a:xfrm>
          <a:prstGeom prst="rect">
            <a:avLst/>
          </a:prstGeom>
          <a:noFill/>
          <a:ln>
            <a:noFill/>
          </a:ln>
        </p:spPr>
        <p:txBody>
          <a:bodyPr anchorCtr="0" anchor="t" bIns="45700" lIns="91425" spcFirstLastPara="1" rIns="91425" wrap="square" tIns="45700">
            <a:spAutoFit/>
          </a:bodyPr>
          <a:lstStyle/>
          <a:p>
            <a:pPr indent="-91440" lvl="0" marL="0" marR="0" rtl="0" algn="l">
              <a:spcBef>
                <a:spcPts val="0"/>
              </a:spcBef>
              <a:spcAft>
                <a:spcPts val="0"/>
              </a:spcAft>
              <a:buClr>
                <a:srgbClr val="CC3300"/>
              </a:buClr>
              <a:buSzPts val="1440"/>
              <a:buFont typeface="Noto Sans Symbols"/>
              <a:buChar char="⌑"/>
            </a:pPr>
            <a:r>
              <a:rPr i="0" lang="en-US" sz="1800">
                <a:solidFill>
                  <a:schemeClr val="dk2"/>
                </a:solidFill>
                <a:latin typeface="Arial"/>
                <a:ea typeface="Arial"/>
                <a:cs typeface="Arial"/>
                <a:sym typeface="Arial"/>
              </a:rPr>
              <a:t> </a:t>
            </a:r>
            <a:r>
              <a:rPr lang="en-US" sz="1400">
                <a:solidFill>
                  <a:srgbClr val="CC3300"/>
                </a:solidFill>
                <a:latin typeface="Arial"/>
                <a:ea typeface="Arial"/>
                <a:cs typeface="Arial"/>
                <a:sym typeface="Arial"/>
              </a:rPr>
              <a:t>Attributes are aggregated over edges and nodes.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5" name="Shape 1415"/>
        <p:cNvGrpSpPr/>
        <p:nvPr/>
      </p:nvGrpSpPr>
      <p:grpSpPr>
        <a:xfrm>
          <a:off x="0" y="0"/>
          <a:ext cx="0" cy="0"/>
          <a:chOff x="0" y="0"/>
          <a:chExt cx="0" cy="0"/>
        </a:xfrm>
      </p:grpSpPr>
      <p:sp>
        <p:nvSpPr>
          <p:cNvPr id="1416" name="Google Shape;1416;p110"/>
          <p:cNvSpPr txBox="1"/>
          <p:nvPr>
            <p:ph idx="12" type="sldNum"/>
          </p:nvPr>
        </p:nvSpPr>
        <p:spPr>
          <a:xfrm>
            <a:off x="6816239" y="5662725"/>
            <a:ext cx="19050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i="0" lang="en-US" sz="1400">
                <a:solidFill>
                  <a:schemeClr val="dk1"/>
                </a:solidFill>
                <a:latin typeface="Arial"/>
                <a:ea typeface="Arial"/>
                <a:cs typeface="Arial"/>
                <a:sym typeface="Arial"/>
              </a:rPr>
              <a:t>‹#›</a:t>
            </a:fld>
            <a:endParaRPr i="0" sz="1400">
              <a:solidFill>
                <a:schemeClr val="dk1"/>
              </a:solidFill>
              <a:latin typeface="Arial"/>
              <a:ea typeface="Arial"/>
              <a:cs typeface="Arial"/>
              <a:sym typeface="Arial"/>
            </a:endParaRPr>
          </a:p>
        </p:txBody>
      </p:sp>
      <p:sp>
        <p:nvSpPr>
          <p:cNvPr id="1417" name="Google Shape;1417;p110"/>
          <p:cNvSpPr txBox="1"/>
          <p:nvPr>
            <p:ph type="title"/>
          </p:nvPr>
        </p:nvSpPr>
        <p:spPr>
          <a:xfrm>
            <a:off x="1154113" y="221503"/>
            <a:ext cx="7793037" cy="6111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Arial"/>
                <a:ea typeface="Arial"/>
                <a:cs typeface="Arial"/>
                <a:sym typeface="Arial"/>
              </a:rPr>
              <a:t>Time Aggregated Graph</a:t>
            </a:r>
            <a:endParaRPr/>
          </a:p>
        </p:txBody>
      </p:sp>
      <p:grpSp>
        <p:nvGrpSpPr>
          <p:cNvPr id="1418" name="Google Shape;1418;p110"/>
          <p:cNvGrpSpPr/>
          <p:nvPr/>
        </p:nvGrpSpPr>
        <p:grpSpPr>
          <a:xfrm>
            <a:off x="612289" y="2162287"/>
            <a:ext cx="6400800" cy="946150"/>
            <a:chOff x="591" y="2064"/>
            <a:chExt cx="4032" cy="596"/>
          </a:xfrm>
        </p:grpSpPr>
        <p:sp>
          <p:nvSpPr>
            <p:cNvPr id="1419" name="Google Shape;1419;p110"/>
            <p:cNvSpPr txBox="1"/>
            <p:nvPr/>
          </p:nvSpPr>
          <p:spPr>
            <a:xfrm>
              <a:off x="624" y="2064"/>
              <a:ext cx="1041" cy="2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600"/>
                <a:buFont typeface="Noto Sans Symbols"/>
                <a:buNone/>
              </a:pPr>
              <a:r>
                <a:rPr lang="en-US" sz="1600">
                  <a:solidFill>
                    <a:schemeClr val="dk1"/>
                  </a:solidFill>
                  <a:latin typeface="Arial"/>
                  <a:ea typeface="Arial"/>
                  <a:cs typeface="Arial"/>
                  <a:sym typeface="Arial"/>
                </a:rPr>
                <a:t>N : Set of nodes</a:t>
              </a:r>
              <a:endParaRPr/>
            </a:p>
          </p:txBody>
        </p:sp>
        <p:sp>
          <p:nvSpPr>
            <p:cNvPr id="1420" name="Google Shape;1420;p110"/>
            <p:cNvSpPr/>
            <p:nvPr/>
          </p:nvSpPr>
          <p:spPr>
            <a:xfrm>
              <a:off x="1680" y="2064"/>
              <a:ext cx="1037" cy="2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600"/>
                <a:buFont typeface="Noto Sans Symbols"/>
                <a:buNone/>
              </a:pPr>
              <a:r>
                <a:rPr lang="en-US" sz="1600">
                  <a:solidFill>
                    <a:schemeClr val="dk1"/>
                  </a:solidFill>
                  <a:latin typeface="Arial"/>
                  <a:ea typeface="Arial"/>
                  <a:cs typeface="Arial"/>
                  <a:sym typeface="Arial"/>
                </a:rPr>
                <a:t>E : Set of edges</a:t>
              </a:r>
              <a:endParaRPr/>
            </a:p>
          </p:txBody>
        </p:sp>
        <p:sp>
          <p:nvSpPr>
            <p:cNvPr id="1421" name="Google Shape;1421;p110"/>
            <p:cNvSpPr txBox="1"/>
            <p:nvPr/>
          </p:nvSpPr>
          <p:spPr>
            <a:xfrm>
              <a:off x="2736" y="2064"/>
              <a:ext cx="1574" cy="2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600"/>
                <a:buFont typeface="Noto Sans Symbols"/>
                <a:buNone/>
              </a:pPr>
              <a:r>
                <a:rPr lang="en-US" sz="1600">
                  <a:solidFill>
                    <a:schemeClr val="dk1"/>
                  </a:solidFill>
                  <a:latin typeface="Arial"/>
                  <a:ea typeface="Arial"/>
                  <a:cs typeface="Arial"/>
                  <a:sym typeface="Arial"/>
                </a:rPr>
                <a:t>T : Length of time interval</a:t>
              </a:r>
              <a:endParaRPr/>
            </a:p>
          </p:txBody>
        </p:sp>
        <p:sp>
          <p:nvSpPr>
            <p:cNvPr id="1422" name="Google Shape;1422;p110"/>
            <p:cNvSpPr txBox="1"/>
            <p:nvPr/>
          </p:nvSpPr>
          <p:spPr>
            <a:xfrm>
              <a:off x="591" y="2256"/>
              <a:ext cx="4032" cy="2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600"/>
                <a:buFont typeface="Noto Sans Symbols"/>
                <a:buNone/>
              </a:pPr>
              <a:r>
                <a:rPr lang="en-US" sz="1600">
                  <a:solidFill>
                    <a:schemeClr val="dk1"/>
                  </a:solidFill>
                  <a:latin typeface="Arial"/>
                  <a:ea typeface="Arial"/>
                  <a:cs typeface="Arial"/>
                  <a:sym typeface="Arial"/>
                </a:rPr>
                <a:t>nw</a:t>
              </a:r>
              <a:r>
                <a:rPr baseline="-25000" lang="en-US" sz="1600">
                  <a:solidFill>
                    <a:schemeClr val="dk1"/>
                  </a:solidFill>
                  <a:latin typeface="Arial"/>
                  <a:ea typeface="Arial"/>
                  <a:cs typeface="Arial"/>
                  <a:sym typeface="Arial"/>
                </a:rPr>
                <a:t>i</a:t>
              </a:r>
              <a:r>
                <a:rPr lang="en-US" sz="1600">
                  <a:solidFill>
                    <a:schemeClr val="dk1"/>
                  </a:solidFill>
                  <a:latin typeface="Arial"/>
                  <a:ea typeface="Arial"/>
                  <a:cs typeface="Arial"/>
                  <a:sym typeface="Arial"/>
                </a:rPr>
                <a:t>: Time dependent attribute on nodes for time instant i.</a:t>
              </a:r>
              <a:endParaRPr/>
            </a:p>
          </p:txBody>
        </p:sp>
        <p:sp>
          <p:nvSpPr>
            <p:cNvPr id="1423" name="Google Shape;1423;p110"/>
            <p:cNvSpPr txBox="1"/>
            <p:nvPr/>
          </p:nvSpPr>
          <p:spPr>
            <a:xfrm>
              <a:off x="591" y="2448"/>
              <a:ext cx="4032" cy="2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600"/>
                <a:buFont typeface="Noto Sans Symbols"/>
                <a:buNone/>
              </a:pPr>
              <a:r>
                <a:rPr lang="en-US" sz="1600">
                  <a:solidFill>
                    <a:schemeClr val="dk1"/>
                  </a:solidFill>
                  <a:latin typeface="Arial"/>
                  <a:ea typeface="Arial"/>
                  <a:cs typeface="Arial"/>
                  <a:sym typeface="Arial"/>
                </a:rPr>
                <a:t>ew</a:t>
              </a:r>
              <a:r>
                <a:rPr baseline="-25000" lang="en-US" sz="1600">
                  <a:solidFill>
                    <a:schemeClr val="dk1"/>
                  </a:solidFill>
                  <a:latin typeface="Arial"/>
                  <a:ea typeface="Arial"/>
                  <a:cs typeface="Arial"/>
                  <a:sym typeface="Arial"/>
                </a:rPr>
                <a:t>i</a:t>
              </a:r>
              <a:r>
                <a:rPr lang="en-US" sz="1600">
                  <a:solidFill>
                    <a:schemeClr val="dk1"/>
                  </a:solidFill>
                  <a:latin typeface="Arial"/>
                  <a:ea typeface="Arial"/>
                  <a:cs typeface="Arial"/>
                  <a:sym typeface="Arial"/>
                </a:rPr>
                <a:t>: Time dependent attribute on edges for time instant i.</a:t>
              </a:r>
              <a:endParaRPr/>
            </a:p>
          </p:txBody>
        </p:sp>
      </p:grpSp>
      <p:grpSp>
        <p:nvGrpSpPr>
          <p:cNvPr id="1424" name="Google Shape;1424;p110"/>
          <p:cNvGrpSpPr/>
          <p:nvPr/>
        </p:nvGrpSpPr>
        <p:grpSpPr>
          <a:xfrm>
            <a:off x="618639" y="3618025"/>
            <a:ext cx="4681538" cy="1535112"/>
            <a:chOff x="382" y="2640"/>
            <a:chExt cx="2949" cy="967"/>
          </a:xfrm>
        </p:grpSpPr>
        <p:sp>
          <p:nvSpPr>
            <p:cNvPr id="1425" name="Google Shape;1425;p110"/>
            <p:cNvSpPr txBox="1"/>
            <p:nvPr/>
          </p:nvSpPr>
          <p:spPr>
            <a:xfrm>
              <a:off x="384" y="2640"/>
              <a:ext cx="2947" cy="4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i="0" lang="en-US" sz="1400" u="sng">
                  <a:solidFill>
                    <a:schemeClr val="dk1"/>
                  </a:solidFill>
                  <a:latin typeface="Arial"/>
                  <a:ea typeface="Arial"/>
                  <a:cs typeface="Arial"/>
                  <a:sym typeface="Arial"/>
                </a:rPr>
                <a:t>On edge N4-N5</a:t>
              </a:r>
              <a:endParaRPr i="0" sz="1400">
                <a:solidFill>
                  <a:schemeClr val="dk1"/>
                </a:solidFill>
                <a:latin typeface="Arial"/>
                <a:ea typeface="Arial"/>
                <a:cs typeface="Arial"/>
                <a:sym typeface="Arial"/>
              </a:endParaRPr>
            </a:p>
            <a:p>
              <a:pPr indent="0" lvl="0" marL="0" marR="0" rtl="0" algn="l">
                <a:spcBef>
                  <a:spcPts val="900"/>
                </a:spcBef>
                <a:spcAft>
                  <a:spcPts val="0"/>
                </a:spcAft>
                <a:buClr>
                  <a:schemeClr val="dk1"/>
                </a:buClr>
                <a:buSzPts val="1400"/>
                <a:buFont typeface="Noto Sans Symbols"/>
                <a:buNone/>
              </a:pPr>
              <a:r>
                <a:rPr i="0" lang="en-US" sz="1400">
                  <a:solidFill>
                    <a:schemeClr val="dk1"/>
                  </a:solidFill>
                  <a:latin typeface="Arial"/>
                  <a:ea typeface="Arial"/>
                  <a:cs typeface="Arial"/>
                  <a:sym typeface="Arial"/>
                </a:rPr>
                <a:t>* [2,∞,∞,∞</a:t>
              </a:r>
              <a:r>
                <a:rPr i="0" lang="en-US" sz="1800">
                  <a:solidFill>
                    <a:schemeClr val="dk1"/>
                  </a:solidFill>
                  <a:latin typeface="Arial"/>
                  <a:ea typeface="Arial"/>
                  <a:cs typeface="Arial"/>
                  <a:sym typeface="Arial"/>
                </a:rPr>
                <a:t>,</a:t>
              </a:r>
              <a:r>
                <a:rPr i="0" lang="en-US" sz="1400">
                  <a:solidFill>
                    <a:schemeClr val="dk1"/>
                  </a:solidFill>
                  <a:latin typeface="Arial"/>
                  <a:ea typeface="Arial"/>
                  <a:cs typeface="Arial"/>
                  <a:sym typeface="Arial"/>
                </a:rPr>
                <a:t>2] is a time series of attribute; </a:t>
              </a:r>
              <a:endParaRPr/>
            </a:p>
          </p:txBody>
        </p:sp>
        <p:sp>
          <p:nvSpPr>
            <p:cNvPr id="1426" name="Google Shape;1426;p110"/>
            <p:cNvSpPr txBox="1"/>
            <p:nvPr/>
          </p:nvSpPr>
          <p:spPr>
            <a:xfrm>
              <a:off x="384" y="3277"/>
              <a:ext cx="2640" cy="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i="0" lang="en-US" sz="1400">
                  <a:solidFill>
                    <a:schemeClr val="dk1"/>
                  </a:solidFill>
                  <a:latin typeface="Arial"/>
                  <a:ea typeface="Arial"/>
                  <a:cs typeface="Arial"/>
                  <a:sym typeface="Arial"/>
                </a:rPr>
                <a:t>* </a:t>
              </a:r>
              <a:r>
                <a:rPr i="0" lang="en-US" sz="1400" u="sng">
                  <a:solidFill>
                    <a:schemeClr val="dk1"/>
                  </a:solidFill>
                  <a:latin typeface="Arial"/>
                  <a:ea typeface="Arial"/>
                  <a:cs typeface="Arial"/>
                  <a:sym typeface="Arial"/>
                </a:rPr>
                <a:t>At t=2,</a:t>
              </a:r>
              <a:r>
                <a:rPr i="0" lang="en-US" sz="1400">
                  <a:solidFill>
                    <a:schemeClr val="dk1"/>
                  </a:solidFill>
                  <a:latin typeface="Arial"/>
                  <a:ea typeface="Arial"/>
                  <a:cs typeface="Arial"/>
                  <a:sym typeface="Arial"/>
                </a:rPr>
                <a:t> the ‘∞’ can indicate the absence of connectivity between the nodes at t=2.  </a:t>
              </a:r>
              <a:endParaRPr/>
            </a:p>
          </p:txBody>
        </p:sp>
        <p:sp>
          <p:nvSpPr>
            <p:cNvPr id="1427" name="Google Shape;1427;p110"/>
            <p:cNvSpPr txBox="1"/>
            <p:nvPr/>
          </p:nvSpPr>
          <p:spPr>
            <a:xfrm>
              <a:off x="382" y="3072"/>
              <a:ext cx="2880" cy="1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i="0" lang="en-US" sz="1400">
                  <a:solidFill>
                    <a:schemeClr val="dk1"/>
                  </a:solidFill>
                  <a:latin typeface="Arial"/>
                  <a:ea typeface="Arial"/>
                  <a:cs typeface="Arial"/>
                  <a:sym typeface="Arial"/>
                </a:rPr>
                <a:t>* </a:t>
              </a:r>
              <a:r>
                <a:rPr i="0" lang="en-US" sz="1400" u="sng">
                  <a:solidFill>
                    <a:schemeClr val="dk1"/>
                  </a:solidFill>
                  <a:latin typeface="Arial"/>
                  <a:ea typeface="Arial"/>
                  <a:cs typeface="Arial"/>
                  <a:sym typeface="Arial"/>
                </a:rPr>
                <a:t>At t=1,</a:t>
              </a:r>
              <a:r>
                <a:rPr i="0" lang="en-US" sz="1400">
                  <a:solidFill>
                    <a:schemeClr val="dk1"/>
                  </a:solidFill>
                  <a:latin typeface="Arial"/>
                  <a:ea typeface="Arial"/>
                  <a:cs typeface="Arial"/>
                  <a:sym typeface="Arial"/>
                </a:rPr>
                <a:t> the edge has an attribute value of 2.</a:t>
              </a:r>
              <a:endParaRPr/>
            </a:p>
          </p:txBody>
        </p:sp>
      </p:grpSp>
      <p:sp>
        <p:nvSpPr>
          <p:cNvPr id="1428" name="Google Shape;1428;p110"/>
          <p:cNvSpPr txBox="1"/>
          <p:nvPr/>
        </p:nvSpPr>
        <p:spPr>
          <a:xfrm>
            <a:off x="459889" y="1179625"/>
            <a:ext cx="1981200" cy="3968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Noto Sans Symbols"/>
              <a:buNone/>
            </a:pPr>
            <a:r>
              <a:rPr b="1" lang="en-US" sz="2000">
                <a:solidFill>
                  <a:schemeClr val="dk1"/>
                </a:solidFill>
                <a:latin typeface="Arial"/>
                <a:ea typeface="Arial"/>
                <a:cs typeface="Arial"/>
                <a:sym typeface="Arial"/>
              </a:rPr>
              <a:t>TAG </a:t>
            </a:r>
            <a:r>
              <a:rPr lang="en-US" sz="2000">
                <a:solidFill>
                  <a:schemeClr val="dk1"/>
                </a:solidFill>
                <a:latin typeface="Arial"/>
                <a:ea typeface="Arial"/>
                <a:cs typeface="Arial"/>
                <a:sym typeface="Arial"/>
              </a:rPr>
              <a:t>=</a:t>
            </a:r>
            <a:r>
              <a:rPr lang="en-US" sz="1800">
                <a:solidFill>
                  <a:schemeClr val="dk1"/>
                </a:solidFill>
                <a:latin typeface="Arial"/>
                <a:ea typeface="Arial"/>
                <a:cs typeface="Arial"/>
                <a:sym typeface="Arial"/>
              </a:rPr>
              <a:t> (N,E,T,</a:t>
            </a:r>
            <a:endParaRPr/>
          </a:p>
        </p:txBody>
      </p:sp>
      <p:sp>
        <p:nvSpPr>
          <p:cNvPr id="1429" name="Google Shape;1429;p110"/>
          <p:cNvSpPr txBox="1"/>
          <p:nvPr/>
        </p:nvSpPr>
        <p:spPr>
          <a:xfrm>
            <a:off x="2007702" y="1195500"/>
            <a:ext cx="1652587" cy="3667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  [nw</a:t>
            </a:r>
            <a:r>
              <a:rPr baseline="-25000" lang="en-US" sz="1800">
                <a:solidFill>
                  <a:schemeClr val="dk1"/>
                </a:solidFill>
                <a:latin typeface="Arial"/>
                <a:ea typeface="Arial"/>
                <a:cs typeface="Arial"/>
                <a:sym typeface="Arial"/>
              </a:rPr>
              <a:t>1</a:t>
            </a:r>
            <a:r>
              <a:rPr lang="en-US" sz="1800">
                <a:solidFill>
                  <a:schemeClr val="dk1"/>
                </a:solidFill>
                <a:latin typeface="Arial"/>
                <a:ea typeface="Arial"/>
                <a:cs typeface="Arial"/>
                <a:sym typeface="Arial"/>
              </a:rPr>
              <a:t>…nw</a:t>
            </a:r>
            <a:r>
              <a:rPr baseline="-25000" lang="en-US" sz="1800">
                <a:solidFill>
                  <a:schemeClr val="dk1"/>
                </a:solidFill>
                <a:latin typeface="Arial"/>
                <a:ea typeface="Arial"/>
                <a:cs typeface="Arial"/>
                <a:sym typeface="Arial"/>
              </a:rPr>
              <a:t>T </a:t>
            </a:r>
            <a:r>
              <a:rPr lang="en-US" sz="1800">
                <a:solidFill>
                  <a:schemeClr val="dk1"/>
                </a:solidFill>
                <a:latin typeface="Arial"/>
                <a:ea typeface="Arial"/>
                <a:cs typeface="Arial"/>
                <a:sym typeface="Arial"/>
              </a:rPr>
              <a:t>],</a:t>
            </a:r>
            <a:endParaRPr/>
          </a:p>
        </p:txBody>
      </p:sp>
      <p:sp>
        <p:nvSpPr>
          <p:cNvPr id="1430" name="Google Shape;1430;p110"/>
          <p:cNvSpPr txBox="1"/>
          <p:nvPr/>
        </p:nvSpPr>
        <p:spPr>
          <a:xfrm>
            <a:off x="3469789" y="1163750"/>
            <a:ext cx="1714500" cy="3968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[ew</a:t>
            </a:r>
            <a:r>
              <a:rPr baseline="-25000" lang="en-US" sz="1800">
                <a:solidFill>
                  <a:schemeClr val="dk1"/>
                </a:solidFill>
                <a:latin typeface="Arial"/>
                <a:ea typeface="Arial"/>
                <a:cs typeface="Arial"/>
                <a:sym typeface="Arial"/>
              </a:rPr>
              <a:t>1</a:t>
            </a:r>
            <a:r>
              <a:rPr lang="en-US" sz="1800">
                <a:solidFill>
                  <a:schemeClr val="dk1"/>
                </a:solidFill>
                <a:latin typeface="Arial"/>
                <a:ea typeface="Arial"/>
                <a:cs typeface="Arial"/>
                <a:sym typeface="Arial"/>
              </a:rPr>
              <a:t>,..,ew</a:t>
            </a:r>
            <a:r>
              <a:rPr baseline="-25000" lang="en-US" sz="1800">
                <a:solidFill>
                  <a:schemeClr val="dk1"/>
                </a:solidFill>
                <a:latin typeface="Arial"/>
                <a:ea typeface="Arial"/>
                <a:cs typeface="Arial"/>
                <a:sym typeface="Arial"/>
              </a:rPr>
              <a:t>T</a:t>
            </a:r>
            <a:r>
              <a:rPr lang="en-US" sz="1800">
                <a:solidFill>
                  <a:schemeClr val="dk1"/>
                </a:solidFill>
                <a:latin typeface="Arial"/>
                <a:ea typeface="Arial"/>
                <a:cs typeface="Arial"/>
                <a:sym typeface="Arial"/>
              </a:rPr>
              <a:t> ] </a:t>
            </a:r>
            <a:r>
              <a:rPr i="0" lang="en-US" sz="2000">
                <a:solidFill>
                  <a:schemeClr val="dk1"/>
                </a:solidFill>
                <a:latin typeface="Arial"/>
                <a:ea typeface="Arial"/>
                <a:cs typeface="Arial"/>
                <a:sym typeface="Arial"/>
              </a:rPr>
              <a:t>|</a:t>
            </a:r>
            <a:endParaRPr/>
          </a:p>
        </p:txBody>
      </p:sp>
      <p:sp>
        <p:nvSpPr>
          <p:cNvPr id="1431" name="Google Shape;1431;p110"/>
          <p:cNvSpPr txBox="1"/>
          <p:nvPr/>
        </p:nvSpPr>
        <p:spPr>
          <a:xfrm>
            <a:off x="4912827" y="1216137"/>
            <a:ext cx="1647825"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nw</a:t>
            </a:r>
            <a:r>
              <a:rPr baseline="-25000" lang="en-US" sz="1800">
                <a:solidFill>
                  <a:schemeClr val="dk1"/>
                </a:solidFill>
                <a:latin typeface="Arial"/>
                <a:ea typeface="Arial"/>
                <a:cs typeface="Arial"/>
                <a:sym typeface="Arial"/>
              </a:rPr>
              <a:t>i </a:t>
            </a:r>
            <a:r>
              <a:rPr lang="en-US" sz="1800">
                <a:solidFill>
                  <a:schemeClr val="dk1"/>
                </a:solidFill>
                <a:latin typeface="Arial"/>
                <a:ea typeface="Arial"/>
                <a:cs typeface="Arial"/>
                <a:sym typeface="Arial"/>
              </a:rPr>
              <a:t>: N→ R</a:t>
            </a:r>
            <a:r>
              <a:rPr baseline="30000" lang="en-US" sz="1800">
                <a:solidFill>
                  <a:schemeClr val="dk1"/>
                </a:solidFill>
                <a:latin typeface="Arial"/>
                <a:ea typeface="Arial"/>
                <a:cs typeface="Arial"/>
                <a:sym typeface="Arial"/>
              </a:rPr>
              <a:t>T</a:t>
            </a:r>
            <a:r>
              <a:rPr lang="en-US" sz="1800">
                <a:solidFill>
                  <a:schemeClr val="dk1"/>
                </a:solidFill>
                <a:latin typeface="Arial"/>
                <a:ea typeface="Arial"/>
                <a:cs typeface="Arial"/>
                <a:sym typeface="Arial"/>
              </a:rPr>
              <a:t>,</a:t>
            </a:r>
            <a:endParaRPr baseline="30000" sz="1800">
              <a:solidFill>
                <a:schemeClr val="dk1"/>
              </a:solidFill>
              <a:latin typeface="Arial"/>
              <a:ea typeface="Arial"/>
              <a:cs typeface="Arial"/>
              <a:sym typeface="Arial"/>
            </a:endParaRPr>
          </a:p>
        </p:txBody>
      </p:sp>
      <p:sp>
        <p:nvSpPr>
          <p:cNvPr id="1432" name="Google Shape;1432;p110"/>
          <p:cNvSpPr txBox="1"/>
          <p:nvPr/>
        </p:nvSpPr>
        <p:spPr>
          <a:xfrm>
            <a:off x="6300302" y="1232012"/>
            <a:ext cx="1646237"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ew</a:t>
            </a:r>
            <a:r>
              <a:rPr baseline="-25000" lang="en-US" sz="1800">
                <a:solidFill>
                  <a:schemeClr val="dk1"/>
                </a:solidFill>
                <a:latin typeface="Arial"/>
                <a:ea typeface="Arial"/>
                <a:cs typeface="Arial"/>
                <a:sym typeface="Arial"/>
              </a:rPr>
              <a:t>i </a:t>
            </a:r>
            <a:r>
              <a:rPr lang="en-US" sz="1800">
                <a:solidFill>
                  <a:schemeClr val="dk1"/>
                </a:solidFill>
                <a:latin typeface="Arial"/>
                <a:ea typeface="Arial"/>
                <a:cs typeface="Arial"/>
                <a:sym typeface="Arial"/>
              </a:rPr>
              <a:t>: E→ R</a:t>
            </a:r>
            <a:r>
              <a:rPr baseline="30000" lang="en-US" sz="1800">
                <a:solidFill>
                  <a:schemeClr val="dk1"/>
                </a:solidFill>
                <a:latin typeface="Arial"/>
                <a:ea typeface="Arial"/>
                <a:cs typeface="Arial"/>
                <a:sym typeface="Arial"/>
              </a:rPr>
              <a:t>T</a:t>
            </a:r>
            <a:endParaRPr/>
          </a:p>
        </p:txBody>
      </p:sp>
      <p:sp>
        <p:nvSpPr>
          <p:cNvPr id="1433" name="Google Shape;1433;p110"/>
          <p:cNvSpPr/>
          <p:nvPr/>
        </p:nvSpPr>
        <p:spPr>
          <a:xfrm>
            <a:off x="536089" y="1019287"/>
            <a:ext cx="7239000" cy="762000"/>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nvGrpSpPr>
          <p:cNvPr id="1434" name="Google Shape;1434;p110"/>
          <p:cNvGrpSpPr/>
          <p:nvPr/>
        </p:nvGrpSpPr>
        <p:grpSpPr>
          <a:xfrm>
            <a:off x="4647714" y="3360850"/>
            <a:ext cx="3656013" cy="1752600"/>
            <a:chOff x="3120" y="2448"/>
            <a:chExt cx="2303" cy="1104"/>
          </a:xfrm>
        </p:grpSpPr>
        <p:sp>
          <p:nvSpPr>
            <p:cNvPr id="1435" name="Google Shape;1435;p110"/>
            <p:cNvSpPr/>
            <p:nvPr/>
          </p:nvSpPr>
          <p:spPr>
            <a:xfrm>
              <a:off x="3254" y="2926"/>
              <a:ext cx="187" cy="192"/>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436" name="Google Shape;1436;p110"/>
            <p:cNvSpPr/>
            <p:nvPr/>
          </p:nvSpPr>
          <p:spPr>
            <a:xfrm>
              <a:off x="3774" y="2540"/>
              <a:ext cx="187" cy="192"/>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437" name="Google Shape;1437;p110"/>
            <p:cNvSpPr/>
            <p:nvPr/>
          </p:nvSpPr>
          <p:spPr>
            <a:xfrm>
              <a:off x="3774" y="3310"/>
              <a:ext cx="187" cy="192"/>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438" name="Google Shape;1438;p110"/>
            <p:cNvSpPr/>
            <p:nvPr/>
          </p:nvSpPr>
          <p:spPr>
            <a:xfrm>
              <a:off x="4285" y="2921"/>
              <a:ext cx="187" cy="192"/>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439" name="Google Shape;1439;p110"/>
            <p:cNvSpPr/>
            <p:nvPr/>
          </p:nvSpPr>
          <p:spPr>
            <a:xfrm>
              <a:off x="5169" y="2921"/>
              <a:ext cx="187" cy="192"/>
            </a:xfrm>
            <a:prstGeom prst="ellipse">
              <a:avLst/>
            </a:prstGeom>
            <a:solidFill>
              <a:srgbClr val="33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nvGrpSpPr>
            <p:cNvPr id="1440" name="Google Shape;1440;p110"/>
            <p:cNvGrpSpPr/>
            <p:nvPr/>
          </p:nvGrpSpPr>
          <p:grpSpPr>
            <a:xfrm>
              <a:off x="3394" y="2638"/>
              <a:ext cx="375" cy="768"/>
              <a:chOff x="1152" y="3216"/>
              <a:chExt cx="384" cy="768"/>
            </a:xfrm>
          </p:grpSpPr>
          <p:cxnSp>
            <p:nvCxnSpPr>
              <p:cNvPr id="1441" name="Google Shape;1441;p110"/>
              <p:cNvCxnSpPr/>
              <p:nvPr/>
            </p:nvCxnSpPr>
            <p:spPr>
              <a:xfrm flipH="1" rot="10800000">
                <a:off x="1152" y="3216"/>
                <a:ext cx="384" cy="288"/>
              </a:xfrm>
              <a:prstGeom prst="straightConnector1">
                <a:avLst/>
              </a:prstGeom>
              <a:noFill/>
              <a:ln cap="flat" cmpd="sng" w="9525">
                <a:solidFill>
                  <a:schemeClr val="dk1"/>
                </a:solidFill>
                <a:prstDash val="solid"/>
                <a:round/>
                <a:headEnd len="med" w="med" type="none"/>
                <a:tailEnd len="med" w="med" type="triangle"/>
              </a:ln>
            </p:spPr>
          </p:cxnSp>
          <p:cxnSp>
            <p:nvCxnSpPr>
              <p:cNvPr id="1442" name="Google Shape;1442;p110"/>
              <p:cNvCxnSpPr/>
              <p:nvPr/>
            </p:nvCxnSpPr>
            <p:spPr>
              <a:xfrm>
                <a:off x="1152" y="3691"/>
                <a:ext cx="384" cy="293"/>
              </a:xfrm>
              <a:prstGeom prst="straightConnector1">
                <a:avLst/>
              </a:prstGeom>
              <a:noFill/>
              <a:ln cap="flat" cmpd="sng" w="9525">
                <a:solidFill>
                  <a:schemeClr val="dk1"/>
                </a:solidFill>
                <a:prstDash val="solid"/>
                <a:round/>
                <a:headEnd len="med" w="med" type="none"/>
                <a:tailEnd len="med" w="med" type="triangle"/>
              </a:ln>
            </p:spPr>
          </p:cxnSp>
        </p:grpSp>
        <p:cxnSp>
          <p:nvCxnSpPr>
            <p:cNvPr id="1443" name="Google Shape;1443;p110"/>
            <p:cNvCxnSpPr/>
            <p:nvPr/>
          </p:nvCxnSpPr>
          <p:spPr>
            <a:xfrm flipH="1">
              <a:off x="3956" y="3108"/>
              <a:ext cx="375" cy="288"/>
            </a:xfrm>
            <a:prstGeom prst="straightConnector1">
              <a:avLst/>
            </a:prstGeom>
            <a:noFill/>
            <a:ln cap="flat" cmpd="sng" w="9525">
              <a:solidFill>
                <a:schemeClr val="dk1"/>
              </a:solidFill>
              <a:prstDash val="solid"/>
              <a:round/>
              <a:headEnd len="med" w="med" type="triangle"/>
              <a:tailEnd len="med" w="med" type="none"/>
            </a:ln>
          </p:spPr>
        </p:cxnSp>
        <p:cxnSp>
          <p:nvCxnSpPr>
            <p:cNvPr id="1444" name="Google Shape;1444;p110"/>
            <p:cNvCxnSpPr/>
            <p:nvPr/>
          </p:nvCxnSpPr>
          <p:spPr>
            <a:xfrm rot="10800000">
              <a:off x="3956" y="2632"/>
              <a:ext cx="375" cy="293"/>
            </a:xfrm>
            <a:prstGeom prst="straightConnector1">
              <a:avLst/>
            </a:prstGeom>
            <a:noFill/>
            <a:ln cap="flat" cmpd="sng" w="9525">
              <a:solidFill>
                <a:schemeClr val="dk1"/>
              </a:solidFill>
              <a:prstDash val="solid"/>
              <a:round/>
              <a:headEnd len="med" w="med" type="triangle"/>
              <a:tailEnd len="med" w="med" type="none"/>
            </a:ln>
          </p:spPr>
        </p:cxnSp>
        <p:cxnSp>
          <p:nvCxnSpPr>
            <p:cNvPr id="1445" name="Google Shape;1445;p110"/>
            <p:cNvCxnSpPr/>
            <p:nvPr/>
          </p:nvCxnSpPr>
          <p:spPr>
            <a:xfrm>
              <a:off x="4471" y="3022"/>
              <a:ext cx="703" cy="0"/>
            </a:xfrm>
            <a:prstGeom prst="straightConnector1">
              <a:avLst/>
            </a:prstGeom>
            <a:noFill/>
            <a:ln cap="flat" cmpd="sng" w="9525">
              <a:solidFill>
                <a:schemeClr val="dk1"/>
              </a:solidFill>
              <a:prstDash val="solid"/>
              <a:round/>
              <a:headEnd len="med" w="med" type="none"/>
              <a:tailEnd len="med" w="med" type="triangle"/>
            </a:ln>
          </p:spPr>
        </p:cxnSp>
        <p:sp>
          <p:nvSpPr>
            <p:cNvPr id="1446" name="Google Shape;1446;p110"/>
            <p:cNvSpPr txBox="1"/>
            <p:nvPr/>
          </p:nvSpPr>
          <p:spPr>
            <a:xfrm>
              <a:off x="3222" y="2931"/>
              <a:ext cx="266" cy="1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Noto Sans Symbols"/>
                <a:buNone/>
              </a:pPr>
              <a:r>
                <a:rPr b="1" i="0" lang="en-US" sz="1200">
                  <a:solidFill>
                    <a:schemeClr val="dk1"/>
                  </a:solidFill>
                  <a:latin typeface="Arial"/>
                  <a:ea typeface="Arial"/>
                  <a:cs typeface="Arial"/>
                  <a:sym typeface="Arial"/>
                </a:rPr>
                <a:t>N1</a:t>
              </a:r>
              <a:endParaRPr/>
            </a:p>
          </p:txBody>
        </p:sp>
        <p:sp>
          <p:nvSpPr>
            <p:cNvPr id="1447" name="Google Shape;1447;p110"/>
            <p:cNvSpPr txBox="1"/>
            <p:nvPr/>
          </p:nvSpPr>
          <p:spPr>
            <a:xfrm>
              <a:off x="3147" y="2638"/>
              <a:ext cx="575"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b="1" i="0" lang="en-US" sz="1100">
                  <a:solidFill>
                    <a:schemeClr val="dk1"/>
                  </a:solidFill>
                  <a:latin typeface="Arial"/>
                  <a:ea typeface="Arial"/>
                  <a:cs typeface="Arial"/>
                  <a:sym typeface="Arial"/>
                </a:rPr>
                <a:t>[∞,1,1,1,1]</a:t>
              </a:r>
              <a:endParaRPr/>
            </a:p>
          </p:txBody>
        </p:sp>
        <p:sp>
          <p:nvSpPr>
            <p:cNvPr id="1448" name="Google Shape;1448;p110"/>
            <p:cNvSpPr txBox="1"/>
            <p:nvPr/>
          </p:nvSpPr>
          <p:spPr>
            <a:xfrm>
              <a:off x="3128" y="3214"/>
              <a:ext cx="555"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b="1" i="0" lang="en-US" sz="1100">
                  <a:solidFill>
                    <a:schemeClr val="dk1"/>
                  </a:solidFill>
                  <a:latin typeface="Arial"/>
                  <a:ea typeface="Arial"/>
                  <a:cs typeface="Arial"/>
                  <a:sym typeface="Arial"/>
                </a:rPr>
                <a:t>[2,2,2,2,2]</a:t>
              </a:r>
              <a:endParaRPr/>
            </a:p>
          </p:txBody>
        </p:sp>
        <p:sp>
          <p:nvSpPr>
            <p:cNvPr id="1449" name="Google Shape;1449;p110"/>
            <p:cNvSpPr txBox="1"/>
            <p:nvPr/>
          </p:nvSpPr>
          <p:spPr>
            <a:xfrm>
              <a:off x="4104" y="2643"/>
              <a:ext cx="51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b="1" i="0" lang="en-US" sz="1100">
                  <a:solidFill>
                    <a:schemeClr val="dk1"/>
                  </a:solidFill>
                  <a:latin typeface="Arial"/>
                  <a:ea typeface="Arial"/>
                  <a:cs typeface="Arial"/>
                  <a:sym typeface="Arial"/>
                </a:rPr>
                <a:t>[1,1,1,1,1]</a:t>
              </a:r>
              <a:endParaRPr/>
            </a:p>
          </p:txBody>
        </p:sp>
        <p:sp>
          <p:nvSpPr>
            <p:cNvPr id="1450" name="Google Shape;1450;p110"/>
            <p:cNvSpPr txBox="1"/>
            <p:nvPr/>
          </p:nvSpPr>
          <p:spPr>
            <a:xfrm>
              <a:off x="4102" y="3206"/>
              <a:ext cx="515"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b="1" i="0" lang="en-US" sz="1100">
                  <a:solidFill>
                    <a:schemeClr val="dk1"/>
                  </a:solidFill>
                  <a:latin typeface="Arial"/>
                  <a:ea typeface="Arial"/>
                  <a:cs typeface="Arial"/>
                  <a:sym typeface="Arial"/>
                </a:rPr>
                <a:t>[2,2,2,2,2]</a:t>
              </a:r>
              <a:endParaRPr b="1" i="0" sz="1100">
                <a:solidFill>
                  <a:schemeClr val="dk1"/>
                </a:solidFill>
                <a:latin typeface="Arial"/>
                <a:ea typeface="Arial"/>
                <a:cs typeface="Arial"/>
                <a:sym typeface="Arial"/>
              </a:endParaRPr>
            </a:p>
          </p:txBody>
        </p:sp>
        <p:sp>
          <p:nvSpPr>
            <p:cNvPr id="1451" name="Google Shape;1451;p110"/>
            <p:cNvSpPr txBox="1"/>
            <p:nvPr/>
          </p:nvSpPr>
          <p:spPr>
            <a:xfrm>
              <a:off x="4560" y="2880"/>
              <a:ext cx="631"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b="1" i="0" lang="en-US" sz="1100">
                  <a:solidFill>
                    <a:schemeClr val="dk1"/>
                  </a:solidFill>
                  <a:latin typeface="Arial"/>
                  <a:ea typeface="Arial"/>
                  <a:cs typeface="Arial"/>
                  <a:sym typeface="Arial"/>
                </a:rPr>
                <a:t>[2,∞, ∞, ∞,2]</a:t>
              </a:r>
              <a:endParaRPr/>
            </a:p>
          </p:txBody>
        </p:sp>
        <p:sp>
          <p:nvSpPr>
            <p:cNvPr id="1452" name="Google Shape;1452;p110"/>
            <p:cNvSpPr txBox="1"/>
            <p:nvPr/>
          </p:nvSpPr>
          <p:spPr>
            <a:xfrm>
              <a:off x="3754" y="2542"/>
              <a:ext cx="267" cy="1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Noto Sans Symbols"/>
                <a:buNone/>
              </a:pPr>
              <a:r>
                <a:rPr b="1" i="0" lang="en-US" sz="1200">
                  <a:solidFill>
                    <a:schemeClr val="dk1"/>
                  </a:solidFill>
                  <a:latin typeface="Arial"/>
                  <a:ea typeface="Arial"/>
                  <a:cs typeface="Arial"/>
                  <a:sym typeface="Arial"/>
                </a:rPr>
                <a:t>N2</a:t>
              </a:r>
              <a:endParaRPr/>
            </a:p>
          </p:txBody>
        </p:sp>
        <p:sp>
          <p:nvSpPr>
            <p:cNvPr id="1453" name="Google Shape;1453;p110"/>
            <p:cNvSpPr txBox="1"/>
            <p:nvPr/>
          </p:nvSpPr>
          <p:spPr>
            <a:xfrm>
              <a:off x="3749" y="3308"/>
              <a:ext cx="267" cy="1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Noto Sans Symbols"/>
                <a:buNone/>
              </a:pPr>
              <a:r>
                <a:rPr b="1" i="0" lang="en-US" sz="1200">
                  <a:solidFill>
                    <a:schemeClr val="dk1"/>
                  </a:solidFill>
                  <a:latin typeface="Arial"/>
                  <a:ea typeface="Arial"/>
                  <a:cs typeface="Arial"/>
                  <a:sym typeface="Arial"/>
                </a:rPr>
                <a:t>N3</a:t>
              </a:r>
              <a:endParaRPr/>
            </a:p>
          </p:txBody>
        </p:sp>
        <p:sp>
          <p:nvSpPr>
            <p:cNvPr id="1454" name="Google Shape;1454;p110"/>
            <p:cNvSpPr txBox="1"/>
            <p:nvPr/>
          </p:nvSpPr>
          <p:spPr>
            <a:xfrm>
              <a:off x="4258" y="2921"/>
              <a:ext cx="266" cy="1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Noto Sans Symbols"/>
                <a:buNone/>
              </a:pPr>
              <a:r>
                <a:rPr b="1" i="0" lang="en-US" sz="1200">
                  <a:solidFill>
                    <a:schemeClr val="dk1"/>
                  </a:solidFill>
                  <a:latin typeface="Arial"/>
                  <a:ea typeface="Arial"/>
                  <a:cs typeface="Arial"/>
                  <a:sym typeface="Arial"/>
                </a:rPr>
                <a:t>N4</a:t>
              </a:r>
              <a:endParaRPr/>
            </a:p>
          </p:txBody>
        </p:sp>
        <p:sp>
          <p:nvSpPr>
            <p:cNvPr id="1455" name="Google Shape;1455;p110"/>
            <p:cNvSpPr txBox="1"/>
            <p:nvPr/>
          </p:nvSpPr>
          <p:spPr>
            <a:xfrm>
              <a:off x="5132" y="2921"/>
              <a:ext cx="266" cy="1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Noto Sans Symbols"/>
                <a:buNone/>
              </a:pPr>
              <a:r>
                <a:rPr b="1" i="0" lang="en-US" sz="1200">
                  <a:solidFill>
                    <a:schemeClr val="dk1"/>
                  </a:solidFill>
                  <a:latin typeface="Arial"/>
                  <a:ea typeface="Arial"/>
                  <a:cs typeface="Arial"/>
                  <a:sym typeface="Arial"/>
                </a:rPr>
                <a:t>N5</a:t>
              </a:r>
              <a:endParaRPr/>
            </a:p>
          </p:txBody>
        </p:sp>
        <p:sp>
          <p:nvSpPr>
            <p:cNvPr id="1456" name="Google Shape;1456;p110"/>
            <p:cNvSpPr/>
            <p:nvPr/>
          </p:nvSpPr>
          <p:spPr>
            <a:xfrm>
              <a:off x="3120" y="2448"/>
              <a:ext cx="2303" cy="1104"/>
            </a:xfrm>
            <a:prstGeom prst="rect">
              <a:avLst/>
            </a:prstGeom>
            <a:noFill/>
            <a:ln cap="flat" cmpd="sng" w="9525">
              <a:solidFill>
                <a:srgbClr val="9696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0" name="Shape 1460"/>
        <p:cNvGrpSpPr/>
        <p:nvPr/>
      </p:nvGrpSpPr>
      <p:grpSpPr>
        <a:xfrm>
          <a:off x="0" y="0"/>
          <a:ext cx="0" cy="0"/>
          <a:chOff x="0" y="0"/>
          <a:chExt cx="0" cy="0"/>
        </a:xfrm>
      </p:grpSpPr>
      <p:sp>
        <p:nvSpPr>
          <p:cNvPr id="1461" name="Google Shape;1461;p111"/>
          <p:cNvSpPr txBox="1"/>
          <p:nvPr>
            <p:ph idx="4294967295" type="sldNum"/>
          </p:nvPr>
        </p:nvSpPr>
        <p:spPr>
          <a:xfrm>
            <a:off x="7042150" y="6243638"/>
            <a:ext cx="19050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i="0" lang="en-US" sz="1400">
                <a:solidFill>
                  <a:schemeClr val="dk1"/>
                </a:solidFill>
                <a:latin typeface="Arial"/>
                <a:ea typeface="Arial"/>
                <a:cs typeface="Arial"/>
                <a:sym typeface="Arial"/>
              </a:rPr>
              <a:t>‹#›</a:t>
            </a:fld>
            <a:endParaRPr i="0" sz="1400">
              <a:solidFill>
                <a:schemeClr val="dk1"/>
              </a:solidFill>
              <a:latin typeface="Arial"/>
              <a:ea typeface="Arial"/>
              <a:cs typeface="Arial"/>
              <a:sym typeface="Arial"/>
            </a:endParaRPr>
          </a:p>
        </p:txBody>
      </p:sp>
      <p:sp>
        <p:nvSpPr>
          <p:cNvPr id="1462" name="Google Shape;1462;p111"/>
          <p:cNvSpPr txBox="1"/>
          <p:nvPr>
            <p:ph type="title"/>
          </p:nvPr>
        </p:nvSpPr>
        <p:spPr>
          <a:xfrm>
            <a:off x="1135063" y="39688"/>
            <a:ext cx="7793037" cy="70008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Arial"/>
                <a:ea typeface="Arial"/>
                <a:cs typeface="Arial"/>
                <a:sym typeface="Arial"/>
              </a:rPr>
              <a:t>Performance Evaluation: Dataset</a:t>
            </a:r>
            <a:endParaRPr sz="2800">
              <a:latin typeface="Arial"/>
              <a:ea typeface="Arial"/>
              <a:cs typeface="Arial"/>
              <a:sym typeface="Arial"/>
            </a:endParaRPr>
          </a:p>
        </p:txBody>
      </p:sp>
      <p:pic>
        <p:nvPicPr>
          <p:cNvPr id="1463" name="Google Shape;1463;p111"/>
          <p:cNvPicPr preferRelativeResize="0"/>
          <p:nvPr>
            <p:ph idx="1" type="body"/>
          </p:nvPr>
        </p:nvPicPr>
        <p:blipFill rotWithShape="1">
          <a:blip r:embed="rId3">
            <a:alphaModFix/>
          </a:blip>
          <a:srcRect b="0" l="0" r="0" t="0"/>
          <a:stretch/>
        </p:blipFill>
        <p:spPr>
          <a:xfrm>
            <a:off x="606852" y="1918949"/>
            <a:ext cx="3641725" cy="3536950"/>
          </a:xfrm>
          <a:prstGeom prst="rect">
            <a:avLst/>
          </a:prstGeom>
          <a:noFill/>
          <a:ln>
            <a:noFill/>
          </a:ln>
        </p:spPr>
      </p:pic>
      <p:sp>
        <p:nvSpPr>
          <p:cNvPr id="1464" name="Google Shape;1464;p111"/>
          <p:cNvSpPr txBox="1"/>
          <p:nvPr/>
        </p:nvSpPr>
        <p:spPr>
          <a:xfrm>
            <a:off x="1066800" y="1143000"/>
            <a:ext cx="4641014" cy="36933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2"/>
              </a:buClr>
              <a:buSzPts val="1800"/>
              <a:buFont typeface="Arial"/>
              <a:buChar char="•"/>
            </a:pPr>
            <a:r>
              <a:rPr i="0" lang="en-US" sz="1800">
                <a:solidFill>
                  <a:schemeClr val="dk2"/>
                </a:solidFill>
                <a:latin typeface="Arial"/>
                <a:ea typeface="Arial"/>
                <a:cs typeface="Arial"/>
                <a:sym typeface="Arial"/>
              </a:rPr>
              <a:t>Minneapolis CBD [1/2, 1, 2, 3 miles radii]</a:t>
            </a:r>
            <a:endParaRPr/>
          </a:p>
        </p:txBody>
      </p:sp>
      <p:sp>
        <p:nvSpPr>
          <p:cNvPr descr="Network diagram illustrating a non-FIFO routing example, showing how travel times between nodes change over time and can cause later departures to arrive earlier than earlier departures." id="1465" name="Google Shape;1465;p111"/>
          <p:cNvSpPr/>
          <p:nvPr/>
        </p:nvSpPr>
        <p:spPr>
          <a:xfrm>
            <a:off x="571408" y="1881558"/>
            <a:ext cx="3657600" cy="3551237"/>
          </a:xfrm>
          <a:prstGeom prst="rect">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Century"/>
              <a:ea typeface="Century"/>
              <a:cs typeface="Century"/>
              <a:sym typeface="Century"/>
            </a:endParaRPr>
          </a:p>
        </p:txBody>
      </p:sp>
      <p:graphicFrame>
        <p:nvGraphicFramePr>
          <p:cNvPr id="1466" name="Google Shape;1466;p111"/>
          <p:cNvGraphicFramePr/>
          <p:nvPr/>
        </p:nvGraphicFramePr>
        <p:xfrm>
          <a:off x="4800600" y="1981200"/>
          <a:ext cx="3000000" cy="3000000"/>
        </p:xfrm>
        <a:graphic>
          <a:graphicData uri="http://schemas.openxmlformats.org/drawingml/2006/table">
            <a:tbl>
              <a:tblPr>
                <a:noFill/>
                <a:tableStyleId>{3E55854B-25F3-4FC8-99C2-44B79FEE0245}</a:tableStyleId>
              </a:tblPr>
              <a:tblGrid>
                <a:gridCol w="1290650"/>
                <a:gridCol w="1289050"/>
                <a:gridCol w="1458900"/>
              </a:tblGrid>
              <a:tr h="380950">
                <a:tc>
                  <a:txBody>
                    <a:bodyPr/>
                    <a:lstStyle/>
                    <a:p>
                      <a:pPr indent="0" lvl="0" marL="0" marR="0" rtl="0" algn="ctr">
                        <a:lnSpc>
                          <a:spcPct val="100000"/>
                        </a:lnSpc>
                        <a:spcBef>
                          <a:spcPts val="0"/>
                        </a:spcBef>
                        <a:spcAft>
                          <a:spcPts val="0"/>
                        </a:spcAft>
                        <a:buClr>
                          <a:schemeClr val="folHlink"/>
                        </a:buClr>
                        <a:buSzPts val="720"/>
                        <a:buFont typeface="Noto Sans Symbols"/>
                        <a:buNone/>
                      </a:pPr>
                      <a:r>
                        <a:rPr b="0" i="0" lang="en-US" sz="1200" u="none" cap="none" strike="noStrike">
                          <a:solidFill>
                            <a:schemeClr val="dk1"/>
                          </a:solidFill>
                          <a:latin typeface="Century"/>
                          <a:ea typeface="Century"/>
                          <a:cs typeface="Century"/>
                          <a:sym typeface="Century"/>
                        </a:rPr>
                        <a:t>Dataset</a:t>
                      </a:r>
                      <a:endParaRPr/>
                    </a:p>
                  </a:txBody>
                  <a:tcPr marT="45725" marB="45725" marR="91450" marL="91450">
                    <a:lnL cap="flat" cmpd="sng" w="9525">
                      <a:solidFill>
                        <a:srgbClr val="777777"/>
                      </a:solidFill>
                      <a:prstDash val="solid"/>
                      <a:round/>
                      <a:headEnd len="sm" w="sm" type="none"/>
                      <a:tailEnd len="sm" w="sm" type="none"/>
                    </a:lnL>
                    <a:lnR cap="flat" cmpd="sng" w="9525">
                      <a:solidFill>
                        <a:srgbClr val="777777"/>
                      </a:solidFill>
                      <a:prstDash val="solid"/>
                      <a:round/>
                      <a:headEnd len="sm" w="sm" type="none"/>
                      <a:tailEnd len="sm" w="sm" type="none"/>
                    </a:lnR>
                    <a:lnT cap="flat" cmpd="sng" w="9525">
                      <a:solidFill>
                        <a:srgbClr val="777777"/>
                      </a:solidFill>
                      <a:prstDash val="solid"/>
                      <a:round/>
                      <a:headEnd len="sm" w="sm" type="none"/>
                      <a:tailEnd len="sm" w="sm" type="none"/>
                    </a:lnT>
                    <a:lnB cap="flat" cmpd="sng" w="9525">
                      <a:solidFill>
                        <a:srgbClr val="77777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720"/>
                        <a:buFont typeface="Noto Sans Symbols"/>
                        <a:buNone/>
                      </a:pPr>
                      <a:r>
                        <a:rPr b="0" i="0" lang="en-US" sz="1200" u="none" cap="none" strike="noStrike">
                          <a:solidFill>
                            <a:schemeClr val="dk1"/>
                          </a:solidFill>
                          <a:latin typeface="Century"/>
                          <a:ea typeface="Century"/>
                          <a:cs typeface="Century"/>
                          <a:sym typeface="Century"/>
                        </a:rPr>
                        <a:t> # Nodes</a:t>
                      </a:r>
                      <a:endParaRPr/>
                    </a:p>
                  </a:txBody>
                  <a:tcPr marT="45725" marB="45725" marR="91450" marL="91450">
                    <a:lnL cap="flat" cmpd="sng" w="9525">
                      <a:solidFill>
                        <a:srgbClr val="777777"/>
                      </a:solidFill>
                      <a:prstDash val="solid"/>
                      <a:round/>
                      <a:headEnd len="sm" w="sm" type="none"/>
                      <a:tailEnd len="sm" w="sm" type="none"/>
                    </a:lnL>
                    <a:lnR cap="flat" cmpd="sng" w="9525">
                      <a:solidFill>
                        <a:srgbClr val="777777"/>
                      </a:solidFill>
                      <a:prstDash val="solid"/>
                      <a:round/>
                      <a:headEnd len="sm" w="sm" type="none"/>
                      <a:tailEnd len="sm" w="sm" type="none"/>
                    </a:lnR>
                    <a:lnT cap="flat" cmpd="sng" w="9525">
                      <a:solidFill>
                        <a:srgbClr val="777777"/>
                      </a:solidFill>
                      <a:prstDash val="solid"/>
                      <a:round/>
                      <a:headEnd len="sm" w="sm" type="none"/>
                      <a:tailEnd len="sm" w="sm" type="none"/>
                    </a:lnT>
                    <a:lnB cap="flat" cmpd="sng" w="9525">
                      <a:solidFill>
                        <a:srgbClr val="77777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720"/>
                        <a:buFont typeface="Noto Sans Symbols"/>
                        <a:buNone/>
                      </a:pPr>
                      <a:r>
                        <a:rPr b="0" i="0" lang="en-US" sz="1200" u="none" cap="none" strike="noStrike">
                          <a:solidFill>
                            <a:schemeClr val="dk1"/>
                          </a:solidFill>
                          <a:latin typeface="Century"/>
                          <a:ea typeface="Century"/>
                          <a:cs typeface="Century"/>
                          <a:sym typeface="Century"/>
                        </a:rPr>
                        <a:t># Edges</a:t>
                      </a:r>
                      <a:endParaRPr/>
                    </a:p>
                  </a:txBody>
                  <a:tcPr marT="45725" marB="45725" marR="91450" marL="91450">
                    <a:lnL cap="flat" cmpd="sng" w="9525">
                      <a:solidFill>
                        <a:srgbClr val="777777"/>
                      </a:solidFill>
                      <a:prstDash val="solid"/>
                      <a:round/>
                      <a:headEnd len="sm" w="sm" type="none"/>
                      <a:tailEnd len="sm" w="sm" type="none"/>
                    </a:lnL>
                    <a:lnR cap="flat" cmpd="sng" w="9525">
                      <a:solidFill>
                        <a:srgbClr val="777777"/>
                      </a:solidFill>
                      <a:prstDash val="solid"/>
                      <a:round/>
                      <a:headEnd len="sm" w="sm" type="none"/>
                      <a:tailEnd len="sm" w="sm" type="none"/>
                    </a:lnR>
                    <a:lnT cap="flat" cmpd="sng" w="9525">
                      <a:solidFill>
                        <a:srgbClr val="777777"/>
                      </a:solidFill>
                      <a:prstDash val="solid"/>
                      <a:round/>
                      <a:headEnd len="sm" w="sm" type="none"/>
                      <a:tailEnd len="sm" w="sm" type="none"/>
                    </a:lnT>
                    <a:lnB cap="flat" cmpd="sng" w="9525">
                      <a:solidFill>
                        <a:srgbClr val="777777"/>
                      </a:solidFill>
                      <a:prstDash val="solid"/>
                      <a:round/>
                      <a:headEnd len="sm" w="sm" type="none"/>
                      <a:tailEnd len="sm" w="sm" type="none"/>
                    </a:lnB>
                  </a:tcPr>
                </a:tc>
              </a:tr>
              <a:tr h="493750">
                <a:tc>
                  <a:txBody>
                    <a:bodyPr/>
                    <a:lstStyle/>
                    <a:p>
                      <a:pPr indent="0" lvl="0" marL="0" marR="0" rtl="0" algn="ctr">
                        <a:lnSpc>
                          <a:spcPct val="100000"/>
                        </a:lnSpc>
                        <a:spcBef>
                          <a:spcPts val="0"/>
                        </a:spcBef>
                        <a:spcAft>
                          <a:spcPts val="0"/>
                        </a:spcAft>
                        <a:buClr>
                          <a:schemeClr val="folHlink"/>
                        </a:buClr>
                        <a:buSzPts val="720"/>
                        <a:buFont typeface="Noto Sans Symbols"/>
                        <a:buNone/>
                      </a:pPr>
                      <a:r>
                        <a:rPr b="0" i="0" lang="en-US" sz="1200" u="none" cap="none" strike="noStrike">
                          <a:solidFill>
                            <a:schemeClr val="dk1"/>
                          </a:solidFill>
                          <a:latin typeface="Century"/>
                          <a:ea typeface="Century"/>
                          <a:cs typeface="Century"/>
                          <a:sym typeface="Century"/>
                        </a:rPr>
                        <a:t>      1.</a:t>
                      </a:r>
                      <a:endParaRPr/>
                    </a:p>
                    <a:p>
                      <a:pPr indent="0" lvl="0" marL="0" marR="0" rtl="0" algn="ctr">
                        <a:lnSpc>
                          <a:spcPct val="100000"/>
                        </a:lnSpc>
                        <a:spcBef>
                          <a:spcPts val="240"/>
                        </a:spcBef>
                        <a:spcAft>
                          <a:spcPts val="0"/>
                        </a:spcAft>
                        <a:buClr>
                          <a:schemeClr val="folHlink"/>
                        </a:buClr>
                        <a:buSzPts val="720"/>
                        <a:buFont typeface="Noto Sans Symbols"/>
                        <a:buNone/>
                      </a:pPr>
                      <a:r>
                        <a:rPr b="1" i="0" lang="en-US" sz="1200" u="none" cap="none" strike="noStrike">
                          <a:solidFill>
                            <a:schemeClr val="dk1"/>
                          </a:solidFill>
                          <a:latin typeface="Century"/>
                          <a:ea typeface="Century"/>
                          <a:cs typeface="Century"/>
                          <a:sym typeface="Century"/>
                        </a:rPr>
                        <a:t>(MPLS -1/2)</a:t>
                      </a:r>
                      <a:endParaRPr/>
                    </a:p>
                  </a:txBody>
                  <a:tcPr marT="45725" marB="45725" marR="91450" marL="91450">
                    <a:lnL cap="flat" cmpd="sng" w="9525">
                      <a:solidFill>
                        <a:srgbClr val="777777"/>
                      </a:solidFill>
                      <a:prstDash val="solid"/>
                      <a:round/>
                      <a:headEnd len="sm" w="sm" type="none"/>
                      <a:tailEnd len="sm" w="sm" type="none"/>
                    </a:lnL>
                    <a:lnR cap="flat" cmpd="sng" w="9525">
                      <a:solidFill>
                        <a:srgbClr val="777777"/>
                      </a:solidFill>
                      <a:prstDash val="solid"/>
                      <a:round/>
                      <a:headEnd len="sm" w="sm" type="none"/>
                      <a:tailEnd len="sm" w="sm" type="none"/>
                    </a:lnR>
                    <a:lnT cap="flat" cmpd="sng" w="9525">
                      <a:solidFill>
                        <a:srgbClr val="777777"/>
                      </a:solidFill>
                      <a:prstDash val="solid"/>
                      <a:round/>
                      <a:headEnd len="sm" w="sm" type="none"/>
                      <a:tailEnd len="sm" w="sm" type="none"/>
                    </a:lnT>
                    <a:lnB cap="flat" cmpd="sng" w="9525">
                      <a:solidFill>
                        <a:srgbClr val="77777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720"/>
                        <a:buFont typeface="Noto Sans Symbols"/>
                        <a:buNone/>
                      </a:pPr>
                      <a:r>
                        <a:rPr b="0" i="0" lang="en-US" sz="1200" u="none" cap="none" strike="noStrike">
                          <a:solidFill>
                            <a:schemeClr val="dk1"/>
                          </a:solidFill>
                          <a:latin typeface="Century"/>
                          <a:ea typeface="Century"/>
                          <a:cs typeface="Century"/>
                          <a:sym typeface="Century"/>
                        </a:rPr>
                        <a:t>     111</a:t>
                      </a:r>
                      <a:endParaRPr/>
                    </a:p>
                  </a:txBody>
                  <a:tcPr marT="45725" marB="45725" marR="91450" marL="91450">
                    <a:lnL cap="flat" cmpd="sng" w="9525">
                      <a:solidFill>
                        <a:srgbClr val="777777"/>
                      </a:solidFill>
                      <a:prstDash val="solid"/>
                      <a:round/>
                      <a:headEnd len="sm" w="sm" type="none"/>
                      <a:tailEnd len="sm" w="sm" type="none"/>
                    </a:lnL>
                    <a:lnR cap="flat" cmpd="sng" w="9525">
                      <a:solidFill>
                        <a:srgbClr val="777777"/>
                      </a:solidFill>
                      <a:prstDash val="solid"/>
                      <a:round/>
                      <a:headEnd len="sm" w="sm" type="none"/>
                      <a:tailEnd len="sm" w="sm" type="none"/>
                    </a:lnR>
                    <a:lnT cap="flat" cmpd="sng" w="9525">
                      <a:solidFill>
                        <a:srgbClr val="777777"/>
                      </a:solidFill>
                      <a:prstDash val="solid"/>
                      <a:round/>
                      <a:headEnd len="sm" w="sm" type="none"/>
                      <a:tailEnd len="sm" w="sm" type="none"/>
                    </a:lnT>
                    <a:lnB cap="flat" cmpd="sng" w="9525">
                      <a:solidFill>
                        <a:srgbClr val="77777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720"/>
                        <a:buFont typeface="Noto Sans Symbols"/>
                        <a:buNone/>
                      </a:pPr>
                      <a:r>
                        <a:rPr b="0" i="0" lang="en-US" sz="1200" u="none" cap="none" strike="noStrike">
                          <a:solidFill>
                            <a:schemeClr val="dk1"/>
                          </a:solidFill>
                          <a:latin typeface="Century"/>
                          <a:ea typeface="Century"/>
                          <a:cs typeface="Century"/>
                          <a:sym typeface="Century"/>
                        </a:rPr>
                        <a:t>   287</a:t>
                      </a:r>
                      <a:endParaRPr/>
                    </a:p>
                  </a:txBody>
                  <a:tcPr marT="45725" marB="45725" marR="91450" marL="91450">
                    <a:lnL cap="flat" cmpd="sng" w="9525">
                      <a:solidFill>
                        <a:srgbClr val="777777"/>
                      </a:solidFill>
                      <a:prstDash val="solid"/>
                      <a:round/>
                      <a:headEnd len="sm" w="sm" type="none"/>
                      <a:tailEnd len="sm" w="sm" type="none"/>
                    </a:lnL>
                    <a:lnR cap="flat" cmpd="sng" w="9525">
                      <a:solidFill>
                        <a:srgbClr val="777777"/>
                      </a:solidFill>
                      <a:prstDash val="solid"/>
                      <a:round/>
                      <a:headEnd len="sm" w="sm" type="none"/>
                      <a:tailEnd len="sm" w="sm" type="none"/>
                    </a:lnR>
                    <a:lnT cap="flat" cmpd="sng" w="9525">
                      <a:solidFill>
                        <a:srgbClr val="777777"/>
                      </a:solidFill>
                      <a:prstDash val="solid"/>
                      <a:round/>
                      <a:headEnd len="sm" w="sm" type="none"/>
                      <a:tailEnd len="sm" w="sm" type="none"/>
                    </a:lnT>
                    <a:lnB cap="flat" cmpd="sng" w="9525">
                      <a:solidFill>
                        <a:srgbClr val="777777"/>
                      </a:solidFill>
                      <a:prstDash val="solid"/>
                      <a:round/>
                      <a:headEnd len="sm" w="sm" type="none"/>
                      <a:tailEnd len="sm" w="sm" type="none"/>
                    </a:lnB>
                  </a:tcPr>
                </a:tc>
              </a:tr>
              <a:tr h="493750">
                <a:tc>
                  <a:txBody>
                    <a:bodyPr/>
                    <a:lstStyle/>
                    <a:p>
                      <a:pPr indent="0" lvl="0" marL="0" marR="0" rtl="0" algn="ctr">
                        <a:lnSpc>
                          <a:spcPct val="100000"/>
                        </a:lnSpc>
                        <a:spcBef>
                          <a:spcPts val="0"/>
                        </a:spcBef>
                        <a:spcAft>
                          <a:spcPts val="0"/>
                        </a:spcAft>
                        <a:buClr>
                          <a:schemeClr val="folHlink"/>
                        </a:buClr>
                        <a:buSzPts val="720"/>
                        <a:buFont typeface="Noto Sans Symbols"/>
                        <a:buNone/>
                      </a:pPr>
                      <a:r>
                        <a:rPr b="0" i="0" lang="en-US" sz="1200" u="none" cap="none" strike="noStrike">
                          <a:solidFill>
                            <a:schemeClr val="dk1"/>
                          </a:solidFill>
                          <a:latin typeface="Century"/>
                          <a:ea typeface="Century"/>
                          <a:cs typeface="Century"/>
                          <a:sym typeface="Century"/>
                        </a:rPr>
                        <a:t>      2. </a:t>
                      </a:r>
                      <a:endParaRPr/>
                    </a:p>
                    <a:p>
                      <a:pPr indent="0" lvl="0" marL="0" marR="0" rtl="0" algn="ctr">
                        <a:lnSpc>
                          <a:spcPct val="100000"/>
                        </a:lnSpc>
                        <a:spcBef>
                          <a:spcPts val="240"/>
                        </a:spcBef>
                        <a:spcAft>
                          <a:spcPts val="0"/>
                        </a:spcAft>
                        <a:buClr>
                          <a:schemeClr val="folHlink"/>
                        </a:buClr>
                        <a:buSzPts val="720"/>
                        <a:buFont typeface="Noto Sans Symbols"/>
                        <a:buNone/>
                      </a:pPr>
                      <a:r>
                        <a:rPr b="1" i="0" lang="en-US" sz="1200" u="none" cap="none" strike="noStrike">
                          <a:solidFill>
                            <a:schemeClr val="dk1"/>
                          </a:solidFill>
                          <a:latin typeface="Century"/>
                          <a:ea typeface="Century"/>
                          <a:cs typeface="Century"/>
                          <a:sym typeface="Century"/>
                        </a:rPr>
                        <a:t>(MPLS -1 mi)</a:t>
                      </a:r>
                      <a:endParaRPr/>
                    </a:p>
                  </a:txBody>
                  <a:tcPr marT="45725" marB="45725" marR="91450" marL="91450">
                    <a:lnL cap="flat" cmpd="sng" w="9525">
                      <a:solidFill>
                        <a:srgbClr val="777777"/>
                      </a:solidFill>
                      <a:prstDash val="solid"/>
                      <a:round/>
                      <a:headEnd len="sm" w="sm" type="none"/>
                      <a:tailEnd len="sm" w="sm" type="none"/>
                    </a:lnL>
                    <a:lnR cap="flat" cmpd="sng" w="9525">
                      <a:solidFill>
                        <a:srgbClr val="777777"/>
                      </a:solidFill>
                      <a:prstDash val="solid"/>
                      <a:round/>
                      <a:headEnd len="sm" w="sm" type="none"/>
                      <a:tailEnd len="sm" w="sm" type="none"/>
                    </a:lnR>
                    <a:lnT cap="flat" cmpd="sng" w="9525">
                      <a:solidFill>
                        <a:srgbClr val="777777"/>
                      </a:solidFill>
                      <a:prstDash val="solid"/>
                      <a:round/>
                      <a:headEnd len="sm" w="sm" type="none"/>
                      <a:tailEnd len="sm" w="sm" type="none"/>
                    </a:lnT>
                    <a:lnB cap="flat" cmpd="sng" w="9525">
                      <a:solidFill>
                        <a:srgbClr val="77777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720"/>
                        <a:buFont typeface="Noto Sans Symbols"/>
                        <a:buNone/>
                      </a:pPr>
                      <a:r>
                        <a:rPr b="0" i="0" lang="en-US" sz="1200" u="none" cap="none" strike="noStrike">
                          <a:solidFill>
                            <a:schemeClr val="dk1"/>
                          </a:solidFill>
                          <a:latin typeface="Century"/>
                          <a:ea typeface="Century"/>
                          <a:cs typeface="Century"/>
                          <a:sym typeface="Century"/>
                        </a:rPr>
                        <a:t>     277</a:t>
                      </a:r>
                      <a:endParaRPr/>
                    </a:p>
                  </a:txBody>
                  <a:tcPr marT="45725" marB="45725" marR="91450" marL="91450">
                    <a:lnL cap="flat" cmpd="sng" w="9525">
                      <a:solidFill>
                        <a:srgbClr val="777777"/>
                      </a:solidFill>
                      <a:prstDash val="solid"/>
                      <a:round/>
                      <a:headEnd len="sm" w="sm" type="none"/>
                      <a:tailEnd len="sm" w="sm" type="none"/>
                    </a:lnL>
                    <a:lnR cap="flat" cmpd="sng" w="9525">
                      <a:solidFill>
                        <a:srgbClr val="777777"/>
                      </a:solidFill>
                      <a:prstDash val="solid"/>
                      <a:round/>
                      <a:headEnd len="sm" w="sm" type="none"/>
                      <a:tailEnd len="sm" w="sm" type="none"/>
                    </a:lnR>
                    <a:lnT cap="flat" cmpd="sng" w="9525">
                      <a:solidFill>
                        <a:srgbClr val="777777"/>
                      </a:solidFill>
                      <a:prstDash val="solid"/>
                      <a:round/>
                      <a:headEnd len="sm" w="sm" type="none"/>
                      <a:tailEnd len="sm" w="sm" type="none"/>
                    </a:lnT>
                    <a:lnB cap="flat" cmpd="sng" w="9525">
                      <a:solidFill>
                        <a:srgbClr val="77777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720"/>
                        <a:buFont typeface="Noto Sans Symbols"/>
                        <a:buNone/>
                      </a:pPr>
                      <a:r>
                        <a:rPr b="0" i="0" lang="en-US" sz="1200" u="none" cap="none" strike="noStrike">
                          <a:solidFill>
                            <a:schemeClr val="dk1"/>
                          </a:solidFill>
                          <a:latin typeface="Century"/>
                          <a:ea typeface="Century"/>
                          <a:cs typeface="Century"/>
                          <a:sym typeface="Century"/>
                        </a:rPr>
                        <a:t>   674</a:t>
                      </a:r>
                      <a:endParaRPr/>
                    </a:p>
                  </a:txBody>
                  <a:tcPr marT="45725" marB="45725" marR="91450" marL="91450">
                    <a:lnL cap="flat" cmpd="sng" w="9525">
                      <a:solidFill>
                        <a:srgbClr val="777777"/>
                      </a:solidFill>
                      <a:prstDash val="solid"/>
                      <a:round/>
                      <a:headEnd len="sm" w="sm" type="none"/>
                      <a:tailEnd len="sm" w="sm" type="none"/>
                    </a:lnL>
                    <a:lnR cap="flat" cmpd="sng" w="9525">
                      <a:solidFill>
                        <a:srgbClr val="777777"/>
                      </a:solidFill>
                      <a:prstDash val="solid"/>
                      <a:round/>
                      <a:headEnd len="sm" w="sm" type="none"/>
                      <a:tailEnd len="sm" w="sm" type="none"/>
                    </a:lnR>
                    <a:lnT cap="flat" cmpd="sng" w="9525">
                      <a:solidFill>
                        <a:srgbClr val="777777"/>
                      </a:solidFill>
                      <a:prstDash val="solid"/>
                      <a:round/>
                      <a:headEnd len="sm" w="sm" type="none"/>
                      <a:tailEnd len="sm" w="sm" type="none"/>
                    </a:lnT>
                    <a:lnB cap="flat" cmpd="sng" w="9525">
                      <a:solidFill>
                        <a:srgbClr val="777777"/>
                      </a:solidFill>
                      <a:prstDash val="solid"/>
                      <a:round/>
                      <a:headEnd len="sm" w="sm" type="none"/>
                      <a:tailEnd len="sm" w="sm" type="none"/>
                    </a:lnB>
                  </a:tcPr>
                </a:tc>
              </a:tr>
              <a:tr h="493750">
                <a:tc>
                  <a:txBody>
                    <a:bodyPr/>
                    <a:lstStyle/>
                    <a:p>
                      <a:pPr indent="0" lvl="0" marL="0" marR="0" rtl="0" algn="ctr">
                        <a:lnSpc>
                          <a:spcPct val="100000"/>
                        </a:lnSpc>
                        <a:spcBef>
                          <a:spcPts val="0"/>
                        </a:spcBef>
                        <a:spcAft>
                          <a:spcPts val="0"/>
                        </a:spcAft>
                        <a:buClr>
                          <a:schemeClr val="folHlink"/>
                        </a:buClr>
                        <a:buSzPts val="720"/>
                        <a:buFont typeface="Noto Sans Symbols"/>
                        <a:buNone/>
                      </a:pPr>
                      <a:r>
                        <a:rPr b="0" i="0" lang="en-US" sz="1200" u="none" cap="none" strike="noStrike">
                          <a:solidFill>
                            <a:schemeClr val="dk1"/>
                          </a:solidFill>
                          <a:latin typeface="Century"/>
                          <a:ea typeface="Century"/>
                          <a:cs typeface="Century"/>
                          <a:sym typeface="Century"/>
                        </a:rPr>
                        <a:t>      3.</a:t>
                      </a:r>
                      <a:endParaRPr/>
                    </a:p>
                    <a:p>
                      <a:pPr indent="0" lvl="0" marL="0" marR="0" rtl="0" algn="ctr">
                        <a:lnSpc>
                          <a:spcPct val="100000"/>
                        </a:lnSpc>
                        <a:spcBef>
                          <a:spcPts val="240"/>
                        </a:spcBef>
                        <a:spcAft>
                          <a:spcPts val="0"/>
                        </a:spcAft>
                        <a:buClr>
                          <a:schemeClr val="folHlink"/>
                        </a:buClr>
                        <a:buSzPts val="720"/>
                        <a:buFont typeface="Noto Sans Symbols"/>
                        <a:buNone/>
                      </a:pPr>
                      <a:r>
                        <a:rPr b="1" i="0" lang="en-US" sz="1200" u="none" cap="none" strike="noStrike">
                          <a:solidFill>
                            <a:schemeClr val="dk1"/>
                          </a:solidFill>
                          <a:latin typeface="Century"/>
                          <a:ea typeface="Century"/>
                          <a:cs typeface="Century"/>
                          <a:sym typeface="Century"/>
                        </a:rPr>
                        <a:t>(MPLS - 2 mi)</a:t>
                      </a:r>
                      <a:endParaRPr/>
                    </a:p>
                  </a:txBody>
                  <a:tcPr marT="45725" marB="45725" marR="91450" marL="91450">
                    <a:lnL cap="flat" cmpd="sng" w="9525">
                      <a:solidFill>
                        <a:srgbClr val="777777"/>
                      </a:solidFill>
                      <a:prstDash val="solid"/>
                      <a:round/>
                      <a:headEnd len="sm" w="sm" type="none"/>
                      <a:tailEnd len="sm" w="sm" type="none"/>
                    </a:lnL>
                    <a:lnR cap="flat" cmpd="sng" w="9525">
                      <a:solidFill>
                        <a:srgbClr val="777777"/>
                      </a:solidFill>
                      <a:prstDash val="solid"/>
                      <a:round/>
                      <a:headEnd len="sm" w="sm" type="none"/>
                      <a:tailEnd len="sm" w="sm" type="none"/>
                    </a:lnR>
                    <a:lnT cap="flat" cmpd="sng" w="9525">
                      <a:solidFill>
                        <a:srgbClr val="777777"/>
                      </a:solidFill>
                      <a:prstDash val="solid"/>
                      <a:round/>
                      <a:headEnd len="sm" w="sm" type="none"/>
                      <a:tailEnd len="sm" w="sm" type="none"/>
                    </a:lnT>
                    <a:lnB cap="flat" cmpd="sng" w="9525">
                      <a:solidFill>
                        <a:srgbClr val="77777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720"/>
                        <a:buFont typeface="Noto Sans Symbols"/>
                        <a:buNone/>
                      </a:pPr>
                      <a:r>
                        <a:rPr b="0" i="0" lang="en-US" sz="1200" u="none" cap="none" strike="noStrike">
                          <a:solidFill>
                            <a:schemeClr val="dk1"/>
                          </a:solidFill>
                          <a:latin typeface="Century"/>
                          <a:ea typeface="Century"/>
                          <a:cs typeface="Century"/>
                          <a:sym typeface="Century"/>
                        </a:rPr>
                        <a:t>     562</a:t>
                      </a:r>
                      <a:endParaRPr/>
                    </a:p>
                  </a:txBody>
                  <a:tcPr marT="45725" marB="45725" marR="91450" marL="91450">
                    <a:lnL cap="flat" cmpd="sng" w="9525">
                      <a:solidFill>
                        <a:srgbClr val="777777"/>
                      </a:solidFill>
                      <a:prstDash val="solid"/>
                      <a:round/>
                      <a:headEnd len="sm" w="sm" type="none"/>
                      <a:tailEnd len="sm" w="sm" type="none"/>
                    </a:lnL>
                    <a:lnR cap="flat" cmpd="sng" w="9525">
                      <a:solidFill>
                        <a:srgbClr val="777777"/>
                      </a:solidFill>
                      <a:prstDash val="solid"/>
                      <a:round/>
                      <a:headEnd len="sm" w="sm" type="none"/>
                      <a:tailEnd len="sm" w="sm" type="none"/>
                    </a:lnR>
                    <a:lnT cap="flat" cmpd="sng" w="9525">
                      <a:solidFill>
                        <a:srgbClr val="777777"/>
                      </a:solidFill>
                      <a:prstDash val="solid"/>
                      <a:round/>
                      <a:headEnd len="sm" w="sm" type="none"/>
                      <a:tailEnd len="sm" w="sm" type="none"/>
                    </a:lnT>
                    <a:lnB cap="flat" cmpd="sng" w="9525">
                      <a:solidFill>
                        <a:srgbClr val="77777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720"/>
                        <a:buFont typeface="Noto Sans Symbols"/>
                        <a:buNone/>
                      </a:pPr>
                      <a:r>
                        <a:rPr b="0" i="0" lang="en-US" sz="1200" u="none" cap="none" strike="noStrike">
                          <a:solidFill>
                            <a:schemeClr val="dk1"/>
                          </a:solidFill>
                          <a:latin typeface="Century"/>
                          <a:ea typeface="Century"/>
                          <a:cs typeface="Century"/>
                          <a:sym typeface="Century"/>
                        </a:rPr>
                        <a:t>   1443</a:t>
                      </a:r>
                      <a:endParaRPr/>
                    </a:p>
                  </a:txBody>
                  <a:tcPr marT="45725" marB="45725" marR="91450" marL="91450">
                    <a:lnL cap="flat" cmpd="sng" w="9525">
                      <a:solidFill>
                        <a:srgbClr val="777777"/>
                      </a:solidFill>
                      <a:prstDash val="solid"/>
                      <a:round/>
                      <a:headEnd len="sm" w="sm" type="none"/>
                      <a:tailEnd len="sm" w="sm" type="none"/>
                    </a:lnL>
                    <a:lnR cap="flat" cmpd="sng" w="9525">
                      <a:solidFill>
                        <a:srgbClr val="777777"/>
                      </a:solidFill>
                      <a:prstDash val="solid"/>
                      <a:round/>
                      <a:headEnd len="sm" w="sm" type="none"/>
                      <a:tailEnd len="sm" w="sm" type="none"/>
                    </a:lnR>
                    <a:lnT cap="flat" cmpd="sng" w="9525">
                      <a:solidFill>
                        <a:srgbClr val="777777"/>
                      </a:solidFill>
                      <a:prstDash val="solid"/>
                      <a:round/>
                      <a:headEnd len="sm" w="sm" type="none"/>
                      <a:tailEnd len="sm" w="sm" type="none"/>
                    </a:lnT>
                    <a:lnB cap="flat" cmpd="sng" w="9525">
                      <a:solidFill>
                        <a:srgbClr val="777777"/>
                      </a:solidFill>
                      <a:prstDash val="solid"/>
                      <a:round/>
                      <a:headEnd len="sm" w="sm" type="none"/>
                      <a:tailEnd len="sm" w="sm" type="none"/>
                    </a:lnB>
                  </a:tcPr>
                </a:tc>
              </a:tr>
              <a:tr h="504750">
                <a:tc>
                  <a:txBody>
                    <a:bodyPr/>
                    <a:lstStyle/>
                    <a:p>
                      <a:pPr indent="0" lvl="0" marL="0" marR="0" rtl="0" algn="ctr">
                        <a:lnSpc>
                          <a:spcPct val="100000"/>
                        </a:lnSpc>
                        <a:spcBef>
                          <a:spcPts val="0"/>
                        </a:spcBef>
                        <a:spcAft>
                          <a:spcPts val="0"/>
                        </a:spcAft>
                        <a:buClr>
                          <a:schemeClr val="folHlink"/>
                        </a:buClr>
                        <a:buSzPts val="720"/>
                        <a:buFont typeface="Noto Sans Symbols"/>
                        <a:buNone/>
                      </a:pPr>
                      <a:r>
                        <a:rPr b="0" i="0" lang="en-US" sz="1200" u="none" cap="none" strike="noStrike">
                          <a:solidFill>
                            <a:schemeClr val="dk1"/>
                          </a:solidFill>
                          <a:latin typeface="Century"/>
                          <a:ea typeface="Century"/>
                          <a:cs typeface="Century"/>
                          <a:sym typeface="Century"/>
                        </a:rPr>
                        <a:t>      4.</a:t>
                      </a:r>
                      <a:endParaRPr/>
                    </a:p>
                    <a:p>
                      <a:pPr indent="0" lvl="0" marL="0" marR="0" rtl="0" algn="ctr">
                        <a:lnSpc>
                          <a:spcPct val="100000"/>
                        </a:lnSpc>
                        <a:spcBef>
                          <a:spcPts val="240"/>
                        </a:spcBef>
                        <a:spcAft>
                          <a:spcPts val="0"/>
                        </a:spcAft>
                        <a:buClr>
                          <a:schemeClr val="folHlink"/>
                        </a:buClr>
                        <a:buSzPts val="720"/>
                        <a:buFont typeface="Noto Sans Symbols"/>
                        <a:buNone/>
                      </a:pPr>
                      <a:r>
                        <a:rPr b="1" i="0" lang="en-US" sz="1200" u="none" cap="none" strike="noStrike">
                          <a:solidFill>
                            <a:schemeClr val="dk1"/>
                          </a:solidFill>
                          <a:latin typeface="Century"/>
                          <a:ea typeface="Century"/>
                          <a:cs typeface="Century"/>
                          <a:sym typeface="Century"/>
                        </a:rPr>
                        <a:t>(MPLS - 3 mi)</a:t>
                      </a:r>
                      <a:endParaRPr/>
                    </a:p>
                  </a:txBody>
                  <a:tcPr marT="45725" marB="45725" marR="91450" marL="91450">
                    <a:lnL cap="flat" cmpd="sng" w="9525">
                      <a:solidFill>
                        <a:srgbClr val="777777"/>
                      </a:solidFill>
                      <a:prstDash val="solid"/>
                      <a:round/>
                      <a:headEnd len="sm" w="sm" type="none"/>
                      <a:tailEnd len="sm" w="sm" type="none"/>
                    </a:lnL>
                    <a:lnR cap="flat" cmpd="sng" w="9525">
                      <a:solidFill>
                        <a:srgbClr val="777777"/>
                      </a:solidFill>
                      <a:prstDash val="solid"/>
                      <a:round/>
                      <a:headEnd len="sm" w="sm" type="none"/>
                      <a:tailEnd len="sm" w="sm" type="none"/>
                    </a:lnR>
                    <a:lnT cap="flat" cmpd="sng" w="9525">
                      <a:solidFill>
                        <a:srgbClr val="777777"/>
                      </a:solidFill>
                      <a:prstDash val="solid"/>
                      <a:round/>
                      <a:headEnd len="sm" w="sm" type="none"/>
                      <a:tailEnd len="sm" w="sm" type="none"/>
                    </a:lnT>
                    <a:lnB cap="flat" cmpd="sng" w="9525">
                      <a:solidFill>
                        <a:srgbClr val="77777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720"/>
                        <a:buFont typeface="Noto Sans Symbols"/>
                        <a:buNone/>
                      </a:pPr>
                      <a:r>
                        <a:rPr b="0" i="0" lang="en-US" sz="1200" u="none" cap="none" strike="noStrike">
                          <a:solidFill>
                            <a:schemeClr val="dk1"/>
                          </a:solidFill>
                          <a:latin typeface="Century"/>
                          <a:ea typeface="Century"/>
                          <a:cs typeface="Century"/>
                          <a:sym typeface="Century"/>
                        </a:rPr>
                        <a:t>     786</a:t>
                      </a:r>
                      <a:endParaRPr/>
                    </a:p>
                  </a:txBody>
                  <a:tcPr marT="45725" marB="45725" marR="91450" marL="91450">
                    <a:lnL cap="flat" cmpd="sng" w="9525">
                      <a:solidFill>
                        <a:srgbClr val="777777"/>
                      </a:solidFill>
                      <a:prstDash val="solid"/>
                      <a:round/>
                      <a:headEnd len="sm" w="sm" type="none"/>
                      <a:tailEnd len="sm" w="sm" type="none"/>
                    </a:lnL>
                    <a:lnR cap="flat" cmpd="sng" w="9525">
                      <a:solidFill>
                        <a:srgbClr val="777777"/>
                      </a:solidFill>
                      <a:prstDash val="solid"/>
                      <a:round/>
                      <a:headEnd len="sm" w="sm" type="none"/>
                      <a:tailEnd len="sm" w="sm" type="none"/>
                    </a:lnR>
                    <a:lnT cap="flat" cmpd="sng" w="9525">
                      <a:solidFill>
                        <a:srgbClr val="777777"/>
                      </a:solidFill>
                      <a:prstDash val="solid"/>
                      <a:round/>
                      <a:headEnd len="sm" w="sm" type="none"/>
                      <a:tailEnd len="sm" w="sm" type="none"/>
                    </a:lnT>
                    <a:lnB cap="flat" cmpd="sng" w="9525">
                      <a:solidFill>
                        <a:srgbClr val="77777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720"/>
                        <a:buFont typeface="Noto Sans Symbols"/>
                        <a:buNone/>
                      </a:pPr>
                      <a:r>
                        <a:rPr b="0" i="0" lang="en-US" sz="1200" u="none" cap="none" strike="noStrike">
                          <a:solidFill>
                            <a:schemeClr val="dk1"/>
                          </a:solidFill>
                          <a:latin typeface="Century"/>
                          <a:ea typeface="Century"/>
                          <a:cs typeface="Century"/>
                          <a:sym typeface="Century"/>
                        </a:rPr>
                        <a:t>   2106</a:t>
                      </a:r>
                      <a:endParaRPr/>
                    </a:p>
                  </a:txBody>
                  <a:tcPr marT="45725" marB="45725" marR="91450" marL="91450">
                    <a:lnL cap="flat" cmpd="sng" w="9525">
                      <a:solidFill>
                        <a:srgbClr val="777777"/>
                      </a:solidFill>
                      <a:prstDash val="solid"/>
                      <a:round/>
                      <a:headEnd len="sm" w="sm" type="none"/>
                      <a:tailEnd len="sm" w="sm" type="none"/>
                    </a:lnL>
                    <a:lnR cap="flat" cmpd="sng" w="9525">
                      <a:solidFill>
                        <a:srgbClr val="777777"/>
                      </a:solidFill>
                      <a:prstDash val="solid"/>
                      <a:round/>
                      <a:headEnd len="sm" w="sm" type="none"/>
                      <a:tailEnd len="sm" w="sm" type="none"/>
                    </a:lnR>
                    <a:lnT cap="flat" cmpd="sng" w="9525">
                      <a:solidFill>
                        <a:srgbClr val="777777"/>
                      </a:solidFill>
                      <a:prstDash val="solid"/>
                      <a:round/>
                      <a:headEnd len="sm" w="sm" type="none"/>
                      <a:tailEnd len="sm" w="sm" type="none"/>
                    </a:lnT>
                    <a:lnB cap="flat" cmpd="sng" w="9525">
                      <a:solidFill>
                        <a:srgbClr val="777777"/>
                      </a:solidFill>
                      <a:prstDash val="solid"/>
                      <a:round/>
                      <a:headEnd len="sm" w="sm" type="none"/>
                      <a:tailEnd len="sm" w="sm" type="none"/>
                    </a:lnB>
                  </a:tcPr>
                </a:tc>
              </a:tr>
            </a:tbl>
          </a:graphicData>
        </a:graphic>
      </p:graphicFrame>
      <p:sp>
        <p:nvSpPr>
          <p:cNvPr id="1467" name="Google Shape;1467;p111"/>
          <p:cNvSpPr txBox="1"/>
          <p:nvPr/>
        </p:nvSpPr>
        <p:spPr>
          <a:xfrm>
            <a:off x="4876800" y="4648200"/>
            <a:ext cx="4038600" cy="5810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600"/>
              <a:buFont typeface="Noto Sans Symbols"/>
              <a:buNone/>
            </a:pPr>
            <a:r>
              <a:rPr i="0" lang="en-US" sz="1600" u="sng">
                <a:solidFill>
                  <a:schemeClr val="dk1"/>
                </a:solidFill>
                <a:latin typeface="Arial"/>
                <a:ea typeface="Arial"/>
                <a:cs typeface="Arial"/>
                <a:sym typeface="Arial"/>
              </a:rPr>
              <a:t>Road data</a:t>
            </a:r>
            <a:endParaRPr/>
          </a:p>
          <a:p>
            <a:pPr indent="0" lvl="1" marL="457200" marR="0" rtl="0" algn="l">
              <a:spcBef>
                <a:spcPts val="0"/>
              </a:spcBef>
              <a:spcAft>
                <a:spcPts val="0"/>
              </a:spcAft>
              <a:buClr>
                <a:schemeClr val="dk1"/>
              </a:buClr>
              <a:buSzPts val="1600"/>
              <a:buFont typeface="Noto Sans Symbols"/>
              <a:buNone/>
            </a:pPr>
            <a:r>
              <a:rPr b="0" i="0" lang="en-US" sz="1600" u="none" cap="none" strike="noStrike">
                <a:solidFill>
                  <a:schemeClr val="dk1"/>
                </a:solidFill>
                <a:latin typeface="Arial"/>
                <a:ea typeface="Arial"/>
                <a:cs typeface="Arial"/>
                <a:sym typeface="Arial"/>
              </a:rPr>
              <a:t>Mn/DOT basemap for MPLS CBD.</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1" name="Shape 1471"/>
        <p:cNvGrpSpPr/>
        <p:nvPr/>
      </p:nvGrpSpPr>
      <p:grpSpPr>
        <a:xfrm>
          <a:off x="0" y="0"/>
          <a:ext cx="0" cy="0"/>
          <a:chOff x="0" y="0"/>
          <a:chExt cx="0" cy="0"/>
        </a:xfrm>
      </p:grpSpPr>
      <p:sp>
        <p:nvSpPr>
          <p:cNvPr id="1472" name="Google Shape;1472;p112"/>
          <p:cNvSpPr txBox="1"/>
          <p:nvPr>
            <p:ph idx="4294967295" type="sldNum"/>
          </p:nvPr>
        </p:nvSpPr>
        <p:spPr>
          <a:xfrm>
            <a:off x="6482753" y="5795963"/>
            <a:ext cx="1905000" cy="457200"/>
          </a:xfrm>
          <a:prstGeom prst="rect">
            <a:avLst/>
          </a:prstGeom>
          <a:noFill/>
          <a:ln>
            <a:noFill/>
          </a:ln>
        </p:spPr>
        <p:txBody>
          <a:bodyPr anchorCtr="0" anchor="b" bIns="45700" lIns="91425" spcFirstLastPara="1" rIns="91425" wrap="square" tIns="45700">
            <a:noAutofit/>
          </a:bodyPr>
          <a:lstStyle/>
          <a:p>
            <a:pPr indent="-285750" lvl="0" marL="285750" marR="0" rtl="0" algn="r">
              <a:spcBef>
                <a:spcPts val="0"/>
              </a:spcBef>
              <a:spcAft>
                <a:spcPts val="0"/>
              </a:spcAft>
              <a:buClr>
                <a:schemeClr val="dk1"/>
              </a:buClr>
              <a:buSzPts val="1400"/>
              <a:buFont typeface="Arial"/>
              <a:buChar char="•"/>
            </a:pPr>
            <a:fld id="{00000000-1234-1234-1234-123412341234}" type="slidenum">
              <a:rPr i="0" lang="en-US" sz="1400">
                <a:solidFill>
                  <a:schemeClr val="dk1"/>
                </a:solidFill>
                <a:latin typeface="Arial"/>
                <a:ea typeface="Arial"/>
                <a:cs typeface="Arial"/>
                <a:sym typeface="Arial"/>
              </a:rPr>
              <a:t>‹#›</a:t>
            </a:fld>
            <a:endParaRPr i="0" sz="1400">
              <a:solidFill>
                <a:schemeClr val="dk1"/>
              </a:solidFill>
              <a:latin typeface="Arial"/>
              <a:ea typeface="Arial"/>
              <a:cs typeface="Arial"/>
              <a:sym typeface="Arial"/>
            </a:endParaRPr>
          </a:p>
        </p:txBody>
      </p:sp>
      <p:sp>
        <p:nvSpPr>
          <p:cNvPr id="1473" name="Google Shape;1473;p112"/>
          <p:cNvSpPr txBox="1"/>
          <p:nvPr>
            <p:ph type="title"/>
          </p:nvPr>
        </p:nvSpPr>
        <p:spPr>
          <a:xfrm>
            <a:off x="1150938" y="71438"/>
            <a:ext cx="6545262" cy="70008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Arial"/>
                <a:ea typeface="Arial"/>
                <a:cs typeface="Arial"/>
                <a:sym typeface="Arial"/>
              </a:rPr>
              <a:t>TAG: Storage Cost Comparison</a:t>
            </a:r>
            <a:endParaRPr/>
          </a:p>
        </p:txBody>
      </p:sp>
      <p:pic>
        <p:nvPicPr>
          <p:cNvPr id="1474" name="Google Shape;1474;p112"/>
          <p:cNvPicPr preferRelativeResize="0"/>
          <p:nvPr/>
        </p:nvPicPr>
        <p:blipFill rotWithShape="1">
          <a:blip r:embed="rId3">
            <a:alphaModFix/>
          </a:blip>
          <a:srcRect b="0" l="0" r="0" t="0"/>
          <a:stretch/>
        </p:blipFill>
        <p:spPr>
          <a:xfrm>
            <a:off x="5759823" y="2740436"/>
            <a:ext cx="3276600" cy="2060575"/>
          </a:xfrm>
          <a:prstGeom prst="rect">
            <a:avLst/>
          </a:prstGeom>
          <a:noFill/>
          <a:ln>
            <a:noFill/>
          </a:ln>
        </p:spPr>
      </p:pic>
      <p:sp>
        <p:nvSpPr>
          <p:cNvPr id="1475" name="Google Shape;1475;p112"/>
          <p:cNvSpPr txBox="1"/>
          <p:nvPr/>
        </p:nvSpPr>
        <p:spPr>
          <a:xfrm>
            <a:off x="233250" y="984249"/>
            <a:ext cx="7715250" cy="366713"/>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4D4D4D"/>
              </a:buClr>
              <a:buSzPts val="1200"/>
              <a:buFont typeface="Noto Sans Symbols"/>
              <a:buNone/>
            </a:pPr>
            <a:r>
              <a:rPr i="0" lang="en-US" sz="2000">
                <a:solidFill>
                  <a:schemeClr val="dk1"/>
                </a:solidFill>
                <a:latin typeface="Arial"/>
                <a:ea typeface="Arial"/>
                <a:cs typeface="Arial"/>
                <a:sym typeface="Arial"/>
              </a:rPr>
              <a:t> For a TAG of </a:t>
            </a:r>
            <a:r>
              <a:rPr lang="en-US" sz="2000">
                <a:solidFill>
                  <a:schemeClr val="dk1"/>
                </a:solidFill>
                <a:latin typeface="Arial"/>
                <a:ea typeface="Arial"/>
                <a:cs typeface="Arial"/>
                <a:sym typeface="Arial"/>
              </a:rPr>
              <a:t>n</a:t>
            </a:r>
            <a:r>
              <a:rPr i="0" lang="en-US" sz="2000">
                <a:solidFill>
                  <a:schemeClr val="dk1"/>
                </a:solidFill>
                <a:latin typeface="Arial"/>
                <a:ea typeface="Arial"/>
                <a:cs typeface="Arial"/>
                <a:sym typeface="Arial"/>
              </a:rPr>
              <a:t> nodes, </a:t>
            </a:r>
            <a:r>
              <a:rPr lang="en-US" sz="2000">
                <a:solidFill>
                  <a:schemeClr val="dk1"/>
                </a:solidFill>
                <a:latin typeface="Arial"/>
                <a:ea typeface="Arial"/>
                <a:cs typeface="Arial"/>
                <a:sym typeface="Arial"/>
              </a:rPr>
              <a:t>m</a:t>
            </a:r>
            <a:r>
              <a:rPr i="0" lang="en-US" sz="2000">
                <a:solidFill>
                  <a:schemeClr val="dk1"/>
                </a:solidFill>
                <a:latin typeface="Arial"/>
                <a:ea typeface="Arial"/>
                <a:cs typeface="Arial"/>
                <a:sym typeface="Arial"/>
              </a:rPr>
              <a:t> edges and time interval length T,</a:t>
            </a:r>
            <a:endParaRPr/>
          </a:p>
        </p:txBody>
      </p:sp>
      <p:sp>
        <p:nvSpPr>
          <p:cNvPr id="1476" name="Google Shape;1476;p112"/>
          <p:cNvSpPr/>
          <p:nvPr/>
        </p:nvSpPr>
        <p:spPr>
          <a:xfrm>
            <a:off x="385649" y="1365249"/>
            <a:ext cx="8529021" cy="9144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B2B2B2"/>
              </a:buClr>
              <a:buSzPts val="960"/>
              <a:buFont typeface="Arial"/>
              <a:buChar char="•"/>
            </a:pPr>
            <a:r>
              <a:rPr i="0" lang="en-US" sz="1600">
                <a:solidFill>
                  <a:schemeClr val="dk1"/>
                </a:solidFill>
                <a:latin typeface="Arial"/>
                <a:ea typeface="Arial"/>
                <a:cs typeface="Arial"/>
                <a:sym typeface="Arial"/>
              </a:rPr>
              <a:t>If there are </a:t>
            </a:r>
            <a:r>
              <a:rPr lang="en-US" sz="1600">
                <a:solidFill>
                  <a:schemeClr val="dk1"/>
                </a:solidFill>
                <a:latin typeface="Arial"/>
                <a:ea typeface="Arial"/>
                <a:cs typeface="Arial"/>
                <a:sym typeface="Arial"/>
              </a:rPr>
              <a:t>k </a:t>
            </a:r>
            <a:r>
              <a:rPr i="0" lang="en-US" sz="1600">
                <a:solidFill>
                  <a:schemeClr val="dk1"/>
                </a:solidFill>
                <a:latin typeface="Arial"/>
                <a:ea typeface="Arial"/>
                <a:cs typeface="Arial"/>
                <a:sym typeface="Arial"/>
              </a:rPr>
              <a:t>edge time series in the TAG , storage required for time series is O(kT). (*)</a:t>
            </a:r>
            <a:endParaRPr/>
          </a:p>
          <a:p>
            <a:pPr indent="-342900" lvl="0" marL="342900" marR="0" rtl="0" algn="l">
              <a:spcBef>
                <a:spcPts val="320"/>
              </a:spcBef>
              <a:spcAft>
                <a:spcPts val="0"/>
              </a:spcAft>
              <a:buClr>
                <a:srgbClr val="B2B2B2"/>
              </a:buClr>
              <a:buSzPts val="960"/>
              <a:buFont typeface="Arial"/>
              <a:buChar char="•"/>
            </a:pPr>
            <a:r>
              <a:rPr i="0" lang="en-US" sz="1600">
                <a:solidFill>
                  <a:schemeClr val="dk1"/>
                </a:solidFill>
                <a:latin typeface="Arial"/>
                <a:ea typeface="Arial"/>
                <a:cs typeface="Arial"/>
                <a:sym typeface="Arial"/>
              </a:rPr>
              <a:t>Storage requirement for TAG is O(n+m+kT)        </a:t>
            </a:r>
            <a:endParaRPr/>
          </a:p>
        </p:txBody>
      </p:sp>
      <p:grpSp>
        <p:nvGrpSpPr>
          <p:cNvPr id="1477" name="Google Shape;1477;p112"/>
          <p:cNvGrpSpPr/>
          <p:nvPr/>
        </p:nvGrpSpPr>
        <p:grpSpPr>
          <a:xfrm>
            <a:off x="504228" y="5220506"/>
            <a:ext cx="8001000" cy="609600"/>
            <a:chOff x="480" y="3936"/>
            <a:chExt cx="5040" cy="384"/>
          </a:xfrm>
        </p:grpSpPr>
        <p:sp>
          <p:nvSpPr>
            <p:cNvPr id="1478" name="Google Shape;1478;p112"/>
            <p:cNvSpPr/>
            <p:nvPr/>
          </p:nvSpPr>
          <p:spPr>
            <a:xfrm>
              <a:off x="480" y="4080"/>
              <a:ext cx="5040" cy="24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folHlink"/>
                </a:buClr>
                <a:buSzPts val="660"/>
                <a:buFont typeface="Arial"/>
                <a:buChar char="•"/>
              </a:pPr>
              <a:r>
                <a:rPr lang="en-US" sz="1100">
                  <a:solidFill>
                    <a:schemeClr val="dk1"/>
                  </a:solidFill>
                  <a:latin typeface="Arial"/>
                  <a:ea typeface="Arial"/>
                  <a:cs typeface="Arial"/>
                  <a:sym typeface="Arial"/>
                </a:rPr>
                <a:t>(**)  D. Sawitski, Implicit Maximization of Flows over Time, Technical Report (R:01276),University of Dortmund, 2004.</a:t>
              </a:r>
              <a:endParaRPr/>
            </a:p>
          </p:txBody>
        </p:sp>
        <p:sp>
          <p:nvSpPr>
            <p:cNvPr id="1479" name="Google Shape;1479;p112"/>
            <p:cNvSpPr/>
            <p:nvPr/>
          </p:nvSpPr>
          <p:spPr>
            <a:xfrm>
              <a:off x="480" y="3936"/>
              <a:ext cx="3792" cy="24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folHlink"/>
                </a:buClr>
                <a:buSzPts val="720"/>
                <a:buFont typeface="Arial"/>
                <a:buChar char="•"/>
              </a:pPr>
              <a:r>
                <a:rPr lang="en-US" sz="1200">
                  <a:solidFill>
                    <a:schemeClr val="dk1"/>
                  </a:solidFill>
                  <a:latin typeface="Arial"/>
                  <a:ea typeface="Arial"/>
                  <a:cs typeface="Arial"/>
                  <a:sym typeface="Arial"/>
                </a:rPr>
                <a:t>(*)  All edge and node parameters might not display time-dependence.</a:t>
              </a:r>
              <a:endParaRPr/>
            </a:p>
          </p:txBody>
        </p:sp>
      </p:grpSp>
      <p:sp>
        <p:nvSpPr>
          <p:cNvPr id="1480" name="Google Shape;1480;p112"/>
          <p:cNvSpPr txBox="1"/>
          <p:nvPr/>
        </p:nvSpPr>
        <p:spPr>
          <a:xfrm>
            <a:off x="107577" y="2279649"/>
            <a:ext cx="4386263" cy="366713"/>
          </a:xfrm>
          <a:prstGeom prst="rect">
            <a:avLst/>
          </a:prstGeom>
          <a:noFill/>
          <a:ln>
            <a:noFill/>
          </a:ln>
        </p:spPr>
        <p:txBody>
          <a:bodyPr anchorCtr="0" anchor="t" bIns="45700" lIns="91425" spcFirstLastPara="1" rIns="91425" wrap="square" tIns="45700">
            <a:spAutoFit/>
          </a:bodyPr>
          <a:lstStyle/>
          <a:p>
            <a:pPr indent="-342900" lvl="0" marL="342900" marR="0" rtl="0" algn="l">
              <a:lnSpc>
                <a:spcPct val="90000"/>
              </a:lnSpc>
              <a:spcBef>
                <a:spcPts val="0"/>
              </a:spcBef>
              <a:spcAft>
                <a:spcPts val="0"/>
              </a:spcAft>
              <a:buClr>
                <a:srgbClr val="4D4D4D"/>
              </a:buClr>
              <a:buSzPts val="1200"/>
              <a:buFont typeface="Arial"/>
              <a:buChar char="•"/>
            </a:pPr>
            <a:r>
              <a:rPr i="0" lang="en-US" sz="2000">
                <a:solidFill>
                  <a:schemeClr val="dk1"/>
                </a:solidFill>
                <a:latin typeface="Arial"/>
                <a:ea typeface="Arial"/>
                <a:cs typeface="Arial"/>
                <a:sym typeface="Arial"/>
              </a:rPr>
              <a:t> For a Time Expanded Graph,</a:t>
            </a:r>
            <a:endParaRPr/>
          </a:p>
        </p:txBody>
      </p:sp>
      <p:sp>
        <p:nvSpPr>
          <p:cNvPr id="1481" name="Google Shape;1481;p112"/>
          <p:cNvSpPr/>
          <p:nvPr/>
        </p:nvSpPr>
        <p:spPr>
          <a:xfrm>
            <a:off x="342863" y="2630487"/>
            <a:ext cx="4800600" cy="381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B2B2B2"/>
              </a:buClr>
              <a:buSzPts val="960"/>
              <a:buFont typeface="Arial"/>
              <a:buChar char="•"/>
            </a:pPr>
            <a:r>
              <a:rPr i="0" lang="en-US" sz="1600">
                <a:solidFill>
                  <a:schemeClr val="dk1"/>
                </a:solidFill>
                <a:latin typeface="Arial"/>
                <a:ea typeface="Arial"/>
                <a:cs typeface="Arial"/>
                <a:sym typeface="Arial"/>
              </a:rPr>
              <a:t>Storage requirement is O(nT) + O(n+m)T (**)</a:t>
            </a:r>
            <a:endParaRPr/>
          </a:p>
        </p:txBody>
      </p:sp>
      <p:sp>
        <p:nvSpPr>
          <p:cNvPr id="1482" name="Google Shape;1482;p112"/>
          <p:cNvSpPr txBox="1"/>
          <p:nvPr/>
        </p:nvSpPr>
        <p:spPr>
          <a:xfrm>
            <a:off x="107577" y="3429000"/>
            <a:ext cx="5400675" cy="366712"/>
          </a:xfrm>
          <a:prstGeom prst="rect">
            <a:avLst/>
          </a:prstGeom>
          <a:noFill/>
          <a:ln>
            <a:noFill/>
          </a:ln>
        </p:spPr>
        <p:txBody>
          <a:bodyPr anchorCtr="0" anchor="t" bIns="45700" lIns="91425" spcFirstLastPara="1" rIns="91425" wrap="square" tIns="45700">
            <a:spAutoFit/>
          </a:bodyPr>
          <a:lstStyle/>
          <a:p>
            <a:pPr indent="-342900" lvl="0" marL="342900" marR="0" rtl="0" algn="l">
              <a:lnSpc>
                <a:spcPct val="90000"/>
              </a:lnSpc>
              <a:spcBef>
                <a:spcPts val="0"/>
              </a:spcBef>
              <a:spcAft>
                <a:spcPts val="0"/>
              </a:spcAft>
              <a:buClr>
                <a:srgbClr val="4D4D4D"/>
              </a:buClr>
              <a:buSzPts val="1200"/>
              <a:buFont typeface="Arial"/>
              <a:buChar char="•"/>
            </a:pPr>
            <a:r>
              <a:rPr i="0" lang="en-US" sz="2000">
                <a:solidFill>
                  <a:schemeClr val="dk1"/>
                </a:solidFill>
                <a:latin typeface="Arial"/>
                <a:ea typeface="Arial"/>
                <a:cs typeface="Arial"/>
                <a:sym typeface="Arial"/>
              </a:rPr>
              <a:t> Experimental Evaluation</a:t>
            </a:r>
            <a:endParaRPr/>
          </a:p>
        </p:txBody>
      </p:sp>
      <p:sp>
        <p:nvSpPr>
          <p:cNvPr id="1483" name="Google Shape;1483;p112"/>
          <p:cNvSpPr/>
          <p:nvPr/>
        </p:nvSpPr>
        <p:spPr>
          <a:xfrm>
            <a:off x="107577" y="3831812"/>
            <a:ext cx="5555633" cy="381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folHlink"/>
              </a:buClr>
              <a:buSzPts val="960"/>
              <a:buFont typeface="Arial"/>
              <a:buChar char="•"/>
            </a:pPr>
            <a:r>
              <a:rPr i="0" lang="en-US" sz="1600">
                <a:solidFill>
                  <a:schemeClr val="dk1"/>
                </a:solidFill>
                <a:latin typeface="Arial"/>
                <a:ea typeface="Arial"/>
                <a:cs typeface="Arial"/>
                <a:sym typeface="Arial"/>
              </a:rPr>
              <a:t>Storage cost of TAG is less than that of TEG if k &lt;&lt; m.</a:t>
            </a:r>
            <a:endParaRPr/>
          </a:p>
        </p:txBody>
      </p:sp>
      <p:sp>
        <p:nvSpPr>
          <p:cNvPr id="1484" name="Google Shape;1484;p112"/>
          <p:cNvSpPr/>
          <p:nvPr/>
        </p:nvSpPr>
        <p:spPr>
          <a:xfrm>
            <a:off x="107577" y="4216769"/>
            <a:ext cx="6934200" cy="381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folHlink"/>
              </a:buClr>
              <a:buSzPts val="960"/>
              <a:buFont typeface="Arial"/>
              <a:buChar char="•"/>
            </a:pPr>
            <a:r>
              <a:rPr i="0" lang="en-US" sz="1600">
                <a:solidFill>
                  <a:schemeClr val="dk1"/>
                </a:solidFill>
                <a:latin typeface="Arial"/>
                <a:ea typeface="Arial"/>
                <a:cs typeface="Arial"/>
                <a:sym typeface="Arial"/>
              </a:rPr>
              <a:t>TAG can benefit from time series compression.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8" name="Shape 1488"/>
        <p:cNvGrpSpPr/>
        <p:nvPr/>
      </p:nvGrpSpPr>
      <p:grpSpPr>
        <a:xfrm>
          <a:off x="0" y="0"/>
          <a:ext cx="0" cy="0"/>
          <a:chOff x="0" y="0"/>
          <a:chExt cx="0" cy="0"/>
        </a:xfrm>
      </p:grpSpPr>
      <p:sp>
        <p:nvSpPr>
          <p:cNvPr id="1489" name="Google Shape;1489;p113"/>
          <p:cNvSpPr txBox="1"/>
          <p:nvPr>
            <p:ph idx="12" type="sldNum"/>
          </p:nvPr>
        </p:nvSpPr>
        <p:spPr>
          <a:xfrm>
            <a:off x="6428964" y="6308184"/>
            <a:ext cx="19050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i="0" lang="en-US" sz="1400">
                <a:solidFill>
                  <a:schemeClr val="dk1"/>
                </a:solidFill>
                <a:latin typeface="Arial"/>
                <a:ea typeface="Arial"/>
                <a:cs typeface="Arial"/>
                <a:sym typeface="Arial"/>
              </a:rPr>
              <a:t>‹#›</a:t>
            </a:fld>
            <a:endParaRPr i="0" sz="1400">
              <a:solidFill>
                <a:schemeClr val="dk1"/>
              </a:solidFill>
              <a:latin typeface="Arial"/>
              <a:ea typeface="Arial"/>
              <a:cs typeface="Arial"/>
              <a:sym typeface="Arial"/>
            </a:endParaRPr>
          </a:p>
        </p:txBody>
      </p:sp>
      <p:sp>
        <p:nvSpPr>
          <p:cNvPr id="1490" name="Google Shape;1490;p113"/>
          <p:cNvSpPr txBox="1"/>
          <p:nvPr>
            <p:ph type="title"/>
          </p:nvPr>
        </p:nvSpPr>
        <p:spPr>
          <a:xfrm>
            <a:off x="553627" y="135984"/>
            <a:ext cx="7793037" cy="70008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Arial"/>
                <a:ea typeface="Arial"/>
                <a:cs typeface="Arial"/>
                <a:sym typeface="Arial"/>
              </a:rPr>
              <a:t>Routing Algorithms- Challenges</a:t>
            </a:r>
            <a:endParaRPr/>
          </a:p>
        </p:txBody>
      </p:sp>
      <p:sp>
        <p:nvSpPr>
          <p:cNvPr id="1491" name="Google Shape;1491;p113"/>
          <p:cNvSpPr txBox="1"/>
          <p:nvPr/>
        </p:nvSpPr>
        <p:spPr>
          <a:xfrm>
            <a:off x="382175" y="1190513"/>
            <a:ext cx="7331057" cy="861774"/>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700"/>
              <a:buFont typeface="Arial"/>
              <a:buChar char="•"/>
            </a:pPr>
            <a:r>
              <a:rPr i="0" lang="en-US" sz="2000">
                <a:solidFill>
                  <a:schemeClr val="dk1"/>
                </a:solidFill>
                <a:latin typeface="Arial"/>
                <a:ea typeface="Arial"/>
                <a:cs typeface="Arial"/>
                <a:sym typeface="Arial"/>
              </a:rPr>
              <a:t>Violation of optimal prefix property</a:t>
            </a:r>
            <a:endParaRPr/>
          </a:p>
          <a:p>
            <a:pPr indent="-342900" lvl="1" marL="1085850" marR="0" rtl="0" algn="l">
              <a:spcBef>
                <a:spcPts val="1000"/>
              </a:spcBef>
              <a:spcAft>
                <a:spcPts val="0"/>
              </a:spcAft>
              <a:buClr>
                <a:schemeClr val="dk1"/>
              </a:buClr>
              <a:buSzPts val="1700"/>
              <a:buFont typeface="Arial"/>
              <a:buChar char="•"/>
            </a:pPr>
            <a:r>
              <a:rPr b="0" i="0" lang="en-US" sz="2000" u="none" cap="none" strike="noStrike">
                <a:solidFill>
                  <a:schemeClr val="dk1"/>
                </a:solidFill>
                <a:latin typeface="Arial"/>
                <a:ea typeface="Arial"/>
                <a:cs typeface="Arial"/>
                <a:sym typeface="Arial"/>
              </a:rPr>
              <a:t> Not all optimal paths show optimal prefix property.</a:t>
            </a:r>
            <a:endParaRPr/>
          </a:p>
        </p:txBody>
      </p:sp>
      <p:sp>
        <p:nvSpPr>
          <p:cNvPr id="1492" name="Google Shape;1492;p113"/>
          <p:cNvSpPr txBox="1"/>
          <p:nvPr/>
        </p:nvSpPr>
        <p:spPr>
          <a:xfrm>
            <a:off x="382175" y="2415766"/>
            <a:ext cx="4953000" cy="39687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700"/>
              <a:buFont typeface="Arial"/>
              <a:buChar char="•"/>
            </a:pPr>
            <a:r>
              <a:rPr i="0" lang="en-US" sz="2000">
                <a:solidFill>
                  <a:schemeClr val="dk1"/>
                </a:solidFill>
                <a:latin typeface="Arial"/>
                <a:ea typeface="Arial"/>
                <a:cs typeface="Arial"/>
                <a:sym typeface="Arial"/>
              </a:rPr>
              <a:t> New and Alternate semantics</a:t>
            </a:r>
            <a:endParaRPr/>
          </a:p>
        </p:txBody>
      </p:sp>
      <p:sp>
        <p:nvSpPr>
          <p:cNvPr id="1493" name="Google Shape;1493;p113"/>
          <p:cNvSpPr txBox="1"/>
          <p:nvPr/>
        </p:nvSpPr>
        <p:spPr>
          <a:xfrm>
            <a:off x="258201" y="3228945"/>
            <a:ext cx="8383887" cy="40011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700"/>
              <a:buFont typeface="Arial"/>
              <a:buChar char="•"/>
            </a:pPr>
            <a:r>
              <a:rPr i="0" lang="en-US" sz="2000">
                <a:solidFill>
                  <a:schemeClr val="dk1"/>
                </a:solidFill>
                <a:latin typeface="Arial"/>
                <a:ea typeface="Arial"/>
                <a:cs typeface="Arial"/>
                <a:sym typeface="Arial"/>
              </a:rPr>
              <a:t> Termination of the algorithm: an infinite non-negative cycle over time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sp>
        <p:nvSpPr>
          <p:cNvPr id="1498" name="Google Shape;1498;p114"/>
          <p:cNvSpPr txBox="1"/>
          <p:nvPr>
            <p:ph idx="12" type="sldNum"/>
          </p:nvPr>
        </p:nvSpPr>
        <p:spPr>
          <a:xfrm>
            <a:off x="7042150" y="6243638"/>
            <a:ext cx="19050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i="0" lang="en-US" sz="1400">
                <a:solidFill>
                  <a:schemeClr val="dk1"/>
                </a:solidFill>
                <a:latin typeface="Arial"/>
                <a:ea typeface="Arial"/>
                <a:cs typeface="Arial"/>
                <a:sym typeface="Arial"/>
              </a:rPr>
              <a:t>‹#›</a:t>
            </a:fld>
            <a:endParaRPr i="0" sz="1400">
              <a:solidFill>
                <a:schemeClr val="dk1"/>
              </a:solidFill>
              <a:latin typeface="Arial"/>
              <a:ea typeface="Arial"/>
              <a:cs typeface="Arial"/>
              <a:sym typeface="Arial"/>
            </a:endParaRPr>
          </a:p>
        </p:txBody>
      </p:sp>
      <p:sp>
        <p:nvSpPr>
          <p:cNvPr id="1499" name="Google Shape;1499;p114"/>
          <p:cNvSpPr txBox="1"/>
          <p:nvPr>
            <p:ph type="title"/>
          </p:nvPr>
        </p:nvSpPr>
        <p:spPr>
          <a:xfrm>
            <a:off x="1166813" y="71438"/>
            <a:ext cx="7793037" cy="70008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2800" u="sng">
                <a:latin typeface="Arial"/>
                <a:ea typeface="Arial"/>
                <a:cs typeface="Arial"/>
                <a:sym typeface="Arial"/>
              </a:rPr>
              <a:t>Routing Algorithms- Challenges</a:t>
            </a:r>
            <a:endParaRPr/>
          </a:p>
        </p:txBody>
      </p:sp>
      <p:grpSp>
        <p:nvGrpSpPr>
          <p:cNvPr id="1500" name="Google Shape;1500;p114"/>
          <p:cNvGrpSpPr/>
          <p:nvPr/>
        </p:nvGrpSpPr>
        <p:grpSpPr>
          <a:xfrm>
            <a:off x="1943602" y="1478339"/>
            <a:ext cx="6637338" cy="2949575"/>
            <a:chOff x="545" y="720"/>
            <a:chExt cx="4181" cy="1858"/>
          </a:xfrm>
        </p:grpSpPr>
        <p:sp>
          <p:nvSpPr>
            <p:cNvPr id="1501" name="Google Shape;1501;p114"/>
            <p:cNvSpPr txBox="1"/>
            <p:nvPr/>
          </p:nvSpPr>
          <p:spPr>
            <a:xfrm>
              <a:off x="576" y="720"/>
              <a:ext cx="4032" cy="2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t/>
              </a:r>
              <a:endParaRPr i="0" sz="1800">
                <a:solidFill>
                  <a:schemeClr val="dk1"/>
                </a:solidFill>
                <a:latin typeface="Arial"/>
                <a:ea typeface="Arial"/>
                <a:cs typeface="Arial"/>
                <a:sym typeface="Arial"/>
              </a:endParaRPr>
            </a:p>
          </p:txBody>
        </p:sp>
        <p:grpSp>
          <p:nvGrpSpPr>
            <p:cNvPr id="1502" name="Google Shape;1502;p114"/>
            <p:cNvGrpSpPr/>
            <p:nvPr/>
          </p:nvGrpSpPr>
          <p:grpSpPr>
            <a:xfrm>
              <a:off x="545" y="768"/>
              <a:ext cx="1374" cy="889"/>
              <a:chOff x="774" y="820"/>
              <a:chExt cx="1374" cy="889"/>
            </a:xfrm>
          </p:grpSpPr>
          <p:sp>
            <p:nvSpPr>
              <p:cNvPr id="1503" name="Google Shape;1503;p114"/>
              <p:cNvSpPr txBox="1"/>
              <p:nvPr/>
            </p:nvSpPr>
            <p:spPr>
              <a:xfrm>
                <a:off x="1398" y="1545"/>
                <a:ext cx="33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4D4D4D"/>
                  </a:buClr>
                  <a:buSzPts val="1100"/>
                  <a:buFont typeface="Noto Sans Symbols"/>
                  <a:buNone/>
                </a:pPr>
                <a:r>
                  <a:rPr b="1" i="0" lang="en-US" sz="1100">
                    <a:solidFill>
                      <a:srgbClr val="4D4D4D"/>
                    </a:solidFill>
                    <a:latin typeface="Arial"/>
                    <a:ea typeface="Arial"/>
                    <a:cs typeface="Arial"/>
                    <a:sym typeface="Arial"/>
                  </a:rPr>
                  <a:t>t=1</a:t>
                </a:r>
                <a:endParaRPr/>
              </a:p>
            </p:txBody>
          </p:sp>
          <p:sp>
            <p:nvSpPr>
              <p:cNvPr id="1504" name="Google Shape;1504;p114"/>
              <p:cNvSpPr/>
              <p:nvPr/>
            </p:nvSpPr>
            <p:spPr>
              <a:xfrm>
                <a:off x="824" y="1140"/>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05" name="Google Shape;1505;p114"/>
              <p:cNvSpPr/>
              <p:nvPr/>
            </p:nvSpPr>
            <p:spPr>
              <a:xfrm>
                <a:off x="1152" y="852"/>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06" name="Google Shape;1506;p114"/>
              <p:cNvSpPr/>
              <p:nvPr/>
            </p:nvSpPr>
            <p:spPr>
              <a:xfrm>
                <a:off x="1160" y="1428"/>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07" name="Google Shape;1507;p114"/>
              <p:cNvSpPr/>
              <p:nvPr/>
            </p:nvSpPr>
            <p:spPr>
              <a:xfrm>
                <a:off x="1498" y="1120"/>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08" name="Google Shape;1508;p114"/>
              <p:cNvSpPr/>
              <p:nvPr/>
            </p:nvSpPr>
            <p:spPr>
              <a:xfrm>
                <a:off x="1926" y="1130"/>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509" name="Google Shape;1509;p114"/>
              <p:cNvCxnSpPr/>
              <p:nvPr/>
            </p:nvCxnSpPr>
            <p:spPr>
              <a:xfrm>
                <a:off x="920" y="1284"/>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510" name="Google Shape;1510;p114"/>
              <p:cNvCxnSpPr/>
              <p:nvPr/>
            </p:nvCxnSpPr>
            <p:spPr>
              <a:xfrm>
                <a:off x="1289" y="963"/>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511" name="Google Shape;1511;p114"/>
              <p:cNvCxnSpPr/>
              <p:nvPr/>
            </p:nvCxnSpPr>
            <p:spPr>
              <a:xfrm flipH="1" rot="10800000">
                <a:off x="1294" y="1259"/>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512" name="Google Shape;1512;p114"/>
              <p:cNvCxnSpPr/>
              <p:nvPr/>
            </p:nvCxnSpPr>
            <p:spPr>
              <a:xfrm>
                <a:off x="1640" y="1188"/>
                <a:ext cx="288" cy="0"/>
              </a:xfrm>
              <a:prstGeom prst="straightConnector1">
                <a:avLst/>
              </a:prstGeom>
              <a:noFill/>
              <a:ln cap="flat" cmpd="sng" w="9525">
                <a:solidFill>
                  <a:schemeClr val="dk2"/>
                </a:solidFill>
                <a:prstDash val="solid"/>
                <a:round/>
                <a:headEnd len="med" w="med" type="none"/>
                <a:tailEnd len="med" w="med" type="triangle"/>
              </a:ln>
            </p:spPr>
          </p:cxnSp>
          <p:sp>
            <p:nvSpPr>
              <p:cNvPr id="1513" name="Google Shape;1513;p114"/>
              <p:cNvSpPr txBox="1"/>
              <p:nvPr/>
            </p:nvSpPr>
            <p:spPr>
              <a:xfrm>
                <a:off x="1125" y="845"/>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514" name="Google Shape;1514;p114"/>
              <p:cNvSpPr txBox="1"/>
              <p:nvPr/>
            </p:nvSpPr>
            <p:spPr>
              <a:xfrm>
                <a:off x="792" y="1133"/>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515" name="Google Shape;1515;p114"/>
              <p:cNvSpPr txBox="1"/>
              <p:nvPr/>
            </p:nvSpPr>
            <p:spPr>
              <a:xfrm>
                <a:off x="1138" y="1419"/>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516" name="Google Shape;1516;p114"/>
              <p:cNvSpPr txBox="1"/>
              <p:nvPr/>
            </p:nvSpPr>
            <p:spPr>
              <a:xfrm>
                <a:off x="1469" y="1113"/>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517" name="Google Shape;1517;p114"/>
              <p:cNvSpPr txBox="1"/>
              <p:nvPr/>
            </p:nvSpPr>
            <p:spPr>
              <a:xfrm>
                <a:off x="1898" y="1125"/>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sp>
            <p:nvSpPr>
              <p:cNvPr id="1518" name="Google Shape;1518;p114"/>
              <p:cNvSpPr txBox="1"/>
              <p:nvPr/>
            </p:nvSpPr>
            <p:spPr>
              <a:xfrm>
                <a:off x="1347" y="953"/>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519" name="Google Shape;1519;p114"/>
              <p:cNvSpPr txBox="1"/>
              <p:nvPr/>
            </p:nvSpPr>
            <p:spPr>
              <a:xfrm>
                <a:off x="1693" y="1067"/>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520" name="Google Shape;1520;p114"/>
              <p:cNvSpPr txBox="1"/>
              <p:nvPr/>
            </p:nvSpPr>
            <p:spPr>
              <a:xfrm>
                <a:off x="1380" y="1309"/>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id="1521" name="Google Shape;1521;p114"/>
              <p:cNvSpPr txBox="1"/>
              <p:nvPr/>
            </p:nvSpPr>
            <p:spPr>
              <a:xfrm>
                <a:off x="910" y="1322"/>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descr="Diagram explaining arrival time series transformation, showing how time-dependent travel times on network edges are converted into earliest arrival times to enable shortest path computation." id="1522" name="Google Shape;1522;p114"/>
              <p:cNvSpPr/>
              <p:nvPr/>
            </p:nvSpPr>
            <p:spPr>
              <a:xfrm>
                <a:off x="774" y="820"/>
                <a:ext cx="1344" cy="86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sp>
          <p:nvSpPr>
            <p:cNvPr id="1523" name="Google Shape;1523;p114"/>
            <p:cNvSpPr txBox="1"/>
            <p:nvPr/>
          </p:nvSpPr>
          <p:spPr>
            <a:xfrm>
              <a:off x="2574" y="1490"/>
              <a:ext cx="33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4D4D4D"/>
                </a:buClr>
                <a:buSzPts val="1100"/>
                <a:buFont typeface="Noto Sans Symbols"/>
                <a:buNone/>
              </a:pPr>
              <a:r>
                <a:rPr b="1" i="0" lang="en-US" sz="1100">
                  <a:solidFill>
                    <a:srgbClr val="4D4D4D"/>
                  </a:solidFill>
                  <a:latin typeface="Arial"/>
                  <a:ea typeface="Arial"/>
                  <a:cs typeface="Arial"/>
                  <a:sym typeface="Arial"/>
                </a:rPr>
                <a:t>t=2</a:t>
              </a:r>
              <a:endParaRPr/>
            </a:p>
          </p:txBody>
        </p:sp>
        <p:sp>
          <p:nvSpPr>
            <p:cNvPr id="1524" name="Google Shape;1524;p114"/>
            <p:cNvSpPr/>
            <p:nvPr/>
          </p:nvSpPr>
          <p:spPr>
            <a:xfrm>
              <a:off x="1954" y="1078"/>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25" name="Google Shape;1525;p114"/>
            <p:cNvSpPr/>
            <p:nvPr/>
          </p:nvSpPr>
          <p:spPr>
            <a:xfrm>
              <a:off x="2282" y="790"/>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26" name="Google Shape;1526;p114"/>
            <p:cNvSpPr/>
            <p:nvPr/>
          </p:nvSpPr>
          <p:spPr>
            <a:xfrm>
              <a:off x="2290" y="1366"/>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27" name="Google Shape;1527;p114"/>
            <p:cNvSpPr/>
            <p:nvPr/>
          </p:nvSpPr>
          <p:spPr>
            <a:xfrm>
              <a:off x="2628" y="1058"/>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28" name="Google Shape;1528;p114"/>
            <p:cNvSpPr/>
            <p:nvPr/>
          </p:nvSpPr>
          <p:spPr>
            <a:xfrm>
              <a:off x="3056" y="1068"/>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529" name="Google Shape;1529;p114"/>
            <p:cNvCxnSpPr/>
            <p:nvPr/>
          </p:nvCxnSpPr>
          <p:spPr>
            <a:xfrm>
              <a:off x="2050" y="1222"/>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530" name="Google Shape;1530;p114"/>
            <p:cNvCxnSpPr/>
            <p:nvPr/>
          </p:nvCxnSpPr>
          <p:spPr>
            <a:xfrm>
              <a:off x="2419" y="901"/>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531" name="Google Shape;1531;p114"/>
            <p:cNvCxnSpPr/>
            <p:nvPr/>
          </p:nvCxnSpPr>
          <p:spPr>
            <a:xfrm flipH="1" rot="10800000">
              <a:off x="2424" y="1197"/>
              <a:ext cx="240" cy="192"/>
            </a:xfrm>
            <a:prstGeom prst="straightConnector1">
              <a:avLst/>
            </a:prstGeom>
            <a:noFill/>
            <a:ln cap="flat" cmpd="sng" w="9525">
              <a:solidFill>
                <a:schemeClr val="dk2"/>
              </a:solidFill>
              <a:prstDash val="solid"/>
              <a:round/>
              <a:headEnd len="med" w="med" type="none"/>
              <a:tailEnd len="med" w="med" type="triangle"/>
            </a:ln>
          </p:spPr>
        </p:cxnSp>
        <p:sp>
          <p:nvSpPr>
            <p:cNvPr id="1532" name="Google Shape;1532;p114"/>
            <p:cNvSpPr txBox="1"/>
            <p:nvPr/>
          </p:nvSpPr>
          <p:spPr>
            <a:xfrm>
              <a:off x="2256" y="768"/>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533" name="Google Shape;1533;p114"/>
            <p:cNvSpPr txBox="1"/>
            <p:nvPr/>
          </p:nvSpPr>
          <p:spPr>
            <a:xfrm>
              <a:off x="1922" y="1071"/>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534" name="Google Shape;1534;p114"/>
            <p:cNvSpPr txBox="1"/>
            <p:nvPr/>
          </p:nvSpPr>
          <p:spPr>
            <a:xfrm>
              <a:off x="2268" y="1357"/>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535" name="Google Shape;1535;p114"/>
            <p:cNvSpPr txBox="1"/>
            <p:nvPr/>
          </p:nvSpPr>
          <p:spPr>
            <a:xfrm>
              <a:off x="2599" y="1051"/>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536" name="Google Shape;1536;p114"/>
            <p:cNvSpPr txBox="1"/>
            <p:nvPr/>
          </p:nvSpPr>
          <p:spPr>
            <a:xfrm>
              <a:off x="3028" y="1063"/>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sp>
          <p:nvSpPr>
            <p:cNvPr id="1537" name="Google Shape;1537;p114"/>
            <p:cNvSpPr txBox="1"/>
            <p:nvPr/>
          </p:nvSpPr>
          <p:spPr>
            <a:xfrm>
              <a:off x="2477" y="891"/>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538" name="Google Shape;1538;p114"/>
            <p:cNvSpPr txBox="1"/>
            <p:nvPr/>
          </p:nvSpPr>
          <p:spPr>
            <a:xfrm>
              <a:off x="2510" y="1247"/>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id="1539" name="Google Shape;1539;p114"/>
            <p:cNvSpPr txBox="1"/>
            <p:nvPr/>
          </p:nvSpPr>
          <p:spPr>
            <a:xfrm>
              <a:off x="2040" y="1260"/>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cxnSp>
          <p:nvCxnSpPr>
            <p:cNvPr id="1540" name="Google Shape;1540;p114"/>
            <p:cNvCxnSpPr/>
            <p:nvPr/>
          </p:nvCxnSpPr>
          <p:spPr>
            <a:xfrm flipH="1" rot="10800000">
              <a:off x="2051" y="889"/>
              <a:ext cx="240" cy="192"/>
            </a:xfrm>
            <a:prstGeom prst="straightConnector1">
              <a:avLst/>
            </a:prstGeom>
            <a:noFill/>
            <a:ln cap="flat" cmpd="sng" w="9525">
              <a:solidFill>
                <a:schemeClr val="dk2"/>
              </a:solidFill>
              <a:prstDash val="solid"/>
              <a:round/>
              <a:headEnd len="med" w="med" type="none"/>
              <a:tailEnd len="med" w="med" type="triangle"/>
            </a:ln>
          </p:spPr>
        </p:cxnSp>
        <p:sp>
          <p:nvSpPr>
            <p:cNvPr id="1541" name="Google Shape;1541;p114"/>
            <p:cNvSpPr txBox="1"/>
            <p:nvPr/>
          </p:nvSpPr>
          <p:spPr>
            <a:xfrm>
              <a:off x="2056" y="874"/>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542" name="Google Shape;1542;p114"/>
            <p:cNvSpPr/>
            <p:nvPr/>
          </p:nvSpPr>
          <p:spPr>
            <a:xfrm>
              <a:off x="1947" y="768"/>
              <a:ext cx="1344" cy="86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43" name="Google Shape;1543;p114"/>
            <p:cNvSpPr txBox="1"/>
            <p:nvPr/>
          </p:nvSpPr>
          <p:spPr>
            <a:xfrm>
              <a:off x="4027" y="1485"/>
              <a:ext cx="33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4D4D4D"/>
                </a:buClr>
                <a:buSzPts val="1100"/>
                <a:buFont typeface="Noto Sans Symbols"/>
                <a:buNone/>
              </a:pPr>
              <a:r>
                <a:rPr b="1" i="0" lang="en-US" sz="1100">
                  <a:solidFill>
                    <a:srgbClr val="4D4D4D"/>
                  </a:solidFill>
                  <a:latin typeface="Arial"/>
                  <a:ea typeface="Arial"/>
                  <a:cs typeface="Arial"/>
                  <a:sym typeface="Arial"/>
                </a:rPr>
                <a:t>t=3</a:t>
              </a:r>
              <a:endParaRPr/>
            </a:p>
          </p:txBody>
        </p:sp>
        <p:sp>
          <p:nvSpPr>
            <p:cNvPr id="1544" name="Google Shape;1544;p114"/>
            <p:cNvSpPr/>
            <p:nvPr/>
          </p:nvSpPr>
          <p:spPr>
            <a:xfrm>
              <a:off x="3396" y="1108"/>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45" name="Google Shape;1545;p114"/>
            <p:cNvSpPr/>
            <p:nvPr/>
          </p:nvSpPr>
          <p:spPr>
            <a:xfrm>
              <a:off x="3724" y="820"/>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46" name="Google Shape;1546;p114"/>
            <p:cNvSpPr/>
            <p:nvPr/>
          </p:nvSpPr>
          <p:spPr>
            <a:xfrm>
              <a:off x="3732" y="1396"/>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47" name="Google Shape;1547;p114"/>
            <p:cNvSpPr/>
            <p:nvPr/>
          </p:nvSpPr>
          <p:spPr>
            <a:xfrm>
              <a:off x="4070" y="1088"/>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48" name="Google Shape;1548;p114"/>
            <p:cNvSpPr/>
            <p:nvPr/>
          </p:nvSpPr>
          <p:spPr>
            <a:xfrm>
              <a:off x="4498" y="1098"/>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549" name="Google Shape;1549;p114"/>
            <p:cNvCxnSpPr/>
            <p:nvPr/>
          </p:nvCxnSpPr>
          <p:spPr>
            <a:xfrm>
              <a:off x="3492" y="1252"/>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550" name="Google Shape;1550;p114"/>
            <p:cNvCxnSpPr/>
            <p:nvPr/>
          </p:nvCxnSpPr>
          <p:spPr>
            <a:xfrm>
              <a:off x="3861" y="931"/>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551" name="Google Shape;1551;p114"/>
            <p:cNvCxnSpPr/>
            <p:nvPr/>
          </p:nvCxnSpPr>
          <p:spPr>
            <a:xfrm flipH="1" rot="10800000">
              <a:off x="3866" y="1227"/>
              <a:ext cx="240" cy="192"/>
            </a:xfrm>
            <a:prstGeom prst="straightConnector1">
              <a:avLst/>
            </a:prstGeom>
            <a:noFill/>
            <a:ln cap="flat" cmpd="sng" w="9525">
              <a:solidFill>
                <a:schemeClr val="dk2"/>
              </a:solidFill>
              <a:prstDash val="solid"/>
              <a:round/>
              <a:headEnd len="med" w="med" type="none"/>
              <a:tailEnd len="med" w="med" type="triangle"/>
            </a:ln>
          </p:spPr>
        </p:cxnSp>
        <p:sp>
          <p:nvSpPr>
            <p:cNvPr id="1552" name="Google Shape;1552;p114"/>
            <p:cNvSpPr txBox="1"/>
            <p:nvPr/>
          </p:nvSpPr>
          <p:spPr>
            <a:xfrm>
              <a:off x="3697" y="813"/>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553" name="Google Shape;1553;p114"/>
            <p:cNvSpPr txBox="1"/>
            <p:nvPr/>
          </p:nvSpPr>
          <p:spPr>
            <a:xfrm>
              <a:off x="3364" y="1101"/>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554" name="Google Shape;1554;p114"/>
            <p:cNvSpPr txBox="1"/>
            <p:nvPr/>
          </p:nvSpPr>
          <p:spPr>
            <a:xfrm>
              <a:off x="3710" y="1387"/>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555" name="Google Shape;1555;p114"/>
            <p:cNvSpPr txBox="1"/>
            <p:nvPr/>
          </p:nvSpPr>
          <p:spPr>
            <a:xfrm>
              <a:off x="4041" y="1081"/>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556" name="Google Shape;1556;p114"/>
            <p:cNvSpPr txBox="1"/>
            <p:nvPr/>
          </p:nvSpPr>
          <p:spPr>
            <a:xfrm>
              <a:off x="4470" y="1093"/>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sp>
          <p:nvSpPr>
            <p:cNvPr id="1557" name="Google Shape;1557;p114"/>
            <p:cNvSpPr txBox="1"/>
            <p:nvPr/>
          </p:nvSpPr>
          <p:spPr>
            <a:xfrm>
              <a:off x="3919" y="921"/>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558" name="Google Shape;1558;p114"/>
            <p:cNvSpPr txBox="1"/>
            <p:nvPr/>
          </p:nvSpPr>
          <p:spPr>
            <a:xfrm>
              <a:off x="3952" y="1277"/>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id="1559" name="Google Shape;1559;p114"/>
            <p:cNvSpPr txBox="1"/>
            <p:nvPr/>
          </p:nvSpPr>
          <p:spPr>
            <a:xfrm>
              <a:off x="3482" y="1290"/>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cxnSp>
          <p:nvCxnSpPr>
            <p:cNvPr id="1560" name="Google Shape;1560;p114"/>
            <p:cNvCxnSpPr/>
            <p:nvPr/>
          </p:nvCxnSpPr>
          <p:spPr>
            <a:xfrm flipH="1" rot="10800000">
              <a:off x="3497" y="924"/>
              <a:ext cx="240" cy="192"/>
            </a:xfrm>
            <a:prstGeom prst="straightConnector1">
              <a:avLst/>
            </a:prstGeom>
            <a:noFill/>
            <a:ln cap="flat" cmpd="sng" w="9525">
              <a:solidFill>
                <a:schemeClr val="dk2"/>
              </a:solidFill>
              <a:prstDash val="solid"/>
              <a:round/>
              <a:headEnd len="med" w="med" type="none"/>
              <a:tailEnd len="med" w="med" type="triangle"/>
            </a:ln>
          </p:spPr>
        </p:cxnSp>
        <p:sp>
          <p:nvSpPr>
            <p:cNvPr id="1561" name="Google Shape;1561;p114"/>
            <p:cNvSpPr txBox="1"/>
            <p:nvPr/>
          </p:nvSpPr>
          <p:spPr>
            <a:xfrm>
              <a:off x="3489" y="922"/>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562" name="Google Shape;1562;p114"/>
            <p:cNvSpPr/>
            <p:nvPr/>
          </p:nvSpPr>
          <p:spPr>
            <a:xfrm>
              <a:off x="3360" y="775"/>
              <a:ext cx="1344" cy="86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nvGrpSpPr>
            <p:cNvPr id="1563" name="Google Shape;1563;p114"/>
            <p:cNvGrpSpPr/>
            <p:nvPr/>
          </p:nvGrpSpPr>
          <p:grpSpPr>
            <a:xfrm>
              <a:off x="3360" y="1688"/>
              <a:ext cx="1366" cy="890"/>
              <a:chOff x="1920" y="1728"/>
              <a:chExt cx="1366" cy="890"/>
            </a:xfrm>
          </p:grpSpPr>
          <p:sp>
            <p:nvSpPr>
              <p:cNvPr id="1564" name="Google Shape;1564;p114"/>
              <p:cNvSpPr txBox="1"/>
              <p:nvPr/>
            </p:nvSpPr>
            <p:spPr>
              <a:xfrm>
                <a:off x="2554" y="2454"/>
                <a:ext cx="33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4D4D4D"/>
                  </a:buClr>
                  <a:buSzPts val="1100"/>
                  <a:buFont typeface="Noto Sans Symbols"/>
                  <a:buNone/>
                </a:pPr>
                <a:r>
                  <a:rPr b="1" i="0" lang="en-US" sz="1100">
                    <a:solidFill>
                      <a:srgbClr val="4D4D4D"/>
                    </a:solidFill>
                    <a:latin typeface="Arial"/>
                    <a:ea typeface="Arial"/>
                    <a:cs typeface="Arial"/>
                    <a:sym typeface="Arial"/>
                  </a:rPr>
                  <a:t>t=5</a:t>
                </a:r>
                <a:endParaRPr/>
              </a:p>
            </p:txBody>
          </p:sp>
          <p:sp>
            <p:nvSpPr>
              <p:cNvPr id="1565" name="Google Shape;1565;p114"/>
              <p:cNvSpPr/>
              <p:nvPr/>
            </p:nvSpPr>
            <p:spPr>
              <a:xfrm>
                <a:off x="1962" y="2029"/>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66" name="Google Shape;1566;p114"/>
              <p:cNvSpPr/>
              <p:nvPr/>
            </p:nvSpPr>
            <p:spPr>
              <a:xfrm>
                <a:off x="2290" y="1741"/>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67" name="Google Shape;1567;p114"/>
              <p:cNvSpPr/>
              <p:nvPr/>
            </p:nvSpPr>
            <p:spPr>
              <a:xfrm>
                <a:off x="2298" y="2317"/>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68" name="Google Shape;1568;p114"/>
              <p:cNvSpPr/>
              <p:nvPr/>
            </p:nvSpPr>
            <p:spPr>
              <a:xfrm>
                <a:off x="2636" y="2009"/>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69" name="Google Shape;1569;p114"/>
              <p:cNvSpPr/>
              <p:nvPr/>
            </p:nvSpPr>
            <p:spPr>
              <a:xfrm>
                <a:off x="3064" y="2019"/>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570" name="Google Shape;1570;p114"/>
              <p:cNvCxnSpPr/>
              <p:nvPr/>
            </p:nvCxnSpPr>
            <p:spPr>
              <a:xfrm>
                <a:off x="2058" y="2173"/>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571" name="Google Shape;1571;p114"/>
              <p:cNvCxnSpPr/>
              <p:nvPr/>
            </p:nvCxnSpPr>
            <p:spPr>
              <a:xfrm>
                <a:off x="2427" y="1852"/>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572" name="Google Shape;1572;p114"/>
              <p:cNvCxnSpPr/>
              <p:nvPr/>
            </p:nvCxnSpPr>
            <p:spPr>
              <a:xfrm flipH="1" rot="10800000">
                <a:off x="2432" y="2148"/>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573" name="Google Shape;1573;p114"/>
              <p:cNvCxnSpPr/>
              <p:nvPr/>
            </p:nvCxnSpPr>
            <p:spPr>
              <a:xfrm>
                <a:off x="2778" y="2077"/>
                <a:ext cx="288" cy="0"/>
              </a:xfrm>
              <a:prstGeom prst="straightConnector1">
                <a:avLst/>
              </a:prstGeom>
              <a:noFill/>
              <a:ln cap="flat" cmpd="sng" w="9525">
                <a:solidFill>
                  <a:schemeClr val="dk2"/>
                </a:solidFill>
                <a:prstDash val="solid"/>
                <a:round/>
                <a:headEnd len="med" w="med" type="none"/>
                <a:tailEnd len="med" w="med" type="triangle"/>
              </a:ln>
            </p:spPr>
          </p:cxnSp>
          <p:sp>
            <p:nvSpPr>
              <p:cNvPr id="1574" name="Google Shape;1574;p114"/>
              <p:cNvSpPr txBox="1"/>
              <p:nvPr/>
            </p:nvSpPr>
            <p:spPr>
              <a:xfrm>
                <a:off x="2263" y="1734"/>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575" name="Google Shape;1575;p114"/>
              <p:cNvSpPr txBox="1"/>
              <p:nvPr/>
            </p:nvSpPr>
            <p:spPr>
              <a:xfrm>
                <a:off x="1930" y="2022"/>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576" name="Google Shape;1576;p114"/>
              <p:cNvSpPr txBox="1"/>
              <p:nvPr/>
            </p:nvSpPr>
            <p:spPr>
              <a:xfrm>
                <a:off x="2276" y="2308"/>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577" name="Google Shape;1577;p114"/>
              <p:cNvSpPr txBox="1"/>
              <p:nvPr/>
            </p:nvSpPr>
            <p:spPr>
              <a:xfrm>
                <a:off x="2607" y="2002"/>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578" name="Google Shape;1578;p114"/>
              <p:cNvSpPr txBox="1"/>
              <p:nvPr/>
            </p:nvSpPr>
            <p:spPr>
              <a:xfrm>
                <a:off x="3036" y="2014"/>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sp>
            <p:nvSpPr>
              <p:cNvPr id="1579" name="Google Shape;1579;p114"/>
              <p:cNvSpPr txBox="1"/>
              <p:nvPr/>
            </p:nvSpPr>
            <p:spPr>
              <a:xfrm>
                <a:off x="2485" y="1842"/>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580" name="Google Shape;1580;p114"/>
              <p:cNvSpPr txBox="1"/>
              <p:nvPr/>
            </p:nvSpPr>
            <p:spPr>
              <a:xfrm>
                <a:off x="2831" y="1956"/>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581" name="Google Shape;1581;p114"/>
              <p:cNvSpPr txBox="1"/>
              <p:nvPr/>
            </p:nvSpPr>
            <p:spPr>
              <a:xfrm>
                <a:off x="2518" y="2198"/>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id="1582" name="Google Shape;1582;p114"/>
              <p:cNvSpPr txBox="1"/>
              <p:nvPr/>
            </p:nvSpPr>
            <p:spPr>
              <a:xfrm>
                <a:off x="2048" y="2211"/>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cxnSp>
            <p:nvCxnSpPr>
              <p:cNvPr id="1583" name="Google Shape;1583;p114"/>
              <p:cNvCxnSpPr/>
              <p:nvPr/>
            </p:nvCxnSpPr>
            <p:spPr>
              <a:xfrm flipH="1" rot="10800000">
                <a:off x="2074" y="1840"/>
                <a:ext cx="240" cy="192"/>
              </a:xfrm>
              <a:prstGeom prst="straightConnector1">
                <a:avLst/>
              </a:prstGeom>
              <a:noFill/>
              <a:ln cap="flat" cmpd="sng" w="9525">
                <a:solidFill>
                  <a:schemeClr val="dk2"/>
                </a:solidFill>
                <a:prstDash val="solid"/>
                <a:round/>
                <a:headEnd len="med" w="med" type="none"/>
                <a:tailEnd len="med" w="med" type="triangle"/>
              </a:ln>
            </p:spPr>
          </p:cxnSp>
          <p:sp>
            <p:nvSpPr>
              <p:cNvPr id="1584" name="Google Shape;1584;p114"/>
              <p:cNvSpPr txBox="1"/>
              <p:nvPr/>
            </p:nvSpPr>
            <p:spPr>
              <a:xfrm>
                <a:off x="2077" y="1835"/>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585" name="Google Shape;1585;p114"/>
              <p:cNvSpPr/>
              <p:nvPr/>
            </p:nvSpPr>
            <p:spPr>
              <a:xfrm>
                <a:off x="1920" y="1728"/>
                <a:ext cx="1344" cy="86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cxnSp>
          <p:nvCxnSpPr>
            <p:cNvPr id="1586" name="Google Shape;1586;p114"/>
            <p:cNvCxnSpPr/>
            <p:nvPr/>
          </p:nvCxnSpPr>
          <p:spPr>
            <a:xfrm flipH="1" rot="10800000">
              <a:off x="700" y="902"/>
              <a:ext cx="240" cy="192"/>
            </a:xfrm>
            <a:prstGeom prst="straightConnector1">
              <a:avLst/>
            </a:prstGeom>
            <a:noFill/>
            <a:ln cap="flat" cmpd="sng" w="9525">
              <a:solidFill>
                <a:schemeClr val="dk2"/>
              </a:solidFill>
              <a:prstDash val="solid"/>
              <a:round/>
              <a:headEnd len="med" w="med" type="none"/>
              <a:tailEnd len="med" w="med" type="triangle"/>
            </a:ln>
          </p:spPr>
        </p:cxnSp>
        <p:sp>
          <p:nvSpPr>
            <p:cNvPr id="1587" name="Google Shape;1587;p114"/>
            <p:cNvSpPr txBox="1"/>
            <p:nvPr/>
          </p:nvSpPr>
          <p:spPr>
            <a:xfrm>
              <a:off x="629" y="907"/>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cxnSp>
          <p:nvCxnSpPr>
            <p:cNvPr id="1588" name="Google Shape;1588;p114"/>
            <p:cNvCxnSpPr/>
            <p:nvPr/>
          </p:nvCxnSpPr>
          <p:spPr>
            <a:xfrm>
              <a:off x="2774" y="1132"/>
              <a:ext cx="288" cy="0"/>
            </a:xfrm>
            <a:prstGeom prst="straightConnector1">
              <a:avLst/>
            </a:prstGeom>
            <a:noFill/>
            <a:ln cap="flat" cmpd="sng" w="9525">
              <a:solidFill>
                <a:schemeClr val="dk2"/>
              </a:solidFill>
              <a:prstDash val="solid"/>
              <a:round/>
              <a:headEnd len="med" w="med" type="none"/>
              <a:tailEnd len="med" w="med" type="triangle"/>
            </a:ln>
          </p:spPr>
        </p:cxnSp>
        <p:cxnSp>
          <p:nvCxnSpPr>
            <p:cNvPr id="1589" name="Google Shape;1589;p114"/>
            <p:cNvCxnSpPr/>
            <p:nvPr/>
          </p:nvCxnSpPr>
          <p:spPr>
            <a:xfrm>
              <a:off x="4216" y="1157"/>
              <a:ext cx="288" cy="0"/>
            </a:xfrm>
            <a:prstGeom prst="straightConnector1">
              <a:avLst/>
            </a:prstGeom>
            <a:noFill/>
            <a:ln cap="flat" cmpd="sng" w="9525">
              <a:solidFill>
                <a:schemeClr val="dk2"/>
              </a:solidFill>
              <a:prstDash val="solid"/>
              <a:round/>
              <a:headEnd len="med" w="med" type="none"/>
              <a:tailEnd len="med" w="med" type="triangle"/>
            </a:ln>
          </p:spPr>
        </p:cxnSp>
        <p:sp>
          <p:nvSpPr>
            <p:cNvPr id="1590" name="Google Shape;1590;p114"/>
            <p:cNvSpPr txBox="1"/>
            <p:nvPr/>
          </p:nvSpPr>
          <p:spPr>
            <a:xfrm>
              <a:off x="2824" y="1013"/>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id="1591" name="Google Shape;1591;p114"/>
            <p:cNvSpPr txBox="1"/>
            <p:nvPr/>
          </p:nvSpPr>
          <p:spPr>
            <a:xfrm>
              <a:off x="4270" y="1043"/>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5</a:t>
              </a:r>
              <a:endParaRPr/>
            </a:p>
          </p:txBody>
        </p:sp>
        <p:grpSp>
          <p:nvGrpSpPr>
            <p:cNvPr id="1592" name="Google Shape;1592;p114"/>
            <p:cNvGrpSpPr/>
            <p:nvPr/>
          </p:nvGrpSpPr>
          <p:grpSpPr>
            <a:xfrm>
              <a:off x="1945" y="1685"/>
              <a:ext cx="1356" cy="864"/>
              <a:chOff x="480" y="1729"/>
              <a:chExt cx="1356" cy="864"/>
            </a:xfrm>
          </p:grpSpPr>
          <p:sp>
            <p:nvSpPr>
              <p:cNvPr id="1593" name="Google Shape;1593;p114"/>
              <p:cNvSpPr txBox="1"/>
              <p:nvPr/>
            </p:nvSpPr>
            <p:spPr>
              <a:xfrm>
                <a:off x="1154" y="2429"/>
                <a:ext cx="33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4D4D4D"/>
                  </a:buClr>
                  <a:buSzPts val="1100"/>
                  <a:buFont typeface="Noto Sans Symbols"/>
                  <a:buNone/>
                </a:pPr>
                <a:r>
                  <a:rPr b="1" i="0" lang="en-US" sz="1100">
                    <a:solidFill>
                      <a:srgbClr val="4D4D4D"/>
                    </a:solidFill>
                    <a:latin typeface="Arial"/>
                    <a:ea typeface="Arial"/>
                    <a:cs typeface="Arial"/>
                    <a:sym typeface="Arial"/>
                  </a:rPr>
                  <a:t>t=4</a:t>
                </a:r>
                <a:endParaRPr/>
              </a:p>
            </p:txBody>
          </p:sp>
          <p:sp>
            <p:nvSpPr>
              <p:cNvPr id="1594" name="Google Shape;1594;p114"/>
              <p:cNvSpPr/>
              <p:nvPr/>
            </p:nvSpPr>
            <p:spPr>
              <a:xfrm>
                <a:off x="512" y="2043"/>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95" name="Google Shape;1595;p114"/>
              <p:cNvSpPr/>
              <p:nvPr/>
            </p:nvSpPr>
            <p:spPr>
              <a:xfrm>
                <a:off x="840" y="1755"/>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96" name="Google Shape;1596;p114"/>
              <p:cNvSpPr/>
              <p:nvPr/>
            </p:nvSpPr>
            <p:spPr>
              <a:xfrm>
                <a:off x="848" y="2331"/>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97" name="Google Shape;1597;p114"/>
              <p:cNvSpPr/>
              <p:nvPr/>
            </p:nvSpPr>
            <p:spPr>
              <a:xfrm>
                <a:off x="1186" y="2023"/>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598" name="Google Shape;1598;p114"/>
              <p:cNvSpPr/>
              <p:nvPr/>
            </p:nvSpPr>
            <p:spPr>
              <a:xfrm>
                <a:off x="1614" y="2033"/>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599" name="Google Shape;1599;p114"/>
              <p:cNvCxnSpPr/>
              <p:nvPr/>
            </p:nvCxnSpPr>
            <p:spPr>
              <a:xfrm>
                <a:off x="608" y="2187"/>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600" name="Google Shape;1600;p114"/>
              <p:cNvCxnSpPr/>
              <p:nvPr/>
            </p:nvCxnSpPr>
            <p:spPr>
              <a:xfrm>
                <a:off x="977" y="1866"/>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601" name="Google Shape;1601;p114"/>
              <p:cNvCxnSpPr/>
              <p:nvPr/>
            </p:nvCxnSpPr>
            <p:spPr>
              <a:xfrm flipH="1" rot="10800000">
                <a:off x="982" y="2162"/>
                <a:ext cx="240" cy="192"/>
              </a:xfrm>
              <a:prstGeom prst="straightConnector1">
                <a:avLst/>
              </a:prstGeom>
              <a:noFill/>
              <a:ln cap="flat" cmpd="sng" w="9525">
                <a:solidFill>
                  <a:schemeClr val="dk2"/>
                </a:solidFill>
                <a:prstDash val="solid"/>
                <a:round/>
                <a:headEnd len="med" w="med" type="none"/>
                <a:tailEnd len="med" w="med" type="triangle"/>
              </a:ln>
            </p:spPr>
          </p:cxnSp>
          <p:sp>
            <p:nvSpPr>
              <p:cNvPr id="1602" name="Google Shape;1602;p114"/>
              <p:cNvSpPr txBox="1"/>
              <p:nvPr/>
            </p:nvSpPr>
            <p:spPr>
              <a:xfrm>
                <a:off x="813" y="1748"/>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603" name="Google Shape;1603;p114"/>
              <p:cNvSpPr txBox="1"/>
              <p:nvPr/>
            </p:nvSpPr>
            <p:spPr>
              <a:xfrm>
                <a:off x="480" y="2036"/>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604" name="Google Shape;1604;p114"/>
              <p:cNvSpPr txBox="1"/>
              <p:nvPr/>
            </p:nvSpPr>
            <p:spPr>
              <a:xfrm>
                <a:off x="826" y="2322"/>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605" name="Google Shape;1605;p114"/>
              <p:cNvSpPr txBox="1"/>
              <p:nvPr/>
            </p:nvSpPr>
            <p:spPr>
              <a:xfrm>
                <a:off x="1157" y="2016"/>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606" name="Google Shape;1606;p114"/>
              <p:cNvSpPr txBox="1"/>
              <p:nvPr/>
            </p:nvSpPr>
            <p:spPr>
              <a:xfrm>
                <a:off x="1586" y="2028"/>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sp>
            <p:nvSpPr>
              <p:cNvPr id="1607" name="Google Shape;1607;p114"/>
              <p:cNvSpPr txBox="1"/>
              <p:nvPr/>
            </p:nvSpPr>
            <p:spPr>
              <a:xfrm>
                <a:off x="1035" y="1856"/>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608" name="Google Shape;1608;p114"/>
              <p:cNvSpPr txBox="1"/>
              <p:nvPr/>
            </p:nvSpPr>
            <p:spPr>
              <a:xfrm>
                <a:off x="1068" y="2212"/>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id="1609" name="Google Shape;1609;p114"/>
              <p:cNvSpPr txBox="1"/>
              <p:nvPr/>
            </p:nvSpPr>
            <p:spPr>
              <a:xfrm>
                <a:off x="598" y="2225"/>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cxnSp>
            <p:nvCxnSpPr>
              <p:cNvPr id="1610" name="Google Shape;1610;p114"/>
              <p:cNvCxnSpPr/>
              <p:nvPr/>
            </p:nvCxnSpPr>
            <p:spPr>
              <a:xfrm flipH="1" rot="10800000">
                <a:off x="626" y="1853"/>
                <a:ext cx="240" cy="192"/>
              </a:xfrm>
              <a:prstGeom prst="straightConnector1">
                <a:avLst/>
              </a:prstGeom>
              <a:noFill/>
              <a:ln cap="flat" cmpd="sng" w="9525">
                <a:solidFill>
                  <a:schemeClr val="dk2"/>
                </a:solidFill>
                <a:prstDash val="solid"/>
                <a:round/>
                <a:headEnd len="med" w="med" type="none"/>
                <a:tailEnd len="med" w="med" type="triangle"/>
              </a:ln>
            </p:spPr>
          </p:cxnSp>
          <p:sp>
            <p:nvSpPr>
              <p:cNvPr id="1611" name="Google Shape;1611;p114"/>
              <p:cNvSpPr txBox="1"/>
              <p:nvPr/>
            </p:nvSpPr>
            <p:spPr>
              <a:xfrm>
                <a:off x="619" y="1853"/>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612" name="Google Shape;1612;p114"/>
              <p:cNvSpPr/>
              <p:nvPr/>
            </p:nvSpPr>
            <p:spPr>
              <a:xfrm>
                <a:off x="482" y="1729"/>
                <a:ext cx="1344" cy="86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613" name="Google Shape;1613;p114"/>
              <p:cNvCxnSpPr/>
              <p:nvPr/>
            </p:nvCxnSpPr>
            <p:spPr>
              <a:xfrm>
                <a:off x="1329" y="2102"/>
                <a:ext cx="288" cy="0"/>
              </a:xfrm>
              <a:prstGeom prst="straightConnector1">
                <a:avLst/>
              </a:prstGeom>
              <a:noFill/>
              <a:ln cap="flat" cmpd="sng" w="9525">
                <a:solidFill>
                  <a:schemeClr val="dk2"/>
                </a:solidFill>
                <a:prstDash val="solid"/>
                <a:round/>
                <a:headEnd len="med" w="med" type="none"/>
                <a:tailEnd len="med" w="med" type="triangle"/>
              </a:ln>
            </p:spPr>
          </p:cxnSp>
          <p:sp>
            <p:nvSpPr>
              <p:cNvPr id="1614" name="Google Shape;1614;p114"/>
              <p:cNvSpPr txBox="1"/>
              <p:nvPr/>
            </p:nvSpPr>
            <p:spPr>
              <a:xfrm>
                <a:off x="1387" y="1983"/>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grpSp>
      </p:grpSp>
      <p:sp>
        <p:nvSpPr>
          <p:cNvPr id="1615" name="Google Shape;1615;p114"/>
          <p:cNvSpPr txBox="1"/>
          <p:nvPr/>
        </p:nvSpPr>
        <p:spPr>
          <a:xfrm>
            <a:off x="814889" y="3299680"/>
            <a:ext cx="38100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N1</a:t>
            </a:r>
            <a:endParaRPr/>
          </a:p>
        </p:txBody>
      </p:sp>
      <p:sp>
        <p:nvSpPr>
          <p:cNvPr id="1616" name="Google Shape;1616;p114"/>
          <p:cNvSpPr txBox="1"/>
          <p:nvPr/>
        </p:nvSpPr>
        <p:spPr>
          <a:xfrm>
            <a:off x="338639" y="3580668"/>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1</a:t>
            </a:r>
            <a:endParaRPr/>
          </a:p>
        </p:txBody>
      </p:sp>
      <p:sp>
        <p:nvSpPr>
          <p:cNvPr id="1617" name="Google Shape;1617;p114"/>
          <p:cNvSpPr txBox="1"/>
          <p:nvPr/>
        </p:nvSpPr>
        <p:spPr>
          <a:xfrm>
            <a:off x="1432427" y="3596543"/>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a:t>
            </a:r>
            <a:endParaRPr/>
          </a:p>
        </p:txBody>
      </p:sp>
      <p:sp>
        <p:nvSpPr>
          <p:cNvPr id="1618" name="Google Shape;1618;p114"/>
          <p:cNvSpPr txBox="1"/>
          <p:nvPr/>
        </p:nvSpPr>
        <p:spPr>
          <a:xfrm>
            <a:off x="341814" y="3918805"/>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2</a:t>
            </a:r>
            <a:endParaRPr/>
          </a:p>
        </p:txBody>
      </p:sp>
      <p:sp>
        <p:nvSpPr>
          <p:cNvPr id="1619" name="Google Shape;1619;p114"/>
          <p:cNvSpPr txBox="1"/>
          <p:nvPr/>
        </p:nvSpPr>
        <p:spPr>
          <a:xfrm>
            <a:off x="835527" y="3609243"/>
            <a:ext cx="204787"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1</a:t>
            </a:r>
            <a:endParaRPr/>
          </a:p>
        </p:txBody>
      </p:sp>
      <p:sp>
        <p:nvSpPr>
          <p:cNvPr id="1620" name="Google Shape;1620;p114"/>
          <p:cNvSpPr txBox="1"/>
          <p:nvPr/>
        </p:nvSpPr>
        <p:spPr>
          <a:xfrm>
            <a:off x="341814" y="4214080"/>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3</a:t>
            </a:r>
            <a:endParaRPr/>
          </a:p>
        </p:txBody>
      </p:sp>
      <p:sp>
        <p:nvSpPr>
          <p:cNvPr id="1621" name="Google Shape;1621;p114"/>
          <p:cNvSpPr txBox="1"/>
          <p:nvPr/>
        </p:nvSpPr>
        <p:spPr>
          <a:xfrm>
            <a:off x="1986464" y="3948968"/>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3</a:t>
            </a:r>
            <a:endParaRPr/>
          </a:p>
        </p:txBody>
      </p:sp>
      <p:sp>
        <p:nvSpPr>
          <p:cNvPr id="1622" name="Google Shape;1622;p114"/>
          <p:cNvSpPr txBox="1"/>
          <p:nvPr/>
        </p:nvSpPr>
        <p:spPr>
          <a:xfrm>
            <a:off x="1986464" y="4250593"/>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3</a:t>
            </a:r>
            <a:endParaRPr/>
          </a:p>
        </p:txBody>
      </p:sp>
      <p:sp>
        <p:nvSpPr>
          <p:cNvPr id="1623" name="Google Shape;1623;p114"/>
          <p:cNvSpPr txBox="1"/>
          <p:nvPr/>
        </p:nvSpPr>
        <p:spPr>
          <a:xfrm>
            <a:off x="1397502" y="3312380"/>
            <a:ext cx="45720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N2 </a:t>
            </a:r>
            <a:endParaRPr/>
          </a:p>
        </p:txBody>
      </p:sp>
      <p:sp>
        <p:nvSpPr>
          <p:cNvPr id="1624" name="Google Shape;1624;p114"/>
          <p:cNvSpPr txBox="1"/>
          <p:nvPr/>
        </p:nvSpPr>
        <p:spPr>
          <a:xfrm>
            <a:off x="2991352" y="3315555"/>
            <a:ext cx="38100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N5 </a:t>
            </a:r>
            <a:endParaRPr/>
          </a:p>
        </p:txBody>
      </p:sp>
      <p:sp>
        <p:nvSpPr>
          <p:cNvPr id="1625" name="Google Shape;1625;p114"/>
          <p:cNvSpPr txBox="1"/>
          <p:nvPr/>
        </p:nvSpPr>
        <p:spPr>
          <a:xfrm>
            <a:off x="1943602" y="3312380"/>
            <a:ext cx="38100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N3</a:t>
            </a:r>
            <a:endParaRPr/>
          </a:p>
        </p:txBody>
      </p:sp>
      <p:sp>
        <p:nvSpPr>
          <p:cNvPr id="1626" name="Google Shape;1626;p114"/>
          <p:cNvSpPr txBox="1"/>
          <p:nvPr/>
        </p:nvSpPr>
        <p:spPr>
          <a:xfrm>
            <a:off x="2489702" y="3312380"/>
            <a:ext cx="38100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N4</a:t>
            </a:r>
            <a:endParaRPr/>
          </a:p>
        </p:txBody>
      </p:sp>
      <p:cxnSp>
        <p:nvCxnSpPr>
          <p:cNvPr id="1627" name="Google Shape;1627;p114"/>
          <p:cNvCxnSpPr/>
          <p:nvPr/>
        </p:nvCxnSpPr>
        <p:spPr>
          <a:xfrm>
            <a:off x="357689" y="3259993"/>
            <a:ext cx="3124200" cy="0"/>
          </a:xfrm>
          <a:prstGeom prst="straightConnector1">
            <a:avLst/>
          </a:prstGeom>
          <a:noFill/>
          <a:ln cap="flat" cmpd="sng" w="9525">
            <a:solidFill>
              <a:schemeClr val="dk1"/>
            </a:solidFill>
            <a:prstDash val="solid"/>
            <a:round/>
            <a:headEnd len="med" w="med" type="none"/>
            <a:tailEnd len="med" w="med" type="none"/>
          </a:ln>
        </p:spPr>
      </p:cxnSp>
      <p:cxnSp>
        <p:nvCxnSpPr>
          <p:cNvPr id="1628" name="Google Shape;1628;p114"/>
          <p:cNvCxnSpPr/>
          <p:nvPr/>
        </p:nvCxnSpPr>
        <p:spPr>
          <a:xfrm>
            <a:off x="357689" y="3564793"/>
            <a:ext cx="3124200" cy="0"/>
          </a:xfrm>
          <a:prstGeom prst="straightConnector1">
            <a:avLst/>
          </a:prstGeom>
          <a:noFill/>
          <a:ln cap="flat" cmpd="sng" w="9525">
            <a:solidFill>
              <a:schemeClr val="dk1"/>
            </a:solidFill>
            <a:prstDash val="solid"/>
            <a:round/>
            <a:headEnd len="med" w="med" type="none"/>
            <a:tailEnd len="med" w="med" type="none"/>
          </a:ln>
        </p:spPr>
      </p:cxnSp>
      <p:cxnSp>
        <p:nvCxnSpPr>
          <p:cNvPr id="1629" name="Google Shape;1629;p114"/>
          <p:cNvCxnSpPr/>
          <p:nvPr/>
        </p:nvCxnSpPr>
        <p:spPr>
          <a:xfrm>
            <a:off x="357689" y="3869593"/>
            <a:ext cx="3124200" cy="0"/>
          </a:xfrm>
          <a:prstGeom prst="straightConnector1">
            <a:avLst/>
          </a:prstGeom>
          <a:noFill/>
          <a:ln cap="flat" cmpd="sng" w="9525">
            <a:solidFill>
              <a:schemeClr val="dk1"/>
            </a:solidFill>
            <a:prstDash val="solid"/>
            <a:round/>
            <a:headEnd len="med" w="med" type="none"/>
            <a:tailEnd len="med" w="med" type="none"/>
          </a:ln>
        </p:spPr>
      </p:cxnSp>
      <p:cxnSp>
        <p:nvCxnSpPr>
          <p:cNvPr id="1630" name="Google Shape;1630;p114"/>
          <p:cNvCxnSpPr/>
          <p:nvPr/>
        </p:nvCxnSpPr>
        <p:spPr>
          <a:xfrm>
            <a:off x="357689" y="4174393"/>
            <a:ext cx="3124200" cy="0"/>
          </a:xfrm>
          <a:prstGeom prst="straightConnector1">
            <a:avLst/>
          </a:prstGeom>
          <a:noFill/>
          <a:ln cap="flat" cmpd="sng" w="9525">
            <a:solidFill>
              <a:schemeClr val="dk1"/>
            </a:solidFill>
            <a:prstDash val="solid"/>
            <a:round/>
            <a:headEnd len="med" w="med" type="none"/>
            <a:tailEnd len="med" w="med" type="none"/>
          </a:ln>
        </p:spPr>
      </p:cxnSp>
      <p:cxnSp>
        <p:nvCxnSpPr>
          <p:cNvPr id="1631" name="Google Shape;1631;p114"/>
          <p:cNvCxnSpPr/>
          <p:nvPr/>
        </p:nvCxnSpPr>
        <p:spPr>
          <a:xfrm>
            <a:off x="357689" y="4479193"/>
            <a:ext cx="3124200" cy="0"/>
          </a:xfrm>
          <a:prstGeom prst="straightConnector1">
            <a:avLst/>
          </a:prstGeom>
          <a:noFill/>
          <a:ln cap="flat" cmpd="sng" w="9525">
            <a:solidFill>
              <a:schemeClr val="dk1"/>
            </a:solidFill>
            <a:prstDash val="solid"/>
            <a:round/>
            <a:headEnd len="med" w="med" type="none"/>
            <a:tailEnd len="med" w="med" type="none"/>
          </a:ln>
        </p:spPr>
      </p:cxnSp>
      <p:sp>
        <p:nvSpPr>
          <p:cNvPr id="1632" name="Google Shape;1632;p114"/>
          <p:cNvSpPr txBox="1"/>
          <p:nvPr/>
        </p:nvSpPr>
        <p:spPr>
          <a:xfrm>
            <a:off x="835527" y="3937855"/>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1</a:t>
            </a:r>
            <a:endParaRPr/>
          </a:p>
        </p:txBody>
      </p:sp>
      <p:sp>
        <p:nvSpPr>
          <p:cNvPr id="1633" name="Google Shape;1633;p114"/>
          <p:cNvSpPr txBox="1"/>
          <p:nvPr/>
        </p:nvSpPr>
        <p:spPr>
          <a:xfrm>
            <a:off x="838702" y="4258530"/>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1</a:t>
            </a:r>
            <a:endParaRPr/>
          </a:p>
        </p:txBody>
      </p:sp>
      <p:sp>
        <p:nvSpPr>
          <p:cNvPr id="1634" name="Google Shape;1634;p114"/>
          <p:cNvSpPr txBox="1"/>
          <p:nvPr/>
        </p:nvSpPr>
        <p:spPr>
          <a:xfrm>
            <a:off x="1424489" y="3945793"/>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2</a:t>
            </a:r>
            <a:endParaRPr/>
          </a:p>
        </p:txBody>
      </p:sp>
      <p:sp>
        <p:nvSpPr>
          <p:cNvPr id="1635" name="Google Shape;1635;p114"/>
          <p:cNvSpPr txBox="1"/>
          <p:nvPr/>
        </p:nvSpPr>
        <p:spPr>
          <a:xfrm>
            <a:off x="1427664" y="4250593"/>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2</a:t>
            </a:r>
            <a:endParaRPr/>
          </a:p>
        </p:txBody>
      </p:sp>
      <p:sp>
        <p:nvSpPr>
          <p:cNvPr id="1636" name="Google Shape;1636;p114"/>
          <p:cNvSpPr txBox="1"/>
          <p:nvPr/>
        </p:nvSpPr>
        <p:spPr>
          <a:xfrm>
            <a:off x="1973764" y="3601305"/>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a:t>
            </a:r>
            <a:endParaRPr/>
          </a:p>
        </p:txBody>
      </p:sp>
      <p:sp>
        <p:nvSpPr>
          <p:cNvPr id="1637" name="Google Shape;1637;p114"/>
          <p:cNvSpPr txBox="1"/>
          <p:nvPr/>
        </p:nvSpPr>
        <p:spPr>
          <a:xfrm>
            <a:off x="2546852" y="3617180"/>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a:t>
            </a:r>
            <a:endParaRPr/>
          </a:p>
        </p:txBody>
      </p:sp>
      <p:sp>
        <p:nvSpPr>
          <p:cNvPr id="1638" name="Google Shape;1638;p114"/>
          <p:cNvSpPr txBox="1"/>
          <p:nvPr/>
        </p:nvSpPr>
        <p:spPr>
          <a:xfrm>
            <a:off x="3032627" y="3617180"/>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a:t>
            </a:r>
            <a:endParaRPr/>
          </a:p>
        </p:txBody>
      </p:sp>
      <p:sp>
        <p:nvSpPr>
          <p:cNvPr id="1639" name="Google Shape;1639;p114"/>
          <p:cNvSpPr txBox="1"/>
          <p:nvPr/>
        </p:nvSpPr>
        <p:spPr>
          <a:xfrm>
            <a:off x="2567489" y="4242655"/>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3</a:t>
            </a:r>
            <a:endParaRPr/>
          </a:p>
        </p:txBody>
      </p:sp>
      <p:sp>
        <p:nvSpPr>
          <p:cNvPr id="1640" name="Google Shape;1640;p114"/>
          <p:cNvSpPr txBox="1"/>
          <p:nvPr/>
        </p:nvSpPr>
        <p:spPr>
          <a:xfrm>
            <a:off x="3027864" y="3945793"/>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a:t>
            </a:r>
            <a:endParaRPr/>
          </a:p>
        </p:txBody>
      </p:sp>
      <p:sp>
        <p:nvSpPr>
          <p:cNvPr id="1641" name="Google Shape;1641;p114"/>
          <p:cNvSpPr txBox="1"/>
          <p:nvPr/>
        </p:nvSpPr>
        <p:spPr>
          <a:xfrm>
            <a:off x="2546852" y="3937855"/>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a:t>
            </a:r>
            <a:endParaRPr/>
          </a:p>
        </p:txBody>
      </p:sp>
      <p:sp>
        <p:nvSpPr>
          <p:cNvPr id="1642" name="Google Shape;1642;p114"/>
          <p:cNvSpPr txBox="1"/>
          <p:nvPr/>
        </p:nvSpPr>
        <p:spPr>
          <a:xfrm>
            <a:off x="3032627" y="4258530"/>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a:t>
            </a:r>
            <a:endParaRPr/>
          </a:p>
        </p:txBody>
      </p:sp>
      <p:sp>
        <p:nvSpPr>
          <p:cNvPr id="1643" name="Google Shape;1643;p114"/>
          <p:cNvSpPr txBox="1"/>
          <p:nvPr/>
        </p:nvSpPr>
        <p:spPr>
          <a:xfrm>
            <a:off x="337052" y="4510943"/>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4</a:t>
            </a:r>
            <a:endParaRPr/>
          </a:p>
        </p:txBody>
      </p:sp>
      <p:sp>
        <p:nvSpPr>
          <p:cNvPr id="1644" name="Google Shape;1644;p114"/>
          <p:cNvSpPr txBox="1"/>
          <p:nvPr/>
        </p:nvSpPr>
        <p:spPr>
          <a:xfrm>
            <a:off x="1981702" y="4547455"/>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3</a:t>
            </a:r>
            <a:endParaRPr/>
          </a:p>
        </p:txBody>
      </p:sp>
      <p:cxnSp>
        <p:nvCxnSpPr>
          <p:cNvPr id="1645" name="Google Shape;1645;p114"/>
          <p:cNvCxnSpPr/>
          <p:nvPr/>
        </p:nvCxnSpPr>
        <p:spPr>
          <a:xfrm>
            <a:off x="352927" y="4776055"/>
            <a:ext cx="3124200" cy="0"/>
          </a:xfrm>
          <a:prstGeom prst="straightConnector1">
            <a:avLst/>
          </a:prstGeom>
          <a:noFill/>
          <a:ln cap="flat" cmpd="sng" w="9525">
            <a:solidFill>
              <a:schemeClr val="dk1"/>
            </a:solidFill>
            <a:prstDash val="solid"/>
            <a:round/>
            <a:headEnd len="med" w="med" type="none"/>
            <a:tailEnd len="med" w="med" type="none"/>
          </a:ln>
        </p:spPr>
      </p:cxnSp>
      <p:sp>
        <p:nvSpPr>
          <p:cNvPr id="1646" name="Google Shape;1646;p114"/>
          <p:cNvSpPr txBox="1"/>
          <p:nvPr/>
        </p:nvSpPr>
        <p:spPr>
          <a:xfrm>
            <a:off x="833939" y="4555393"/>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1</a:t>
            </a:r>
            <a:endParaRPr/>
          </a:p>
        </p:txBody>
      </p:sp>
      <p:sp>
        <p:nvSpPr>
          <p:cNvPr id="1647" name="Google Shape;1647;p114"/>
          <p:cNvSpPr txBox="1"/>
          <p:nvPr/>
        </p:nvSpPr>
        <p:spPr>
          <a:xfrm>
            <a:off x="1422902" y="4547455"/>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2</a:t>
            </a:r>
            <a:endParaRPr/>
          </a:p>
        </p:txBody>
      </p:sp>
      <p:sp>
        <p:nvSpPr>
          <p:cNvPr id="1648" name="Google Shape;1648;p114"/>
          <p:cNvSpPr txBox="1"/>
          <p:nvPr/>
        </p:nvSpPr>
        <p:spPr>
          <a:xfrm>
            <a:off x="2562727" y="4539518"/>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3</a:t>
            </a:r>
            <a:endParaRPr/>
          </a:p>
        </p:txBody>
      </p:sp>
      <p:sp>
        <p:nvSpPr>
          <p:cNvPr id="1649" name="Google Shape;1649;p114"/>
          <p:cNvSpPr txBox="1"/>
          <p:nvPr/>
        </p:nvSpPr>
        <p:spPr>
          <a:xfrm>
            <a:off x="3027864" y="4555393"/>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a:t>
            </a:r>
            <a:endParaRPr/>
          </a:p>
        </p:txBody>
      </p:sp>
      <p:grpSp>
        <p:nvGrpSpPr>
          <p:cNvPr id="1650" name="Google Shape;1650;p114"/>
          <p:cNvGrpSpPr/>
          <p:nvPr/>
        </p:nvGrpSpPr>
        <p:grpSpPr>
          <a:xfrm>
            <a:off x="891089" y="3680680"/>
            <a:ext cx="152400" cy="152400"/>
            <a:chOff x="288" y="3840"/>
            <a:chExt cx="96" cy="96"/>
          </a:xfrm>
        </p:grpSpPr>
        <p:cxnSp>
          <p:nvCxnSpPr>
            <p:cNvPr id="1651" name="Google Shape;1651;p114"/>
            <p:cNvCxnSpPr/>
            <p:nvPr/>
          </p:nvCxnSpPr>
          <p:spPr>
            <a:xfrm>
              <a:off x="288" y="3840"/>
              <a:ext cx="96" cy="96"/>
            </a:xfrm>
            <a:prstGeom prst="straightConnector1">
              <a:avLst/>
            </a:prstGeom>
            <a:noFill/>
            <a:ln cap="flat" cmpd="sng" w="12700">
              <a:solidFill>
                <a:srgbClr val="CC3300"/>
              </a:solidFill>
              <a:prstDash val="solid"/>
              <a:round/>
              <a:headEnd len="med" w="med" type="none"/>
              <a:tailEnd len="med" w="med" type="none"/>
            </a:ln>
          </p:spPr>
        </p:cxnSp>
        <p:cxnSp>
          <p:nvCxnSpPr>
            <p:cNvPr id="1652" name="Google Shape;1652;p114"/>
            <p:cNvCxnSpPr/>
            <p:nvPr/>
          </p:nvCxnSpPr>
          <p:spPr>
            <a:xfrm flipH="1" rot="10800000">
              <a:off x="288" y="3840"/>
              <a:ext cx="96" cy="96"/>
            </a:xfrm>
            <a:prstGeom prst="straightConnector1">
              <a:avLst/>
            </a:prstGeom>
            <a:noFill/>
            <a:ln cap="flat" cmpd="sng" w="12700">
              <a:solidFill>
                <a:srgbClr val="CC3300"/>
              </a:solidFill>
              <a:prstDash val="solid"/>
              <a:round/>
              <a:headEnd len="med" w="med" type="none"/>
              <a:tailEnd len="med" w="med" type="none"/>
            </a:ln>
          </p:spPr>
        </p:cxnSp>
      </p:grpSp>
      <p:grpSp>
        <p:nvGrpSpPr>
          <p:cNvPr id="1653" name="Google Shape;1653;p114"/>
          <p:cNvGrpSpPr/>
          <p:nvPr/>
        </p:nvGrpSpPr>
        <p:grpSpPr>
          <a:xfrm>
            <a:off x="1476877" y="3998180"/>
            <a:ext cx="152400" cy="152400"/>
            <a:chOff x="288" y="3840"/>
            <a:chExt cx="96" cy="96"/>
          </a:xfrm>
        </p:grpSpPr>
        <p:cxnSp>
          <p:nvCxnSpPr>
            <p:cNvPr id="1654" name="Google Shape;1654;p114"/>
            <p:cNvCxnSpPr/>
            <p:nvPr/>
          </p:nvCxnSpPr>
          <p:spPr>
            <a:xfrm>
              <a:off x="288" y="3840"/>
              <a:ext cx="96" cy="96"/>
            </a:xfrm>
            <a:prstGeom prst="straightConnector1">
              <a:avLst/>
            </a:prstGeom>
            <a:noFill/>
            <a:ln cap="flat" cmpd="sng" w="12700">
              <a:solidFill>
                <a:srgbClr val="CC3300"/>
              </a:solidFill>
              <a:prstDash val="solid"/>
              <a:round/>
              <a:headEnd len="med" w="med" type="none"/>
              <a:tailEnd len="med" w="med" type="none"/>
            </a:ln>
          </p:spPr>
        </p:cxnSp>
        <p:cxnSp>
          <p:nvCxnSpPr>
            <p:cNvPr id="1655" name="Google Shape;1655;p114"/>
            <p:cNvCxnSpPr/>
            <p:nvPr/>
          </p:nvCxnSpPr>
          <p:spPr>
            <a:xfrm flipH="1" rot="10800000">
              <a:off x="288" y="3840"/>
              <a:ext cx="96" cy="96"/>
            </a:xfrm>
            <a:prstGeom prst="straightConnector1">
              <a:avLst/>
            </a:prstGeom>
            <a:noFill/>
            <a:ln cap="flat" cmpd="sng" w="12700">
              <a:solidFill>
                <a:srgbClr val="CC3300"/>
              </a:solidFill>
              <a:prstDash val="solid"/>
              <a:round/>
              <a:headEnd len="med" w="med" type="none"/>
              <a:tailEnd len="med" w="med" type="none"/>
            </a:ln>
          </p:spPr>
        </p:cxnSp>
      </p:grpSp>
      <p:grpSp>
        <p:nvGrpSpPr>
          <p:cNvPr id="1656" name="Google Shape;1656;p114"/>
          <p:cNvGrpSpPr/>
          <p:nvPr/>
        </p:nvGrpSpPr>
        <p:grpSpPr>
          <a:xfrm>
            <a:off x="2049964" y="4310918"/>
            <a:ext cx="152400" cy="152400"/>
            <a:chOff x="288" y="3840"/>
            <a:chExt cx="96" cy="96"/>
          </a:xfrm>
        </p:grpSpPr>
        <p:cxnSp>
          <p:nvCxnSpPr>
            <p:cNvPr id="1657" name="Google Shape;1657;p114"/>
            <p:cNvCxnSpPr/>
            <p:nvPr/>
          </p:nvCxnSpPr>
          <p:spPr>
            <a:xfrm>
              <a:off x="288" y="3840"/>
              <a:ext cx="96" cy="96"/>
            </a:xfrm>
            <a:prstGeom prst="straightConnector1">
              <a:avLst/>
            </a:prstGeom>
            <a:noFill/>
            <a:ln cap="flat" cmpd="sng" w="12700">
              <a:solidFill>
                <a:srgbClr val="CC3300"/>
              </a:solidFill>
              <a:prstDash val="solid"/>
              <a:round/>
              <a:headEnd len="med" w="med" type="none"/>
              <a:tailEnd len="med" w="med" type="none"/>
            </a:ln>
          </p:spPr>
        </p:cxnSp>
        <p:cxnSp>
          <p:nvCxnSpPr>
            <p:cNvPr id="1658" name="Google Shape;1658;p114"/>
            <p:cNvCxnSpPr/>
            <p:nvPr/>
          </p:nvCxnSpPr>
          <p:spPr>
            <a:xfrm flipH="1" rot="10800000">
              <a:off x="288" y="3840"/>
              <a:ext cx="96" cy="96"/>
            </a:xfrm>
            <a:prstGeom prst="straightConnector1">
              <a:avLst/>
            </a:prstGeom>
            <a:noFill/>
            <a:ln cap="flat" cmpd="sng" w="12700">
              <a:solidFill>
                <a:srgbClr val="CC3300"/>
              </a:solidFill>
              <a:prstDash val="solid"/>
              <a:round/>
              <a:headEnd len="med" w="med" type="none"/>
              <a:tailEnd len="med" w="med" type="none"/>
            </a:ln>
          </p:spPr>
        </p:cxnSp>
      </p:grpSp>
      <p:grpSp>
        <p:nvGrpSpPr>
          <p:cNvPr id="1659" name="Google Shape;1659;p114"/>
          <p:cNvGrpSpPr/>
          <p:nvPr/>
        </p:nvGrpSpPr>
        <p:grpSpPr>
          <a:xfrm>
            <a:off x="2611939" y="4615718"/>
            <a:ext cx="152400" cy="152400"/>
            <a:chOff x="288" y="3840"/>
            <a:chExt cx="96" cy="96"/>
          </a:xfrm>
        </p:grpSpPr>
        <p:cxnSp>
          <p:nvCxnSpPr>
            <p:cNvPr id="1660" name="Google Shape;1660;p114"/>
            <p:cNvCxnSpPr/>
            <p:nvPr/>
          </p:nvCxnSpPr>
          <p:spPr>
            <a:xfrm>
              <a:off x="288" y="3840"/>
              <a:ext cx="96" cy="96"/>
            </a:xfrm>
            <a:prstGeom prst="straightConnector1">
              <a:avLst/>
            </a:prstGeom>
            <a:noFill/>
            <a:ln cap="flat" cmpd="sng" w="12700">
              <a:solidFill>
                <a:srgbClr val="CC3300"/>
              </a:solidFill>
              <a:prstDash val="solid"/>
              <a:round/>
              <a:headEnd len="med" w="med" type="none"/>
              <a:tailEnd len="med" w="med" type="none"/>
            </a:ln>
          </p:spPr>
        </p:cxnSp>
        <p:cxnSp>
          <p:nvCxnSpPr>
            <p:cNvPr id="1661" name="Google Shape;1661;p114"/>
            <p:cNvCxnSpPr/>
            <p:nvPr/>
          </p:nvCxnSpPr>
          <p:spPr>
            <a:xfrm flipH="1" rot="10800000">
              <a:off x="288" y="3840"/>
              <a:ext cx="96" cy="96"/>
            </a:xfrm>
            <a:prstGeom prst="straightConnector1">
              <a:avLst/>
            </a:prstGeom>
            <a:noFill/>
            <a:ln cap="flat" cmpd="sng" w="12700">
              <a:solidFill>
                <a:srgbClr val="CC3300"/>
              </a:solidFill>
              <a:prstDash val="solid"/>
              <a:round/>
              <a:headEnd len="med" w="med" type="none"/>
              <a:tailEnd len="med" w="med" type="none"/>
            </a:ln>
          </p:spPr>
        </p:cxnSp>
      </p:grpSp>
      <p:sp>
        <p:nvSpPr>
          <p:cNvPr id="1662" name="Google Shape;1662;p114"/>
          <p:cNvSpPr txBox="1"/>
          <p:nvPr/>
        </p:nvSpPr>
        <p:spPr>
          <a:xfrm>
            <a:off x="333877" y="4795105"/>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5</a:t>
            </a:r>
            <a:endParaRPr/>
          </a:p>
        </p:txBody>
      </p:sp>
      <p:sp>
        <p:nvSpPr>
          <p:cNvPr id="1663" name="Google Shape;1663;p114"/>
          <p:cNvSpPr txBox="1"/>
          <p:nvPr/>
        </p:nvSpPr>
        <p:spPr>
          <a:xfrm>
            <a:off x="1978527" y="4831618"/>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3</a:t>
            </a:r>
            <a:endParaRPr/>
          </a:p>
        </p:txBody>
      </p:sp>
      <p:cxnSp>
        <p:nvCxnSpPr>
          <p:cNvPr id="1664" name="Google Shape;1664;p114"/>
          <p:cNvCxnSpPr/>
          <p:nvPr/>
        </p:nvCxnSpPr>
        <p:spPr>
          <a:xfrm>
            <a:off x="349752" y="5060218"/>
            <a:ext cx="3124200" cy="0"/>
          </a:xfrm>
          <a:prstGeom prst="straightConnector1">
            <a:avLst/>
          </a:prstGeom>
          <a:noFill/>
          <a:ln cap="flat" cmpd="sng" w="9525">
            <a:solidFill>
              <a:schemeClr val="dk1"/>
            </a:solidFill>
            <a:prstDash val="solid"/>
            <a:round/>
            <a:headEnd len="med" w="med" type="none"/>
            <a:tailEnd len="med" w="med" type="none"/>
          </a:ln>
        </p:spPr>
      </p:cxnSp>
      <p:sp>
        <p:nvSpPr>
          <p:cNvPr id="1665" name="Google Shape;1665;p114"/>
          <p:cNvSpPr txBox="1"/>
          <p:nvPr/>
        </p:nvSpPr>
        <p:spPr>
          <a:xfrm>
            <a:off x="830764" y="4839555"/>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1</a:t>
            </a:r>
            <a:endParaRPr/>
          </a:p>
        </p:txBody>
      </p:sp>
      <p:sp>
        <p:nvSpPr>
          <p:cNvPr id="1666" name="Google Shape;1666;p114"/>
          <p:cNvSpPr txBox="1"/>
          <p:nvPr/>
        </p:nvSpPr>
        <p:spPr>
          <a:xfrm>
            <a:off x="1419727" y="4831618"/>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2</a:t>
            </a:r>
            <a:endParaRPr/>
          </a:p>
        </p:txBody>
      </p:sp>
      <p:sp>
        <p:nvSpPr>
          <p:cNvPr id="1667" name="Google Shape;1667;p114"/>
          <p:cNvSpPr txBox="1"/>
          <p:nvPr/>
        </p:nvSpPr>
        <p:spPr>
          <a:xfrm>
            <a:off x="2559552" y="4823680"/>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3</a:t>
            </a:r>
            <a:endParaRPr/>
          </a:p>
        </p:txBody>
      </p:sp>
      <p:sp>
        <p:nvSpPr>
          <p:cNvPr id="1668" name="Google Shape;1668;p114"/>
          <p:cNvSpPr txBox="1"/>
          <p:nvPr/>
        </p:nvSpPr>
        <p:spPr>
          <a:xfrm>
            <a:off x="3024689" y="4839555"/>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8</a:t>
            </a:r>
            <a:endParaRPr/>
          </a:p>
        </p:txBody>
      </p:sp>
      <p:sp>
        <p:nvSpPr>
          <p:cNvPr id="1669" name="Google Shape;1669;p114"/>
          <p:cNvSpPr txBox="1"/>
          <p:nvPr/>
        </p:nvSpPr>
        <p:spPr>
          <a:xfrm>
            <a:off x="4876800" y="4953000"/>
            <a:ext cx="2895600" cy="30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670" name="Google Shape;1670;p114"/>
          <p:cNvSpPr txBox="1"/>
          <p:nvPr/>
        </p:nvSpPr>
        <p:spPr>
          <a:xfrm>
            <a:off x="3650165" y="4558350"/>
            <a:ext cx="2819400" cy="6309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lang="en-US" sz="1400">
                <a:solidFill>
                  <a:schemeClr val="dk1"/>
                </a:solidFill>
                <a:latin typeface="Arial"/>
                <a:ea typeface="Arial"/>
                <a:cs typeface="Arial"/>
                <a:sym typeface="Arial"/>
              </a:rPr>
              <a:t>Solution: Reaches N5 at t=8.</a:t>
            </a:r>
            <a:endParaRPr/>
          </a:p>
          <a:p>
            <a:pPr indent="0" lvl="0" marL="0" marR="0" rtl="0" algn="l">
              <a:spcBef>
                <a:spcPts val="700"/>
              </a:spcBef>
              <a:spcAft>
                <a:spcPts val="0"/>
              </a:spcAft>
              <a:buClr>
                <a:schemeClr val="dk1"/>
              </a:buClr>
              <a:buSzPts val="1400"/>
              <a:buFont typeface="Noto Sans Symbols"/>
              <a:buNone/>
            </a:pPr>
            <a:r>
              <a:rPr lang="en-US" sz="1400">
                <a:solidFill>
                  <a:schemeClr val="dk1"/>
                </a:solidFill>
                <a:latin typeface="Arial"/>
                <a:ea typeface="Arial"/>
                <a:cs typeface="Arial"/>
                <a:sym typeface="Arial"/>
              </a:rPr>
              <a:t>               Total time = 7</a:t>
            </a:r>
            <a:endParaRPr/>
          </a:p>
        </p:txBody>
      </p:sp>
      <p:sp>
        <p:nvSpPr>
          <p:cNvPr id="1671" name="Google Shape;1671;p114"/>
          <p:cNvSpPr txBox="1"/>
          <p:nvPr/>
        </p:nvSpPr>
        <p:spPr>
          <a:xfrm>
            <a:off x="6243638" y="4475848"/>
            <a:ext cx="2819400" cy="12772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C3300"/>
              </a:buClr>
              <a:buSzPts val="1400"/>
              <a:buFont typeface="Noto Sans Symbols"/>
              <a:buNone/>
            </a:pPr>
            <a:r>
              <a:rPr lang="en-US" sz="1400">
                <a:solidFill>
                  <a:srgbClr val="CC3300"/>
                </a:solidFill>
                <a:latin typeface="Arial"/>
                <a:ea typeface="Arial"/>
                <a:cs typeface="Arial"/>
                <a:sym typeface="Arial"/>
              </a:rPr>
              <a:t>Optimal path: Reach N4 at t=3; </a:t>
            </a:r>
            <a:endParaRPr/>
          </a:p>
          <a:p>
            <a:pPr indent="0" lvl="0" marL="0" marR="0" rtl="0" algn="l">
              <a:spcBef>
                <a:spcPts val="700"/>
              </a:spcBef>
              <a:spcAft>
                <a:spcPts val="0"/>
              </a:spcAft>
              <a:buClr>
                <a:srgbClr val="CC3300"/>
              </a:buClr>
              <a:buSzPts val="1400"/>
              <a:buFont typeface="Noto Sans Symbols"/>
              <a:buNone/>
            </a:pPr>
            <a:r>
              <a:rPr lang="en-US" sz="1400">
                <a:solidFill>
                  <a:srgbClr val="CC3300"/>
                </a:solidFill>
                <a:latin typeface="Arial"/>
                <a:ea typeface="Arial"/>
                <a:cs typeface="Arial"/>
                <a:sym typeface="Arial"/>
              </a:rPr>
              <a:t>                         Wait for t=4;</a:t>
            </a:r>
            <a:endParaRPr/>
          </a:p>
          <a:p>
            <a:pPr indent="0" lvl="0" marL="0" marR="0" rtl="0" algn="l">
              <a:spcBef>
                <a:spcPts val="700"/>
              </a:spcBef>
              <a:spcAft>
                <a:spcPts val="0"/>
              </a:spcAft>
              <a:buClr>
                <a:srgbClr val="CC3300"/>
              </a:buClr>
              <a:buSzPts val="1400"/>
              <a:buFont typeface="Noto Sans Symbols"/>
              <a:buNone/>
            </a:pPr>
            <a:r>
              <a:rPr lang="en-US" sz="1400">
                <a:solidFill>
                  <a:srgbClr val="CC3300"/>
                </a:solidFill>
                <a:latin typeface="Arial"/>
                <a:ea typeface="Arial"/>
                <a:cs typeface="Arial"/>
                <a:sym typeface="Arial"/>
              </a:rPr>
              <a:t>                         Reach N5 at t=6</a:t>
            </a:r>
            <a:endParaRPr/>
          </a:p>
          <a:p>
            <a:pPr indent="0" lvl="0" marL="0" marR="0" rtl="0" algn="l">
              <a:spcBef>
                <a:spcPts val="700"/>
              </a:spcBef>
              <a:spcAft>
                <a:spcPts val="0"/>
              </a:spcAft>
              <a:buClr>
                <a:srgbClr val="CC3300"/>
              </a:buClr>
              <a:buSzPts val="1400"/>
              <a:buFont typeface="Noto Sans Symbols"/>
              <a:buNone/>
            </a:pPr>
            <a:r>
              <a:rPr lang="en-US" sz="1400">
                <a:solidFill>
                  <a:srgbClr val="CC3300"/>
                </a:solidFill>
                <a:latin typeface="Arial"/>
                <a:ea typeface="Arial"/>
                <a:cs typeface="Arial"/>
                <a:sym typeface="Arial"/>
              </a:rPr>
              <a:t>                         Total time = 5</a:t>
            </a:r>
            <a:endParaRPr/>
          </a:p>
        </p:txBody>
      </p:sp>
      <p:sp>
        <p:nvSpPr>
          <p:cNvPr id="1672" name="Google Shape;1672;p114"/>
          <p:cNvSpPr txBox="1"/>
          <p:nvPr/>
        </p:nvSpPr>
        <p:spPr>
          <a:xfrm>
            <a:off x="179388" y="745249"/>
            <a:ext cx="7473950" cy="9540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lang="en-US" sz="1400">
                <a:solidFill>
                  <a:schemeClr val="dk1"/>
                </a:solidFill>
                <a:latin typeface="Arial"/>
                <a:ea typeface="Arial"/>
                <a:cs typeface="Arial"/>
                <a:sym typeface="Arial"/>
              </a:rPr>
              <a:t>Q? What is the </a:t>
            </a:r>
            <a:r>
              <a:rPr lang="en-US" sz="1400">
                <a:solidFill>
                  <a:srgbClr val="CC3300"/>
                </a:solidFill>
                <a:latin typeface="Arial"/>
                <a:ea typeface="Arial"/>
                <a:cs typeface="Arial"/>
                <a:sym typeface="Arial"/>
              </a:rPr>
              <a:t>shortest travel time</a:t>
            </a:r>
            <a:r>
              <a:rPr lang="en-US" sz="1400">
                <a:solidFill>
                  <a:schemeClr val="dk1"/>
                </a:solidFill>
                <a:latin typeface="Arial"/>
                <a:ea typeface="Arial"/>
                <a:cs typeface="Arial"/>
                <a:sym typeface="Arial"/>
              </a:rPr>
              <a:t> </a:t>
            </a:r>
            <a:r>
              <a:rPr lang="en-US" sz="1400">
                <a:solidFill>
                  <a:srgbClr val="CC3300"/>
                </a:solidFill>
                <a:latin typeface="Arial"/>
                <a:ea typeface="Arial"/>
                <a:cs typeface="Arial"/>
                <a:sym typeface="Arial"/>
              </a:rPr>
              <a:t>path </a:t>
            </a:r>
            <a:r>
              <a:rPr lang="en-US" sz="1400">
                <a:solidFill>
                  <a:schemeClr val="dk1"/>
                </a:solidFill>
                <a:latin typeface="Arial"/>
                <a:ea typeface="Arial"/>
                <a:cs typeface="Arial"/>
                <a:sym typeface="Arial"/>
              </a:rPr>
              <a:t>from N1 to N5 for start time t = 1.</a:t>
            </a:r>
            <a:endParaRPr/>
          </a:p>
          <a:p>
            <a:pPr indent="0" lvl="0" marL="0" marR="0" rtl="0" algn="l">
              <a:spcBef>
                <a:spcPts val="700"/>
              </a:spcBef>
              <a:spcAft>
                <a:spcPts val="0"/>
              </a:spcAft>
              <a:buClr>
                <a:schemeClr val="dk1"/>
              </a:buClr>
              <a:buSzPts val="1400"/>
              <a:buFont typeface="Noto Sans Symbols"/>
              <a:buNone/>
            </a:pPr>
            <a:r>
              <a:rPr lang="en-US" sz="1400">
                <a:solidFill>
                  <a:schemeClr val="dk1"/>
                </a:solidFill>
                <a:latin typeface="Arial"/>
                <a:ea typeface="Arial"/>
                <a:cs typeface="Arial"/>
                <a:sym typeface="Arial"/>
              </a:rPr>
              <a:t>Q? Which path will Dijkstra’s algorithm  find from N1 to N5 for start time t = 1.</a:t>
            </a:r>
            <a:endParaRPr/>
          </a:p>
          <a:p>
            <a:pPr indent="0" lvl="0" marL="0" marR="0" rtl="0" algn="l">
              <a:spcBef>
                <a:spcPts val="70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6" name="Shape 1676"/>
        <p:cNvGrpSpPr/>
        <p:nvPr/>
      </p:nvGrpSpPr>
      <p:grpSpPr>
        <a:xfrm>
          <a:off x="0" y="0"/>
          <a:ext cx="0" cy="0"/>
          <a:chOff x="0" y="0"/>
          <a:chExt cx="0" cy="0"/>
        </a:xfrm>
      </p:grpSpPr>
      <p:sp>
        <p:nvSpPr>
          <p:cNvPr id="1677" name="Google Shape;1677;p115"/>
          <p:cNvSpPr txBox="1"/>
          <p:nvPr>
            <p:ph idx="12" type="sldNum"/>
          </p:nvPr>
        </p:nvSpPr>
        <p:spPr>
          <a:xfrm>
            <a:off x="185577" y="6356351"/>
            <a:ext cx="500223"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78" name="Google Shape;1678;p115"/>
          <p:cNvSpPr txBox="1"/>
          <p:nvPr>
            <p:ph type="title"/>
          </p:nvPr>
        </p:nvSpPr>
        <p:spPr>
          <a:xfrm>
            <a:off x="1119188" y="63500"/>
            <a:ext cx="6880225" cy="7000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Arial"/>
                <a:ea typeface="Arial"/>
                <a:cs typeface="Arial"/>
                <a:sym typeface="Arial"/>
              </a:rPr>
              <a:t>Routing Algorithms – Related Work</a:t>
            </a:r>
            <a:endParaRPr/>
          </a:p>
        </p:txBody>
      </p:sp>
      <p:sp>
        <p:nvSpPr>
          <p:cNvPr id="1679" name="Google Shape;1679;p115"/>
          <p:cNvSpPr txBox="1"/>
          <p:nvPr/>
        </p:nvSpPr>
        <p:spPr>
          <a:xfrm>
            <a:off x="5026987" y="5319657"/>
            <a:ext cx="20574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t/>
            </a:r>
            <a:endParaRPr i="0" sz="1800">
              <a:solidFill>
                <a:schemeClr val="dk1"/>
              </a:solidFill>
              <a:latin typeface="Arial"/>
              <a:ea typeface="Arial"/>
              <a:cs typeface="Arial"/>
              <a:sym typeface="Arial"/>
            </a:endParaRPr>
          </a:p>
        </p:txBody>
      </p:sp>
      <p:sp>
        <p:nvSpPr>
          <p:cNvPr id="1680" name="Google Shape;1680;p115"/>
          <p:cNvSpPr txBox="1"/>
          <p:nvPr/>
        </p:nvSpPr>
        <p:spPr>
          <a:xfrm>
            <a:off x="2436187" y="5319657"/>
            <a:ext cx="24384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t/>
            </a:r>
            <a:endParaRPr i="0" sz="1800">
              <a:solidFill>
                <a:schemeClr val="dk1"/>
              </a:solidFill>
              <a:latin typeface="Arial"/>
              <a:ea typeface="Arial"/>
              <a:cs typeface="Arial"/>
              <a:sym typeface="Arial"/>
            </a:endParaRPr>
          </a:p>
        </p:txBody>
      </p:sp>
      <p:sp>
        <p:nvSpPr>
          <p:cNvPr id="1681" name="Google Shape;1681;p115"/>
          <p:cNvSpPr txBox="1"/>
          <p:nvPr/>
        </p:nvSpPr>
        <p:spPr>
          <a:xfrm>
            <a:off x="454987" y="3948057"/>
            <a:ext cx="19812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rPr i="0" lang="en-US" sz="1800">
                <a:solidFill>
                  <a:schemeClr val="dk1"/>
                </a:solidFill>
                <a:latin typeface="Arial"/>
                <a:ea typeface="Arial"/>
                <a:cs typeface="Arial"/>
                <a:sym typeface="Arial"/>
              </a:rPr>
              <a:t>Limitations:</a:t>
            </a:r>
            <a:endParaRPr/>
          </a:p>
        </p:txBody>
      </p:sp>
      <p:sp>
        <p:nvSpPr>
          <p:cNvPr id="1682" name="Google Shape;1682;p115"/>
          <p:cNvSpPr txBox="1"/>
          <p:nvPr/>
        </p:nvSpPr>
        <p:spPr>
          <a:xfrm>
            <a:off x="5712787" y="1630307"/>
            <a:ext cx="3817938" cy="30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i="0" lang="en-US" sz="1400">
                <a:solidFill>
                  <a:schemeClr val="dk1"/>
                </a:solidFill>
                <a:latin typeface="Arial"/>
                <a:ea typeface="Arial"/>
                <a:cs typeface="Arial"/>
                <a:sym typeface="Arial"/>
              </a:rPr>
              <a:t>SP-TAG, SP-TAG*,CapeCod</a:t>
            </a:r>
            <a:endParaRPr/>
          </a:p>
        </p:txBody>
      </p:sp>
      <p:sp>
        <p:nvSpPr>
          <p:cNvPr id="1683" name="Google Shape;1683;p115"/>
          <p:cNvSpPr txBox="1"/>
          <p:nvPr/>
        </p:nvSpPr>
        <p:spPr>
          <a:xfrm>
            <a:off x="912187" y="4329057"/>
            <a:ext cx="5867400" cy="641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rPr i="0" lang="en-US" sz="1800">
                <a:solidFill>
                  <a:schemeClr val="dk1"/>
                </a:solidFill>
                <a:latin typeface="Arial"/>
                <a:ea typeface="Arial"/>
                <a:cs typeface="Arial"/>
                <a:sym typeface="Arial"/>
              </a:rPr>
              <a:t>Label correcting algorithm over long time periods and large networks is computationally expensive.</a:t>
            </a:r>
            <a:endParaRPr/>
          </a:p>
        </p:txBody>
      </p:sp>
      <p:grpSp>
        <p:nvGrpSpPr>
          <p:cNvPr id="1684" name="Google Shape;1684;p115"/>
          <p:cNvGrpSpPr/>
          <p:nvPr/>
        </p:nvGrpSpPr>
        <p:grpSpPr>
          <a:xfrm>
            <a:off x="454987" y="900057"/>
            <a:ext cx="8320088" cy="2832100"/>
            <a:chOff x="384" y="960"/>
            <a:chExt cx="5241" cy="1784"/>
          </a:xfrm>
        </p:grpSpPr>
        <p:sp>
          <p:nvSpPr>
            <p:cNvPr id="1685" name="Google Shape;1685;p115"/>
            <p:cNvSpPr txBox="1"/>
            <p:nvPr/>
          </p:nvSpPr>
          <p:spPr>
            <a:xfrm>
              <a:off x="1492" y="1384"/>
              <a:ext cx="576" cy="2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t/>
              </a:r>
              <a:endParaRPr i="0" sz="1800">
                <a:solidFill>
                  <a:schemeClr val="dk1"/>
                </a:solidFill>
                <a:latin typeface="Arial"/>
                <a:ea typeface="Arial"/>
                <a:cs typeface="Arial"/>
                <a:sym typeface="Arial"/>
              </a:endParaRPr>
            </a:p>
          </p:txBody>
        </p:sp>
        <p:sp>
          <p:nvSpPr>
            <p:cNvPr id="1686" name="Google Shape;1686;p115"/>
            <p:cNvSpPr txBox="1"/>
            <p:nvPr/>
          </p:nvSpPr>
          <p:spPr>
            <a:xfrm>
              <a:off x="2544" y="1056"/>
              <a:ext cx="1296" cy="2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t/>
              </a:r>
              <a:endParaRPr i="0" sz="1800">
                <a:solidFill>
                  <a:schemeClr val="dk1"/>
                </a:solidFill>
                <a:latin typeface="Arial"/>
                <a:ea typeface="Arial"/>
                <a:cs typeface="Arial"/>
                <a:sym typeface="Arial"/>
              </a:endParaRPr>
            </a:p>
          </p:txBody>
        </p:sp>
        <p:sp>
          <p:nvSpPr>
            <p:cNvPr id="1687" name="Google Shape;1687;p115"/>
            <p:cNvSpPr txBox="1"/>
            <p:nvPr/>
          </p:nvSpPr>
          <p:spPr>
            <a:xfrm>
              <a:off x="1548" y="960"/>
              <a:ext cx="1296" cy="2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t/>
              </a:r>
              <a:endParaRPr i="0" sz="1800">
                <a:solidFill>
                  <a:schemeClr val="dk1"/>
                </a:solidFill>
                <a:latin typeface="Arial"/>
                <a:ea typeface="Arial"/>
                <a:cs typeface="Arial"/>
                <a:sym typeface="Arial"/>
              </a:endParaRPr>
            </a:p>
          </p:txBody>
        </p:sp>
        <p:sp>
          <p:nvSpPr>
            <p:cNvPr id="1688" name="Google Shape;1688;p115"/>
            <p:cNvSpPr txBox="1"/>
            <p:nvPr/>
          </p:nvSpPr>
          <p:spPr>
            <a:xfrm>
              <a:off x="677" y="1373"/>
              <a:ext cx="816" cy="3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600"/>
                <a:buFont typeface="Noto Sans Symbols"/>
                <a:buNone/>
              </a:pPr>
              <a:r>
                <a:rPr i="0" lang="en-US" sz="1600">
                  <a:solidFill>
                    <a:schemeClr val="dk1"/>
                  </a:solidFill>
                  <a:latin typeface="Arial"/>
                  <a:ea typeface="Arial"/>
                  <a:cs typeface="Arial"/>
                  <a:sym typeface="Arial"/>
                </a:rPr>
                <a:t>Predictable Future</a:t>
              </a:r>
              <a:endParaRPr/>
            </a:p>
          </p:txBody>
        </p:sp>
        <p:sp>
          <p:nvSpPr>
            <p:cNvPr id="1689" name="Google Shape;1689;p115"/>
            <p:cNvSpPr txBox="1"/>
            <p:nvPr/>
          </p:nvSpPr>
          <p:spPr>
            <a:xfrm>
              <a:off x="685" y="2141"/>
              <a:ext cx="1138" cy="3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600"/>
                <a:buFont typeface="Noto Sans Symbols"/>
                <a:buNone/>
              </a:pPr>
              <a:r>
                <a:rPr i="0" lang="en-US" sz="1600">
                  <a:solidFill>
                    <a:schemeClr val="dk1"/>
                  </a:solidFill>
                  <a:latin typeface="Arial"/>
                  <a:ea typeface="Arial"/>
                  <a:cs typeface="Arial"/>
                  <a:sym typeface="Arial"/>
                </a:rPr>
                <a:t>Unpredictable Future</a:t>
              </a:r>
              <a:endParaRPr/>
            </a:p>
          </p:txBody>
        </p:sp>
        <p:sp>
          <p:nvSpPr>
            <p:cNvPr id="1690" name="Google Shape;1690;p115"/>
            <p:cNvSpPr txBox="1"/>
            <p:nvPr/>
          </p:nvSpPr>
          <p:spPr>
            <a:xfrm>
              <a:off x="1600" y="1042"/>
              <a:ext cx="1200" cy="1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i="0" lang="en-US" sz="1400">
                  <a:solidFill>
                    <a:schemeClr val="dk1"/>
                  </a:solidFill>
                  <a:latin typeface="Arial"/>
                  <a:ea typeface="Arial"/>
                  <a:cs typeface="Arial"/>
                  <a:sym typeface="Arial"/>
                </a:rPr>
                <a:t>Stationary</a:t>
              </a:r>
              <a:endParaRPr/>
            </a:p>
          </p:txBody>
        </p:sp>
        <p:sp>
          <p:nvSpPr>
            <p:cNvPr id="1691" name="Google Shape;1691;p115"/>
            <p:cNvSpPr txBox="1"/>
            <p:nvPr/>
          </p:nvSpPr>
          <p:spPr>
            <a:xfrm>
              <a:off x="1603" y="1762"/>
              <a:ext cx="1200" cy="1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i="0" lang="en-US" sz="1400">
                  <a:solidFill>
                    <a:schemeClr val="dk1"/>
                  </a:solidFill>
                  <a:latin typeface="Arial"/>
                  <a:ea typeface="Arial"/>
                  <a:cs typeface="Arial"/>
                  <a:sym typeface="Arial"/>
                </a:rPr>
                <a:t>Non-stationary</a:t>
              </a:r>
              <a:endParaRPr/>
            </a:p>
          </p:txBody>
        </p:sp>
        <p:sp>
          <p:nvSpPr>
            <p:cNvPr id="1692" name="Google Shape;1692;p115"/>
            <p:cNvSpPr txBox="1"/>
            <p:nvPr/>
          </p:nvSpPr>
          <p:spPr>
            <a:xfrm>
              <a:off x="3656" y="1023"/>
              <a:ext cx="1248" cy="1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i="0" lang="en-US" sz="1400">
                  <a:solidFill>
                    <a:schemeClr val="dk1"/>
                  </a:solidFill>
                  <a:latin typeface="Arial"/>
                  <a:ea typeface="Arial"/>
                  <a:cs typeface="Arial"/>
                  <a:sym typeface="Arial"/>
                </a:rPr>
                <a:t>Dijkstra’s, A*….</a:t>
              </a:r>
              <a:endParaRPr/>
            </a:p>
          </p:txBody>
        </p:sp>
        <p:sp>
          <p:nvSpPr>
            <p:cNvPr id="1693" name="Google Shape;1693;p115"/>
            <p:cNvSpPr txBox="1"/>
            <p:nvPr/>
          </p:nvSpPr>
          <p:spPr>
            <a:xfrm>
              <a:off x="2659" y="2098"/>
              <a:ext cx="912" cy="1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i="0" lang="en-US" sz="1400">
                  <a:solidFill>
                    <a:schemeClr val="dk1"/>
                  </a:solidFill>
                  <a:latin typeface="Arial"/>
                  <a:ea typeface="Arial"/>
                  <a:cs typeface="Arial"/>
                  <a:sym typeface="Arial"/>
                </a:rPr>
                <a:t>General Case</a:t>
              </a:r>
              <a:endParaRPr/>
            </a:p>
          </p:txBody>
        </p:sp>
        <p:sp>
          <p:nvSpPr>
            <p:cNvPr id="1694" name="Google Shape;1694;p115"/>
            <p:cNvSpPr txBox="1"/>
            <p:nvPr/>
          </p:nvSpPr>
          <p:spPr>
            <a:xfrm>
              <a:off x="2611" y="1426"/>
              <a:ext cx="1181" cy="1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i="0" lang="en-US" sz="1400">
                  <a:solidFill>
                    <a:schemeClr val="dk1"/>
                  </a:solidFill>
                  <a:latin typeface="Arial"/>
                  <a:ea typeface="Arial"/>
                  <a:cs typeface="Arial"/>
                  <a:sym typeface="Arial"/>
                </a:rPr>
                <a:t>Special case (FIFO)</a:t>
              </a:r>
              <a:endParaRPr/>
            </a:p>
          </p:txBody>
        </p:sp>
        <p:sp>
          <p:nvSpPr>
            <p:cNvPr id="1695" name="Google Shape;1695;p115"/>
            <p:cNvSpPr txBox="1"/>
            <p:nvPr/>
          </p:nvSpPr>
          <p:spPr>
            <a:xfrm>
              <a:off x="3627" y="2090"/>
              <a:ext cx="1920" cy="1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i="0" lang="en-US" sz="1400">
                  <a:solidFill>
                    <a:schemeClr val="dk1"/>
                  </a:solidFill>
                  <a:latin typeface="Arial"/>
                  <a:ea typeface="Arial"/>
                  <a:cs typeface="Arial"/>
                  <a:sym typeface="Arial"/>
                </a:rPr>
                <a:t>LP, Label-correcting Alg. on TEG</a:t>
              </a:r>
              <a:endParaRPr/>
            </a:p>
          </p:txBody>
        </p:sp>
        <p:cxnSp>
          <p:nvCxnSpPr>
            <p:cNvPr id="1696" name="Google Shape;1696;p115"/>
            <p:cNvCxnSpPr/>
            <p:nvPr/>
          </p:nvCxnSpPr>
          <p:spPr>
            <a:xfrm flipH="1" rot="10800000">
              <a:off x="518" y="1592"/>
              <a:ext cx="154" cy="325"/>
            </a:xfrm>
            <a:prstGeom prst="straightConnector1">
              <a:avLst/>
            </a:prstGeom>
            <a:noFill/>
            <a:ln cap="flat" cmpd="sng" w="9525">
              <a:solidFill>
                <a:schemeClr val="dk1"/>
              </a:solidFill>
              <a:prstDash val="solid"/>
              <a:round/>
              <a:headEnd len="med" w="med" type="none"/>
              <a:tailEnd len="med" w="med" type="triangle"/>
            </a:ln>
          </p:spPr>
        </p:cxnSp>
        <p:cxnSp>
          <p:nvCxnSpPr>
            <p:cNvPr id="1697" name="Google Shape;1697;p115"/>
            <p:cNvCxnSpPr/>
            <p:nvPr/>
          </p:nvCxnSpPr>
          <p:spPr>
            <a:xfrm>
              <a:off x="528" y="1928"/>
              <a:ext cx="163" cy="362"/>
            </a:xfrm>
            <a:prstGeom prst="straightConnector1">
              <a:avLst/>
            </a:prstGeom>
            <a:noFill/>
            <a:ln cap="flat" cmpd="sng" w="9525">
              <a:solidFill>
                <a:schemeClr val="dk1"/>
              </a:solidFill>
              <a:prstDash val="solid"/>
              <a:round/>
              <a:headEnd len="med" w="med" type="none"/>
              <a:tailEnd len="med" w="med" type="triangle"/>
            </a:ln>
          </p:spPr>
        </p:cxnSp>
        <p:cxnSp>
          <p:nvCxnSpPr>
            <p:cNvPr id="1698" name="Google Shape;1698;p115"/>
            <p:cNvCxnSpPr/>
            <p:nvPr/>
          </p:nvCxnSpPr>
          <p:spPr>
            <a:xfrm flipH="1" rot="10800000">
              <a:off x="1507" y="1186"/>
              <a:ext cx="144" cy="336"/>
            </a:xfrm>
            <a:prstGeom prst="straightConnector1">
              <a:avLst/>
            </a:prstGeom>
            <a:noFill/>
            <a:ln cap="flat" cmpd="sng" w="9525">
              <a:solidFill>
                <a:schemeClr val="dk1"/>
              </a:solidFill>
              <a:prstDash val="solid"/>
              <a:round/>
              <a:headEnd len="med" w="med" type="none"/>
              <a:tailEnd len="med" w="med" type="triangle"/>
            </a:ln>
          </p:spPr>
        </p:cxnSp>
        <p:cxnSp>
          <p:nvCxnSpPr>
            <p:cNvPr id="1699" name="Google Shape;1699;p115"/>
            <p:cNvCxnSpPr/>
            <p:nvPr/>
          </p:nvCxnSpPr>
          <p:spPr>
            <a:xfrm>
              <a:off x="1507" y="1570"/>
              <a:ext cx="144" cy="288"/>
            </a:xfrm>
            <a:prstGeom prst="straightConnector1">
              <a:avLst/>
            </a:prstGeom>
            <a:noFill/>
            <a:ln cap="flat" cmpd="sng" w="9525">
              <a:solidFill>
                <a:schemeClr val="dk1"/>
              </a:solidFill>
              <a:prstDash val="solid"/>
              <a:round/>
              <a:headEnd len="med" w="med" type="none"/>
              <a:tailEnd len="med" w="med" type="triangle"/>
            </a:ln>
          </p:spPr>
        </p:cxnSp>
        <p:cxnSp>
          <p:nvCxnSpPr>
            <p:cNvPr id="1700" name="Google Shape;1700;p115"/>
            <p:cNvCxnSpPr/>
            <p:nvPr/>
          </p:nvCxnSpPr>
          <p:spPr>
            <a:xfrm flipH="1" rot="10800000">
              <a:off x="2467" y="1570"/>
              <a:ext cx="192" cy="288"/>
            </a:xfrm>
            <a:prstGeom prst="straightConnector1">
              <a:avLst/>
            </a:prstGeom>
            <a:noFill/>
            <a:ln cap="flat" cmpd="sng" w="9525">
              <a:solidFill>
                <a:schemeClr val="dk1"/>
              </a:solidFill>
              <a:prstDash val="solid"/>
              <a:round/>
              <a:headEnd len="med" w="med" type="none"/>
              <a:tailEnd len="med" w="med" type="triangle"/>
            </a:ln>
          </p:spPr>
        </p:cxnSp>
        <p:cxnSp>
          <p:nvCxnSpPr>
            <p:cNvPr id="1701" name="Google Shape;1701;p115"/>
            <p:cNvCxnSpPr/>
            <p:nvPr/>
          </p:nvCxnSpPr>
          <p:spPr>
            <a:xfrm>
              <a:off x="2467" y="1906"/>
              <a:ext cx="240" cy="288"/>
            </a:xfrm>
            <a:prstGeom prst="straightConnector1">
              <a:avLst/>
            </a:prstGeom>
            <a:noFill/>
            <a:ln cap="flat" cmpd="sng" w="9525">
              <a:solidFill>
                <a:schemeClr val="dk1"/>
              </a:solidFill>
              <a:prstDash val="solid"/>
              <a:round/>
              <a:headEnd len="med" w="med" type="none"/>
              <a:tailEnd len="med" w="med" type="triangle"/>
            </a:ln>
          </p:spPr>
        </p:cxnSp>
        <p:sp>
          <p:nvSpPr>
            <p:cNvPr descr="Conceptual diagram showing the transformed, stationary time aggregated graph after arrival time series transformation, where earliest arrival times enable greedy shortest path computation." id="1702" name="Google Shape;1702;p115"/>
            <p:cNvSpPr/>
            <p:nvPr/>
          </p:nvSpPr>
          <p:spPr>
            <a:xfrm>
              <a:off x="384" y="968"/>
              <a:ext cx="5040" cy="1776"/>
            </a:xfrm>
            <a:prstGeom prst="rect">
              <a:avLst/>
            </a:prstGeom>
            <a:noFill/>
            <a:ln cap="flat" cmpd="sng" w="9525">
              <a:solidFill>
                <a:srgbClr val="9696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703" name="Google Shape;1703;p115"/>
            <p:cNvSpPr txBox="1"/>
            <p:nvPr/>
          </p:nvSpPr>
          <p:spPr>
            <a:xfrm>
              <a:off x="3705" y="2244"/>
              <a:ext cx="1920" cy="18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300"/>
                <a:buFont typeface="Noto Sans Symbols"/>
                <a:buNone/>
              </a:pPr>
              <a:r>
                <a:rPr lang="en-US" sz="1300">
                  <a:solidFill>
                    <a:schemeClr val="dk1"/>
                  </a:solidFill>
                  <a:latin typeface="Arial"/>
                  <a:ea typeface="Arial"/>
                  <a:cs typeface="Arial"/>
                  <a:sym typeface="Arial"/>
                </a:rPr>
                <a:t>[Orda91, Kohler02, Pallotino98]</a:t>
              </a:r>
              <a:endParaRPr/>
            </a:p>
          </p:txBody>
        </p:sp>
        <p:sp>
          <p:nvSpPr>
            <p:cNvPr id="1704" name="Google Shape;1704;p115"/>
            <p:cNvSpPr txBox="1"/>
            <p:nvPr/>
          </p:nvSpPr>
          <p:spPr>
            <a:xfrm>
              <a:off x="4663" y="1546"/>
              <a:ext cx="816" cy="1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Noto Sans Symbols"/>
                <a:buNone/>
              </a:pPr>
              <a:r>
                <a:rPr lang="en-US" sz="1200">
                  <a:solidFill>
                    <a:schemeClr val="dk1"/>
                  </a:solidFill>
                  <a:latin typeface="Arial"/>
                  <a:ea typeface="Arial"/>
                  <a:cs typeface="Arial"/>
                  <a:sym typeface="Arial"/>
                </a:rPr>
                <a:t>[Kanoulas07]</a:t>
              </a:r>
              <a:endParaRPr/>
            </a:p>
          </p:txBody>
        </p:sp>
      </p:grpSp>
      <p:sp>
        <p:nvSpPr>
          <p:cNvPr id="1705" name="Google Shape;1705;p115"/>
          <p:cNvSpPr txBox="1"/>
          <p:nvPr/>
        </p:nvSpPr>
        <p:spPr>
          <a:xfrm>
            <a:off x="912187" y="5167257"/>
            <a:ext cx="58674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rPr i="0" lang="en-US" sz="1800">
                <a:solidFill>
                  <a:schemeClr val="dk1"/>
                </a:solidFill>
                <a:latin typeface="Arial"/>
                <a:ea typeface="Arial"/>
                <a:cs typeface="Arial"/>
                <a:sym typeface="Arial"/>
              </a:rPr>
              <a:t>LP algorithms are costly.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5"/>
          <p:cNvSpPr txBox="1"/>
          <p:nvPr>
            <p:ph idx="1" type="body"/>
          </p:nvPr>
        </p:nvSpPr>
        <p:spPr>
          <a:xfrm>
            <a:off x="85344" y="925158"/>
            <a:ext cx="8832745" cy="4453665"/>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SzPts val="2300"/>
              <a:buFont typeface="Arial"/>
              <a:buChar char="•"/>
            </a:pPr>
            <a:r>
              <a:rPr lang="en-US" sz="2300"/>
              <a:t>Learning Objective</a:t>
            </a:r>
            <a:endParaRPr/>
          </a:p>
          <a:p>
            <a:pPr indent="-285750" lvl="1" marL="742950" rtl="0" algn="l">
              <a:lnSpc>
                <a:spcPct val="80000"/>
              </a:lnSpc>
              <a:spcBef>
                <a:spcPts val="350"/>
              </a:spcBef>
              <a:spcAft>
                <a:spcPts val="0"/>
              </a:spcAft>
              <a:buSzPts val="1750"/>
              <a:buFont typeface="Arial"/>
              <a:buChar char="–"/>
            </a:pPr>
            <a:r>
              <a:rPr lang="en-US" sz="1750"/>
              <a:t>Motivating Exercise</a:t>
            </a:r>
            <a:endParaRPr/>
          </a:p>
          <a:p>
            <a:pPr indent="-285750" lvl="1" marL="742950" rtl="0" algn="l">
              <a:lnSpc>
                <a:spcPct val="80000"/>
              </a:lnSpc>
              <a:spcBef>
                <a:spcPts val="350"/>
              </a:spcBef>
              <a:spcAft>
                <a:spcPts val="0"/>
              </a:spcAft>
              <a:buSzPts val="1750"/>
              <a:buFont typeface="Arial"/>
              <a:buChar char="–"/>
            </a:pPr>
            <a:r>
              <a:rPr lang="en-US" sz="1750"/>
              <a:t>Editor’s view of non-responsive Revisions</a:t>
            </a:r>
            <a:endParaRPr/>
          </a:p>
          <a:p>
            <a:pPr indent="0" lvl="1" marL="385753" rtl="0" algn="l">
              <a:lnSpc>
                <a:spcPct val="80000"/>
              </a:lnSpc>
              <a:spcBef>
                <a:spcPts val="390"/>
              </a:spcBef>
              <a:spcAft>
                <a:spcPts val="0"/>
              </a:spcAft>
              <a:buSzPts val="1950"/>
              <a:buFont typeface="Arial"/>
              <a:buNone/>
            </a:pPr>
            <a:r>
              <a:t/>
            </a:r>
            <a:endParaRPr sz="1950"/>
          </a:p>
          <a:p>
            <a:pPr indent="-342900" lvl="0" marL="342900" rtl="0" algn="l">
              <a:lnSpc>
                <a:spcPct val="80000"/>
              </a:lnSpc>
              <a:spcBef>
                <a:spcPts val="420"/>
              </a:spcBef>
              <a:spcAft>
                <a:spcPts val="0"/>
              </a:spcAft>
              <a:buSzPts val="2100"/>
              <a:buFont typeface="Arial"/>
              <a:buChar char="•"/>
            </a:pPr>
            <a:r>
              <a:rPr lang="en-US" sz="2100"/>
              <a:t>Best Practices </a:t>
            </a:r>
            <a:endParaRPr/>
          </a:p>
          <a:p>
            <a:pPr indent="-209550" lvl="0" marL="342900" rtl="0" algn="l">
              <a:lnSpc>
                <a:spcPct val="80000"/>
              </a:lnSpc>
              <a:spcBef>
                <a:spcPts val="420"/>
              </a:spcBef>
              <a:spcAft>
                <a:spcPts val="0"/>
              </a:spcAft>
              <a:buSzPts val="2100"/>
              <a:buFont typeface="Arial"/>
              <a:buNone/>
            </a:pPr>
            <a:r>
              <a:t/>
            </a:r>
            <a:endParaRPr sz="2100"/>
          </a:p>
          <a:p>
            <a:pPr indent="-342900" lvl="0" marL="342900" rtl="0" algn="l">
              <a:lnSpc>
                <a:spcPct val="80000"/>
              </a:lnSpc>
              <a:spcBef>
                <a:spcPts val="420"/>
              </a:spcBef>
              <a:spcAft>
                <a:spcPts val="0"/>
              </a:spcAft>
              <a:buSzPts val="2100"/>
              <a:buFont typeface="Arial"/>
              <a:buChar char="•"/>
            </a:pPr>
            <a:r>
              <a:rPr lang="en-US" sz="2100">
                <a:solidFill>
                  <a:srgbClr val="FF0000"/>
                </a:solidFill>
              </a:rPr>
              <a:t>A Taxonomy of Review Comments</a:t>
            </a:r>
            <a:endParaRPr/>
          </a:p>
          <a:p>
            <a:pPr indent="0" lvl="1" marL="457200" rtl="0" algn="l">
              <a:lnSpc>
                <a:spcPct val="80000"/>
              </a:lnSpc>
              <a:spcBef>
                <a:spcPts val="390"/>
              </a:spcBef>
              <a:spcAft>
                <a:spcPts val="0"/>
              </a:spcAft>
              <a:buSzPts val="1950"/>
              <a:buFont typeface="Arial"/>
              <a:buNone/>
            </a:pPr>
            <a:r>
              <a:t/>
            </a:r>
            <a:endParaRPr sz="1950"/>
          </a:p>
          <a:p>
            <a:pPr indent="-342900" lvl="0" marL="342900" rtl="0" algn="l">
              <a:lnSpc>
                <a:spcPct val="80000"/>
              </a:lnSpc>
              <a:spcBef>
                <a:spcPts val="460"/>
              </a:spcBef>
              <a:spcAft>
                <a:spcPts val="0"/>
              </a:spcAft>
              <a:buSzPts val="2300"/>
              <a:buFont typeface="Arial"/>
              <a:buChar char="•"/>
            </a:pPr>
            <a:r>
              <a:rPr lang="en-US" sz="2300"/>
              <a:t>Examples</a:t>
            </a:r>
            <a:endParaRPr/>
          </a:p>
          <a:p>
            <a:pPr indent="-285750" lvl="1" marL="742950" rtl="0" algn="l">
              <a:lnSpc>
                <a:spcPct val="80000"/>
              </a:lnSpc>
              <a:spcBef>
                <a:spcPts val="360"/>
              </a:spcBef>
              <a:spcAft>
                <a:spcPts val="0"/>
              </a:spcAft>
              <a:buSzPts val="1800"/>
              <a:buFont typeface="Arial"/>
              <a:buChar char="–"/>
            </a:pPr>
            <a:r>
              <a:rPr lang="en-US" sz="1800"/>
              <a:t>Spatial Dimensions of Algorithmic Transparency</a:t>
            </a:r>
            <a:endParaRPr sz="1900"/>
          </a:p>
          <a:p>
            <a:pPr indent="-285750" lvl="1" marL="742950" rtl="0" algn="l">
              <a:lnSpc>
                <a:spcPct val="80000"/>
              </a:lnSpc>
              <a:spcBef>
                <a:spcPts val="360"/>
              </a:spcBef>
              <a:spcAft>
                <a:spcPts val="0"/>
              </a:spcAft>
              <a:buSzPts val="1800"/>
              <a:buFont typeface="Arial"/>
              <a:buChar char="–"/>
            </a:pPr>
            <a:r>
              <a:rPr lang="en-US" sz="1800"/>
              <a:t>Spatial computing, Communications of the ACM, Jan. 2016.</a:t>
            </a:r>
            <a:endParaRPr/>
          </a:p>
          <a:p>
            <a:pPr indent="-285750" lvl="1" marL="742950" rtl="0" algn="l">
              <a:lnSpc>
                <a:spcPct val="80000"/>
              </a:lnSpc>
              <a:spcBef>
                <a:spcPts val="360"/>
              </a:spcBef>
              <a:spcAft>
                <a:spcPts val="0"/>
              </a:spcAft>
              <a:buSzPts val="1800"/>
              <a:buFont typeface="Arial"/>
              <a:buChar char="–"/>
            </a:pPr>
            <a:r>
              <a:rPr lang="en-US" sz="1800"/>
              <a:t>NSF Proposal </a:t>
            </a:r>
            <a:endParaRPr/>
          </a:p>
          <a:p>
            <a:pPr indent="-266700" lvl="0" marL="342900" rtl="0" algn="l">
              <a:lnSpc>
                <a:spcPct val="80000"/>
              </a:lnSpc>
              <a:spcBef>
                <a:spcPts val="240"/>
              </a:spcBef>
              <a:spcAft>
                <a:spcPts val="0"/>
              </a:spcAft>
              <a:buSzPts val="1200"/>
              <a:buFont typeface="Arial"/>
              <a:buNone/>
            </a:pPr>
            <a:r>
              <a:t/>
            </a:r>
            <a:endParaRPr sz="1200"/>
          </a:p>
        </p:txBody>
      </p:sp>
      <p:sp>
        <p:nvSpPr>
          <p:cNvPr id="166" name="Google Shape;166;p35"/>
          <p:cNvSpPr txBox="1"/>
          <p:nvPr/>
        </p:nvSpPr>
        <p:spPr>
          <a:xfrm>
            <a:off x="223612" y="277091"/>
            <a:ext cx="8920388" cy="50306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rgbClr val="7A0019"/>
                </a:solidFill>
                <a:latin typeface="Arial"/>
                <a:ea typeface="Arial"/>
                <a:cs typeface="Arial"/>
                <a:sym typeface="Arial"/>
              </a:rPr>
              <a:t>Outline for LO1: </a:t>
            </a:r>
            <a:r>
              <a:rPr b="0" i="0" lang="en-US" sz="2400" u="none" cap="none" strike="noStrike">
                <a:solidFill>
                  <a:schemeClr val="dk1"/>
                </a:solidFill>
                <a:latin typeface="Helvetica Neue"/>
                <a:ea typeface="Helvetica Neue"/>
                <a:cs typeface="Helvetica Neue"/>
                <a:sym typeface="Helvetica Neue"/>
              </a:rPr>
              <a:t>Research Skill: Responsive Revision</a:t>
            </a:r>
            <a:endParaRPr b="1" i="0" sz="2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0" i="0" sz="2400" u="none" cap="none" strike="noStrike">
              <a:solidFill>
                <a:srgbClr val="7A0019"/>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9" name="Shape 1709"/>
        <p:cNvGrpSpPr/>
        <p:nvPr/>
      </p:nvGrpSpPr>
      <p:grpSpPr>
        <a:xfrm>
          <a:off x="0" y="0"/>
          <a:ext cx="0" cy="0"/>
          <a:chOff x="0" y="0"/>
          <a:chExt cx="0" cy="0"/>
        </a:xfrm>
      </p:grpSpPr>
      <p:sp>
        <p:nvSpPr>
          <p:cNvPr id="1710" name="Google Shape;1710;p116"/>
          <p:cNvSpPr txBox="1"/>
          <p:nvPr>
            <p:ph type="title"/>
          </p:nvPr>
        </p:nvSpPr>
        <p:spPr>
          <a:xfrm>
            <a:off x="1150938" y="79375"/>
            <a:ext cx="7793037" cy="7000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400">
                <a:latin typeface="Arial"/>
                <a:ea typeface="Arial"/>
                <a:cs typeface="Arial"/>
                <a:sym typeface="Arial"/>
              </a:rPr>
              <a:t>Proposed Work – Key Idea</a:t>
            </a:r>
            <a:endParaRPr sz="2400">
              <a:solidFill>
                <a:srgbClr val="C00000"/>
              </a:solidFill>
              <a:latin typeface="Arial"/>
              <a:ea typeface="Arial"/>
              <a:cs typeface="Arial"/>
              <a:sym typeface="Arial"/>
            </a:endParaRPr>
          </a:p>
        </p:txBody>
      </p:sp>
      <p:sp>
        <p:nvSpPr>
          <p:cNvPr id="1711" name="Google Shape;1711;p116"/>
          <p:cNvSpPr txBox="1"/>
          <p:nvPr/>
        </p:nvSpPr>
        <p:spPr>
          <a:xfrm>
            <a:off x="534987" y="596106"/>
            <a:ext cx="64008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t/>
            </a:r>
            <a:endParaRPr i="0" sz="1800">
              <a:solidFill>
                <a:schemeClr val="dk1"/>
              </a:solidFill>
              <a:latin typeface="Arial"/>
              <a:ea typeface="Arial"/>
              <a:cs typeface="Arial"/>
              <a:sym typeface="Arial"/>
            </a:endParaRPr>
          </a:p>
        </p:txBody>
      </p:sp>
      <p:sp>
        <p:nvSpPr>
          <p:cNvPr id="1712" name="Google Shape;1712;p116"/>
          <p:cNvSpPr txBox="1"/>
          <p:nvPr/>
        </p:nvSpPr>
        <p:spPr>
          <a:xfrm>
            <a:off x="306387" y="1185084"/>
            <a:ext cx="73152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rPr i="0" lang="en-US" sz="1800" u="sng">
                <a:solidFill>
                  <a:schemeClr val="dk1"/>
                </a:solidFill>
                <a:latin typeface="Arial"/>
                <a:ea typeface="Arial"/>
                <a:cs typeface="Arial"/>
                <a:sym typeface="Arial"/>
              </a:rPr>
              <a:t>Arrival Time Series Transformation (ATST) the network:  </a:t>
            </a:r>
            <a:endParaRPr/>
          </a:p>
        </p:txBody>
      </p:sp>
      <p:grpSp>
        <p:nvGrpSpPr>
          <p:cNvPr id="1713" name="Google Shape;1713;p116"/>
          <p:cNvGrpSpPr/>
          <p:nvPr/>
        </p:nvGrpSpPr>
        <p:grpSpPr>
          <a:xfrm>
            <a:off x="382587" y="2193131"/>
            <a:ext cx="3117850" cy="1703388"/>
            <a:chOff x="648" y="2160"/>
            <a:chExt cx="1964" cy="1073"/>
          </a:xfrm>
        </p:grpSpPr>
        <p:sp>
          <p:nvSpPr>
            <p:cNvPr id="1714" name="Google Shape;1714;p116"/>
            <p:cNvSpPr/>
            <p:nvPr/>
          </p:nvSpPr>
          <p:spPr>
            <a:xfrm>
              <a:off x="742" y="2557"/>
              <a:ext cx="201" cy="179"/>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715" name="Google Shape;1715;p116"/>
            <p:cNvSpPr/>
            <p:nvPr/>
          </p:nvSpPr>
          <p:spPr>
            <a:xfrm>
              <a:off x="1200" y="2200"/>
              <a:ext cx="201" cy="179"/>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716" name="Google Shape;1716;p116"/>
            <p:cNvSpPr/>
            <p:nvPr/>
          </p:nvSpPr>
          <p:spPr>
            <a:xfrm>
              <a:off x="1211" y="2915"/>
              <a:ext cx="202" cy="179"/>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717" name="Google Shape;1717;p116"/>
            <p:cNvSpPr/>
            <p:nvPr/>
          </p:nvSpPr>
          <p:spPr>
            <a:xfrm>
              <a:off x="1684" y="2533"/>
              <a:ext cx="201" cy="178"/>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718" name="Google Shape;1718;p116"/>
            <p:cNvSpPr/>
            <p:nvPr/>
          </p:nvSpPr>
          <p:spPr>
            <a:xfrm>
              <a:off x="2282" y="2545"/>
              <a:ext cx="201" cy="179"/>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719" name="Google Shape;1719;p116"/>
            <p:cNvCxnSpPr/>
            <p:nvPr/>
          </p:nvCxnSpPr>
          <p:spPr>
            <a:xfrm>
              <a:off x="876" y="2736"/>
              <a:ext cx="335" cy="239"/>
            </a:xfrm>
            <a:prstGeom prst="straightConnector1">
              <a:avLst/>
            </a:prstGeom>
            <a:noFill/>
            <a:ln cap="flat" cmpd="sng" w="9525">
              <a:solidFill>
                <a:schemeClr val="dk2"/>
              </a:solidFill>
              <a:prstDash val="solid"/>
              <a:round/>
              <a:headEnd len="med" w="med" type="none"/>
              <a:tailEnd len="med" w="med" type="triangle"/>
            </a:ln>
          </p:spPr>
        </p:cxnSp>
        <p:cxnSp>
          <p:nvCxnSpPr>
            <p:cNvPr id="1720" name="Google Shape;1720;p116"/>
            <p:cNvCxnSpPr/>
            <p:nvPr/>
          </p:nvCxnSpPr>
          <p:spPr>
            <a:xfrm>
              <a:off x="1392" y="2338"/>
              <a:ext cx="335" cy="238"/>
            </a:xfrm>
            <a:prstGeom prst="straightConnector1">
              <a:avLst/>
            </a:prstGeom>
            <a:noFill/>
            <a:ln cap="flat" cmpd="sng" w="9525">
              <a:solidFill>
                <a:schemeClr val="dk2"/>
              </a:solidFill>
              <a:prstDash val="solid"/>
              <a:round/>
              <a:headEnd len="med" w="med" type="none"/>
              <a:tailEnd len="med" w="med" type="triangle"/>
            </a:ln>
          </p:spPr>
        </p:cxnSp>
        <p:cxnSp>
          <p:nvCxnSpPr>
            <p:cNvPr id="1721" name="Google Shape;1721;p116"/>
            <p:cNvCxnSpPr/>
            <p:nvPr/>
          </p:nvCxnSpPr>
          <p:spPr>
            <a:xfrm flipH="1" rot="10800000">
              <a:off x="1399" y="2705"/>
              <a:ext cx="335" cy="239"/>
            </a:xfrm>
            <a:prstGeom prst="straightConnector1">
              <a:avLst/>
            </a:prstGeom>
            <a:noFill/>
            <a:ln cap="flat" cmpd="sng" w="9525">
              <a:solidFill>
                <a:schemeClr val="dk2"/>
              </a:solidFill>
              <a:prstDash val="solid"/>
              <a:round/>
              <a:headEnd len="med" w="med" type="none"/>
              <a:tailEnd len="med" w="med" type="triangle"/>
            </a:ln>
          </p:spPr>
        </p:cxnSp>
        <p:cxnSp>
          <p:nvCxnSpPr>
            <p:cNvPr id="1722" name="Google Shape;1722;p116"/>
            <p:cNvCxnSpPr/>
            <p:nvPr/>
          </p:nvCxnSpPr>
          <p:spPr>
            <a:xfrm>
              <a:off x="1882" y="2617"/>
              <a:ext cx="403" cy="0"/>
            </a:xfrm>
            <a:prstGeom prst="straightConnector1">
              <a:avLst/>
            </a:prstGeom>
            <a:noFill/>
            <a:ln cap="flat" cmpd="sng" w="9525">
              <a:solidFill>
                <a:schemeClr val="dk2"/>
              </a:solidFill>
              <a:prstDash val="solid"/>
              <a:round/>
              <a:headEnd len="med" w="med" type="none"/>
              <a:tailEnd len="med" w="med" type="triangle"/>
            </a:ln>
          </p:spPr>
        </p:cxnSp>
        <p:sp>
          <p:nvSpPr>
            <p:cNvPr id="1723" name="Google Shape;1723;p116"/>
            <p:cNvSpPr txBox="1"/>
            <p:nvPr/>
          </p:nvSpPr>
          <p:spPr>
            <a:xfrm>
              <a:off x="1200" y="2208"/>
              <a:ext cx="3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724" name="Google Shape;1724;p116"/>
            <p:cNvSpPr txBox="1"/>
            <p:nvPr/>
          </p:nvSpPr>
          <p:spPr>
            <a:xfrm>
              <a:off x="722" y="2569"/>
              <a:ext cx="349"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725" name="Google Shape;1725;p116"/>
            <p:cNvSpPr txBox="1"/>
            <p:nvPr/>
          </p:nvSpPr>
          <p:spPr>
            <a:xfrm>
              <a:off x="1201" y="2924"/>
              <a:ext cx="349"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726" name="Google Shape;1726;p116"/>
            <p:cNvSpPr txBox="1"/>
            <p:nvPr/>
          </p:nvSpPr>
          <p:spPr>
            <a:xfrm>
              <a:off x="1673" y="2544"/>
              <a:ext cx="3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727" name="Google Shape;1727;p116"/>
            <p:cNvSpPr txBox="1"/>
            <p:nvPr/>
          </p:nvSpPr>
          <p:spPr>
            <a:xfrm>
              <a:off x="2263" y="2554"/>
              <a:ext cx="349"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sp>
          <p:nvSpPr>
            <p:cNvPr descr="Step-by-step trace of the routing algorithm showing how node costs are updated based on earliest arrival times during shortest path computation." id="1728" name="Google Shape;1728;p116"/>
            <p:cNvSpPr/>
            <p:nvPr/>
          </p:nvSpPr>
          <p:spPr>
            <a:xfrm>
              <a:off x="672" y="2160"/>
              <a:ext cx="1878" cy="1073"/>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729" name="Google Shape;1729;p116"/>
            <p:cNvCxnSpPr/>
            <p:nvPr/>
          </p:nvCxnSpPr>
          <p:spPr>
            <a:xfrm flipH="1" rot="10800000">
              <a:off x="873" y="2316"/>
              <a:ext cx="336" cy="239"/>
            </a:xfrm>
            <a:prstGeom prst="straightConnector1">
              <a:avLst/>
            </a:prstGeom>
            <a:noFill/>
            <a:ln cap="flat" cmpd="sng" w="9525">
              <a:solidFill>
                <a:schemeClr val="dk2"/>
              </a:solidFill>
              <a:prstDash val="solid"/>
              <a:round/>
              <a:headEnd len="med" w="med" type="none"/>
              <a:tailEnd len="med" w="med" type="triangle"/>
            </a:ln>
          </p:spPr>
        </p:cxnSp>
        <p:sp>
          <p:nvSpPr>
            <p:cNvPr id="1730" name="Google Shape;1730;p116"/>
            <p:cNvSpPr txBox="1"/>
            <p:nvPr/>
          </p:nvSpPr>
          <p:spPr>
            <a:xfrm>
              <a:off x="661" y="2287"/>
              <a:ext cx="62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[1,1,1,1,1]</a:t>
              </a:r>
              <a:endParaRPr/>
            </a:p>
          </p:txBody>
        </p:sp>
        <p:sp>
          <p:nvSpPr>
            <p:cNvPr id="1731" name="Google Shape;1731;p116"/>
            <p:cNvSpPr txBox="1"/>
            <p:nvPr/>
          </p:nvSpPr>
          <p:spPr>
            <a:xfrm>
              <a:off x="1441" y="2284"/>
              <a:ext cx="62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[1,1,1,1,1]</a:t>
              </a:r>
              <a:endParaRPr/>
            </a:p>
          </p:txBody>
        </p:sp>
        <p:sp>
          <p:nvSpPr>
            <p:cNvPr id="1732" name="Google Shape;1732;p116"/>
            <p:cNvSpPr txBox="1"/>
            <p:nvPr/>
          </p:nvSpPr>
          <p:spPr>
            <a:xfrm>
              <a:off x="648" y="2832"/>
              <a:ext cx="62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[2,2,2,2,2]</a:t>
              </a:r>
              <a:endParaRPr/>
            </a:p>
          </p:txBody>
        </p:sp>
        <p:sp>
          <p:nvSpPr>
            <p:cNvPr id="1733" name="Google Shape;1733;p116"/>
            <p:cNvSpPr txBox="1"/>
            <p:nvPr/>
          </p:nvSpPr>
          <p:spPr>
            <a:xfrm>
              <a:off x="1465" y="2817"/>
              <a:ext cx="62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[2,2,2,2,2]</a:t>
              </a:r>
              <a:endParaRPr/>
            </a:p>
          </p:txBody>
        </p:sp>
        <p:sp>
          <p:nvSpPr>
            <p:cNvPr id="1734" name="Google Shape;1734;p116"/>
            <p:cNvSpPr txBox="1"/>
            <p:nvPr/>
          </p:nvSpPr>
          <p:spPr>
            <a:xfrm>
              <a:off x="1824" y="2478"/>
              <a:ext cx="62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[1,2,5,2,2]</a:t>
              </a:r>
              <a:endParaRPr/>
            </a:p>
          </p:txBody>
        </p:sp>
      </p:grpSp>
      <p:grpSp>
        <p:nvGrpSpPr>
          <p:cNvPr id="1735" name="Google Shape;1735;p116"/>
          <p:cNvGrpSpPr/>
          <p:nvPr/>
        </p:nvGrpSpPr>
        <p:grpSpPr>
          <a:xfrm>
            <a:off x="5003005" y="2041102"/>
            <a:ext cx="3103563" cy="1752600"/>
            <a:chOff x="3174" y="2138"/>
            <a:chExt cx="1955" cy="1104"/>
          </a:xfrm>
        </p:grpSpPr>
        <p:sp>
          <p:nvSpPr>
            <p:cNvPr id="1736" name="Google Shape;1736;p116"/>
            <p:cNvSpPr/>
            <p:nvPr/>
          </p:nvSpPr>
          <p:spPr>
            <a:xfrm>
              <a:off x="3271" y="2539"/>
              <a:ext cx="199" cy="18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737" name="Google Shape;1737;p116"/>
            <p:cNvSpPr/>
            <p:nvPr/>
          </p:nvSpPr>
          <p:spPr>
            <a:xfrm>
              <a:off x="3724" y="2171"/>
              <a:ext cx="199" cy="18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738" name="Google Shape;1738;p116"/>
            <p:cNvSpPr/>
            <p:nvPr/>
          </p:nvSpPr>
          <p:spPr>
            <a:xfrm>
              <a:off x="3735" y="2907"/>
              <a:ext cx="199" cy="18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739" name="Google Shape;1739;p116"/>
            <p:cNvSpPr/>
            <p:nvPr/>
          </p:nvSpPr>
          <p:spPr>
            <a:xfrm>
              <a:off x="4202" y="2514"/>
              <a:ext cx="198" cy="18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740" name="Google Shape;1740;p116"/>
            <p:cNvSpPr/>
            <p:nvPr/>
          </p:nvSpPr>
          <p:spPr>
            <a:xfrm>
              <a:off x="4793" y="2526"/>
              <a:ext cx="198" cy="18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741" name="Google Shape;1741;p116"/>
            <p:cNvCxnSpPr/>
            <p:nvPr/>
          </p:nvCxnSpPr>
          <p:spPr>
            <a:xfrm>
              <a:off x="3404" y="2723"/>
              <a:ext cx="331" cy="246"/>
            </a:xfrm>
            <a:prstGeom prst="straightConnector1">
              <a:avLst/>
            </a:prstGeom>
            <a:noFill/>
            <a:ln cap="flat" cmpd="sng" w="9525">
              <a:solidFill>
                <a:schemeClr val="dk2"/>
              </a:solidFill>
              <a:prstDash val="solid"/>
              <a:round/>
              <a:headEnd len="med" w="med" type="none"/>
              <a:tailEnd len="med" w="med" type="triangle"/>
            </a:ln>
          </p:spPr>
        </p:cxnSp>
        <p:cxnSp>
          <p:nvCxnSpPr>
            <p:cNvPr id="1742" name="Google Shape;1742;p116"/>
            <p:cNvCxnSpPr/>
            <p:nvPr/>
          </p:nvCxnSpPr>
          <p:spPr>
            <a:xfrm>
              <a:off x="3913" y="2313"/>
              <a:ext cx="331" cy="245"/>
            </a:xfrm>
            <a:prstGeom prst="straightConnector1">
              <a:avLst/>
            </a:prstGeom>
            <a:noFill/>
            <a:ln cap="flat" cmpd="sng" w="9525">
              <a:solidFill>
                <a:schemeClr val="dk2"/>
              </a:solidFill>
              <a:prstDash val="solid"/>
              <a:round/>
              <a:headEnd len="med" w="med" type="none"/>
              <a:tailEnd len="med" w="med" type="triangle"/>
            </a:ln>
          </p:spPr>
        </p:cxnSp>
        <p:cxnSp>
          <p:nvCxnSpPr>
            <p:cNvPr id="1743" name="Google Shape;1743;p116"/>
            <p:cNvCxnSpPr/>
            <p:nvPr/>
          </p:nvCxnSpPr>
          <p:spPr>
            <a:xfrm flipH="1" rot="10800000">
              <a:off x="3920" y="2691"/>
              <a:ext cx="331" cy="246"/>
            </a:xfrm>
            <a:prstGeom prst="straightConnector1">
              <a:avLst/>
            </a:prstGeom>
            <a:noFill/>
            <a:ln cap="flat" cmpd="sng" w="9525">
              <a:solidFill>
                <a:schemeClr val="dk2"/>
              </a:solidFill>
              <a:prstDash val="solid"/>
              <a:round/>
              <a:headEnd len="med" w="med" type="none"/>
              <a:tailEnd len="med" w="med" type="triangle"/>
            </a:ln>
          </p:spPr>
        </p:cxnSp>
        <p:sp>
          <p:nvSpPr>
            <p:cNvPr id="1744" name="Google Shape;1744;p116"/>
            <p:cNvSpPr txBox="1"/>
            <p:nvPr/>
          </p:nvSpPr>
          <p:spPr>
            <a:xfrm>
              <a:off x="3712" y="2182"/>
              <a:ext cx="345" cy="1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745" name="Google Shape;1745;p116"/>
            <p:cNvSpPr txBox="1"/>
            <p:nvPr/>
          </p:nvSpPr>
          <p:spPr>
            <a:xfrm>
              <a:off x="3257" y="2555"/>
              <a:ext cx="345" cy="1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746" name="Google Shape;1746;p116"/>
            <p:cNvSpPr txBox="1"/>
            <p:nvPr/>
          </p:nvSpPr>
          <p:spPr>
            <a:xfrm>
              <a:off x="3730" y="2916"/>
              <a:ext cx="345"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747" name="Google Shape;1747;p116"/>
            <p:cNvSpPr txBox="1"/>
            <p:nvPr/>
          </p:nvSpPr>
          <p:spPr>
            <a:xfrm>
              <a:off x="4197" y="2525"/>
              <a:ext cx="345"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748" name="Google Shape;1748;p116"/>
            <p:cNvSpPr txBox="1"/>
            <p:nvPr/>
          </p:nvSpPr>
          <p:spPr>
            <a:xfrm>
              <a:off x="4784" y="2540"/>
              <a:ext cx="345"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cxnSp>
          <p:nvCxnSpPr>
            <p:cNvPr id="1749" name="Google Shape;1749;p116"/>
            <p:cNvCxnSpPr/>
            <p:nvPr/>
          </p:nvCxnSpPr>
          <p:spPr>
            <a:xfrm flipH="1" rot="10800000">
              <a:off x="3429" y="2296"/>
              <a:ext cx="331" cy="246"/>
            </a:xfrm>
            <a:prstGeom prst="straightConnector1">
              <a:avLst/>
            </a:prstGeom>
            <a:noFill/>
            <a:ln cap="flat" cmpd="sng" w="9525">
              <a:solidFill>
                <a:schemeClr val="dk2"/>
              </a:solidFill>
              <a:prstDash val="solid"/>
              <a:round/>
              <a:headEnd len="med" w="med" type="none"/>
              <a:tailEnd len="med" w="med" type="triangle"/>
            </a:ln>
          </p:spPr>
        </p:cxnSp>
        <p:sp>
          <p:nvSpPr>
            <p:cNvPr id="1750" name="Google Shape;1750;p116"/>
            <p:cNvSpPr/>
            <p:nvPr/>
          </p:nvSpPr>
          <p:spPr>
            <a:xfrm>
              <a:off x="3230" y="2138"/>
              <a:ext cx="1855" cy="110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751" name="Google Shape;1751;p116"/>
            <p:cNvCxnSpPr/>
            <p:nvPr/>
          </p:nvCxnSpPr>
          <p:spPr>
            <a:xfrm>
              <a:off x="4399" y="2615"/>
              <a:ext cx="398" cy="0"/>
            </a:xfrm>
            <a:prstGeom prst="straightConnector1">
              <a:avLst/>
            </a:prstGeom>
            <a:noFill/>
            <a:ln cap="flat" cmpd="sng" w="9525">
              <a:solidFill>
                <a:schemeClr val="dk2"/>
              </a:solidFill>
              <a:prstDash val="solid"/>
              <a:round/>
              <a:headEnd len="med" w="med" type="none"/>
              <a:tailEnd len="med" w="med" type="triangle"/>
            </a:ln>
          </p:spPr>
        </p:cxnSp>
        <p:sp>
          <p:nvSpPr>
            <p:cNvPr id="1752" name="Google Shape;1752;p116"/>
            <p:cNvSpPr txBox="1"/>
            <p:nvPr/>
          </p:nvSpPr>
          <p:spPr>
            <a:xfrm>
              <a:off x="3188" y="2299"/>
              <a:ext cx="52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[2,3,4,5,6]</a:t>
              </a:r>
              <a:endParaRPr/>
            </a:p>
          </p:txBody>
        </p:sp>
        <p:sp>
          <p:nvSpPr>
            <p:cNvPr id="1753" name="Google Shape;1753;p116"/>
            <p:cNvSpPr txBox="1"/>
            <p:nvPr/>
          </p:nvSpPr>
          <p:spPr>
            <a:xfrm>
              <a:off x="3174" y="2830"/>
              <a:ext cx="52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[3,4,5,6,7]</a:t>
              </a:r>
              <a:endParaRPr/>
            </a:p>
          </p:txBody>
        </p:sp>
        <p:sp>
          <p:nvSpPr>
            <p:cNvPr id="1754" name="Google Shape;1754;p116"/>
            <p:cNvSpPr txBox="1"/>
            <p:nvPr/>
          </p:nvSpPr>
          <p:spPr>
            <a:xfrm>
              <a:off x="4002" y="2304"/>
              <a:ext cx="52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[2,3,4,5,6]</a:t>
              </a:r>
              <a:endParaRPr/>
            </a:p>
          </p:txBody>
        </p:sp>
        <p:sp>
          <p:nvSpPr>
            <p:cNvPr id="1755" name="Google Shape;1755;p116"/>
            <p:cNvSpPr txBox="1"/>
            <p:nvPr/>
          </p:nvSpPr>
          <p:spPr>
            <a:xfrm>
              <a:off x="4335" y="2483"/>
              <a:ext cx="52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[2,4,8,6,7]</a:t>
              </a:r>
              <a:endParaRPr/>
            </a:p>
          </p:txBody>
        </p:sp>
        <p:sp>
          <p:nvSpPr>
            <p:cNvPr id="1756" name="Google Shape;1756;p116"/>
            <p:cNvSpPr txBox="1"/>
            <p:nvPr/>
          </p:nvSpPr>
          <p:spPr>
            <a:xfrm>
              <a:off x="4000" y="2809"/>
              <a:ext cx="52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[3,4,5,6,7]</a:t>
              </a:r>
              <a:endParaRPr/>
            </a:p>
          </p:txBody>
        </p:sp>
      </p:grpSp>
      <p:sp>
        <p:nvSpPr>
          <p:cNvPr id="1757" name="Google Shape;1757;p116"/>
          <p:cNvSpPr txBox="1"/>
          <p:nvPr/>
        </p:nvSpPr>
        <p:spPr>
          <a:xfrm>
            <a:off x="458787" y="1555326"/>
            <a:ext cx="73914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rPr i="0" lang="en-US" sz="1800">
                <a:solidFill>
                  <a:schemeClr val="dk1"/>
                </a:solidFill>
                <a:latin typeface="Arial"/>
                <a:ea typeface="Arial"/>
                <a:cs typeface="Arial"/>
                <a:sym typeface="Arial"/>
              </a:rPr>
              <a:t>travel times → arrival times at end node </a:t>
            </a:r>
            <a:r>
              <a:rPr b="1" i="0" lang="en-US" sz="1400">
                <a:solidFill>
                  <a:schemeClr val="dk1"/>
                </a:solidFill>
                <a:latin typeface="Arial"/>
                <a:ea typeface="Arial"/>
                <a:cs typeface="Arial"/>
                <a:sym typeface="Arial"/>
              </a:rPr>
              <a:t>→ </a:t>
            </a:r>
            <a:r>
              <a:rPr i="0" lang="en-US" sz="1800">
                <a:solidFill>
                  <a:schemeClr val="dk1"/>
                </a:solidFill>
                <a:latin typeface="Arial"/>
                <a:ea typeface="Arial"/>
                <a:cs typeface="Arial"/>
                <a:sym typeface="Arial"/>
              </a:rPr>
              <a:t>Min. arrival time series</a:t>
            </a:r>
            <a:r>
              <a:rPr i="0" lang="en-US" sz="1400">
                <a:solidFill>
                  <a:schemeClr val="dk1"/>
                </a:solidFill>
                <a:latin typeface="Arial"/>
                <a:ea typeface="Arial"/>
                <a:cs typeface="Arial"/>
                <a:sym typeface="Arial"/>
              </a:rPr>
              <a:t> </a:t>
            </a:r>
            <a:endParaRPr/>
          </a:p>
        </p:txBody>
      </p:sp>
      <p:sp>
        <p:nvSpPr>
          <p:cNvPr id="1758" name="Google Shape;1758;p116"/>
          <p:cNvSpPr/>
          <p:nvPr/>
        </p:nvSpPr>
        <p:spPr>
          <a:xfrm>
            <a:off x="3735387" y="2726531"/>
            <a:ext cx="914400" cy="177800"/>
          </a:xfrm>
          <a:prstGeom prst="rightArrow">
            <a:avLst>
              <a:gd fmla="val 50000" name="adj1"/>
              <a:gd fmla="val 128571" name="adj2"/>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759" name="Google Shape;1759;p116"/>
          <p:cNvSpPr txBox="1"/>
          <p:nvPr/>
        </p:nvSpPr>
        <p:spPr>
          <a:xfrm>
            <a:off x="369887" y="5052219"/>
            <a:ext cx="4297363" cy="641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rPr i="0" lang="en-US" sz="1800">
                <a:solidFill>
                  <a:schemeClr val="dk1"/>
                </a:solidFill>
                <a:latin typeface="Arial"/>
                <a:ea typeface="Arial"/>
                <a:cs typeface="Arial"/>
                <a:sym typeface="Arial"/>
              </a:rPr>
              <a:t>Greedy strategy (on cost of node, earliest arrival) works!!</a:t>
            </a:r>
            <a:endParaRPr/>
          </a:p>
        </p:txBody>
      </p:sp>
      <p:grpSp>
        <p:nvGrpSpPr>
          <p:cNvPr id="1760" name="Google Shape;1760;p116"/>
          <p:cNvGrpSpPr/>
          <p:nvPr/>
        </p:nvGrpSpPr>
        <p:grpSpPr>
          <a:xfrm>
            <a:off x="5156993" y="4064782"/>
            <a:ext cx="3103563" cy="1752600"/>
            <a:chOff x="3456" y="2928"/>
            <a:chExt cx="1955" cy="1104"/>
          </a:xfrm>
        </p:grpSpPr>
        <p:sp>
          <p:nvSpPr>
            <p:cNvPr id="1761" name="Google Shape;1761;p116"/>
            <p:cNvSpPr/>
            <p:nvPr/>
          </p:nvSpPr>
          <p:spPr>
            <a:xfrm>
              <a:off x="3553" y="3329"/>
              <a:ext cx="199" cy="18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762" name="Google Shape;1762;p116"/>
            <p:cNvSpPr/>
            <p:nvPr/>
          </p:nvSpPr>
          <p:spPr>
            <a:xfrm>
              <a:off x="4006" y="2961"/>
              <a:ext cx="199" cy="18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763" name="Google Shape;1763;p116"/>
            <p:cNvSpPr/>
            <p:nvPr/>
          </p:nvSpPr>
          <p:spPr>
            <a:xfrm>
              <a:off x="4017" y="3697"/>
              <a:ext cx="199" cy="18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764" name="Google Shape;1764;p116"/>
            <p:cNvSpPr/>
            <p:nvPr/>
          </p:nvSpPr>
          <p:spPr>
            <a:xfrm>
              <a:off x="4484" y="3304"/>
              <a:ext cx="198" cy="18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765" name="Google Shape;1765;p116"/>
            <p:cNvSpPr/>
            <p:nvPr/>
          </p:nvSpPr>
          <p:spPr>
            <a:xfrm>
              <a:off x="5075" y="3316"/>
              <a:ext cx="198" cy="18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766" name="Google Shape;1766;p116"/>
            <p:cNvCxnSpPr/>
            <p:nvPr/>
          </p:nvCxnSpPr>
          <p:spPr>
            <a:xfrm>
              <a:off x="3686" y="3513"/>
              <a:ext cx="331" cy="246"/>
            </a:xfrm>
            <a:prstGeom prst="straightConnector1">
              <a:avLst/>
            </a:prstGeom>
            <a:noFill/>
            <a:ln cap="flat" cmpd="sng" w="9525">
              <a:solidFill>
                <a:schemeClr val="dk2"/>
              </a:solidFill>
              <a:prstDash val="solid"/>
              <a:round/>
              <a:headEnd len="med" w="med" type="none"/>
              <a:tailEnd len="med" w="med" type="triangle"/>
            </a:ln>
          </p:spPr>
        </p:cxnSp>
        <p:cxnSp>
          <p:nvCxnSpPr>
            <p:cNvPr id="1767" name="Google Shape;1767;p116"/>
            <p:cNvCxnSpPr/>
            <p:nvPr/>
          </p:nvCxnSpPr>
          <p:spPr>
            <a:xfrm>
              <a:off x="4195" y="3103"/>
              <a:ext cx="331" cy="245"/>
            </a:xfrm>
            <a:prstGeom prst="straightConnector1">
              <a:avLst/>
            </a:prstGeom>
            <a:noFill/>
            <a:ln cap="flat" cmpd="sng" w="9525">
              <a:solidFill>
                <a:schemeClr val="dk2"/>
              </a:solidFill>
              <a:prstDash val="solid"/>
              <a:round/>
              <a:headEnd len="med" w="med" type="none"/>
              <a:tailEnd len="med" w="med" type="triangle"/>
            </a:ln>
          </p:spPr>
        </p:cxnSp>
        <p:cxnSp>
          <p:nvCxnSpPr>
            <p:cNvPr id="1768" name="Google Shape;1768;p116"/>
            <p:cNvCxnSpPr/>
            <p:nvPr/>
          </p:nvCxnSpPr>
          <p:spPr>
            <a:xfrm flipH="1" rot="10800000">
              <a:off x="4202" y="3481"/>
              <a:ext cx="331" cy="246"/>
            </a:xfrm>
            <a:prstGeom prst="straightConnector1">
              <a:avLst/>
            </a:prstGeom>
            <a:noFill/>
            <a:ln cap="flat" cmpd="sng" w="9525">
              <a:solidFill>
                <a:schemeClr val="dk2"/>
              </a:solidFill>
              <a:prstDash val="solid"/>
              <a:round/>
              <a:headEnd len="med" w="med" type="none"/>
              <a:tailEnd len="med" w="med" type="triangle"/>
            </a:ln>
          </p:spPr>
        </p:cxnSp>
        <p:sp>
          <p:nvSpPr>
            <p:cNvPr id="1769" name="Google Shape;1769;p116"/>
            <p:cNvSpPr txBox="1"/>
            <p:nvPr/>
          </p:nvSpPr>
          <p:spPr>
            <a:xfrm>
              <a:off x="3994" y="2972"/>
              <a:ext cx="345" cy="1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770" name="Google Shape;1770;p116"/>
            <p:cNvSpPr txBox="1"/>
            <p:nvPr/>
          </p:nvSpPr>
          <p:spPr>
            <a:xfrm>
              <a:off x="3539" y="3345"/>
              <a:ext cx="345" cy="1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771" name="Google Shape;1771;p116"/>
            <p:cNvSpPr txBox="1"/>
            <p:nvPr/>
          </p:nvSpPr>
          <p:spPr>
            <a:xfrm>
              <a:off x="4012" y="3706"/>
              <a:ext cx="345"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772" name="Google Shape;1772;p116"/>
            <p:cNvSpPr txBox="1"/>
            <p:nvPr/>
          </p:nvSpPr>
          <p:spPr>
            <a:xfrm>
              <a:off x="4479" y="3315"/>
              <a:ext cx="345"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773" name="Google Shape;1773;p116"/>
            <p:cNvSpPr txBox="1"/>
            <p:nvPr/>
          </p:nvSpPr>
          <p:spPr>
            <a:xfrm>
              <a:off x="5066" y="3330"/>
              <a:ext cx="345"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cxnSp>
          <p:nvCxnSpPr>
            <p:cNvPr id="1774" name="Google Shape;1774;p116"/>
            <p:cNvCxnSpPr/>
            <p:nvPr/>
          </p:nvCxnSpPr>
          <p:spPr>
            <a:xfrm flipH="1" rot="10800000">
              <a:off x="3711" y="3086"/>
              <a:ext cx="331" cy="246"/>
            </a:xfrm>
            <a:prstGeom prst="straightConnector1">
              <a:avLst/>
            </a:prstGeom>
            <a:noFill/>
            <a:ln cap="flat" cmpd="sng" w="9525">
              <a:solidFill>
                <a:schemeClr val="dk2"/>
              </a:solidFill>
              <a:prstDash val="solid"/>
              <a:round/>
              <a:headEnd len="med" w="med" type="none"/>
              <a:tailEnd len="med" w="med" type="triangle"/>
            </a:ln>
          </p:spPr>
        </p:cxnSp>
        <p:sp>
          <p:nvSpPr>
            <p:cNvPr id="1775" name="Google Shape;1775;p116"/>
            <p:cNvSpPr/>
            <p:nvPr/>
          </p:nvSpPr>
          <p:spPr>
            <a:xfrm>
              <a:off x="3497" y="2928"/>
              <a:ext cx="1855" cy="110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776" name="Google Shape;1776;p116"/>
            <p:cNvCxnSpPr/>
            <p:nvPr/>
          </p:nvCxnSpPr>
          <p:spPr>
            <a:xfrm>
              <a:off x="4681" y="3405"/>
              <a:ext cx="398" cy="0"/>
            </a:xfrm>
            <a:prstGeom prst="straightConnector1">
              <a:avLst/>
            </a:prstGeom>
            <a:noFill/>
            <a:ln cap="flat" cmpd="sng" w="9525">
              <a:solidFill>
                <a:schemeClr val="dk2"/>
              </a:solidFill>
              <a:prstDash val="solid"/>
              <a:round/>
              <a:headEnd len="med" w="med" type="none"/>
              <a:tailEnd len="med" w="med" type="triangle"/>
            </a:ln>
          </p:spPr>
        </p:cxnSp>
        <p:sp>
          <p:nvSpPr>
            <p:cNvPr id="1777" name="Google Shape;1777;p116"/>
            <p:cNvSpPr txBox="1"/>
            <p:nvPr/>
          </p:nvSpPr>
          <p:spPr>
            <a:xfrm>
              <a:off x="3470" y="3089"/>
              <a:ext cx="52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[2,3,4,5,6]</a:t>
              </a:r>
              <a:endParaRPr/>
            </a:p>
          </p:txBody>
        </p:sp>
        <p:sp>
          <p:nvSpPr>
            <p:cNvPr id="1778" name="Google Shape;1778;p116"/>
            <p:cNvSpPr txBox="1"/>
            <p:nvPr/>
          </p:nvSpPr>
          <p:spPr>
            <a:xfrm>
              <a:off x="3456" y="3620"/>
              <a:ext cx="52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[3,4,5,6,7]</a:t>
              </a:r>
              <a:endParaRPr/>
            </a:p>
          </p:txBody>
        </p:sp>
        <p:sp>
          <p:nvSpPr>
            <p:cNvPr id="1779" name="Google Shape;1779;p116"/>
            <p:cNvSpPr txBox="1"/>
            <p:nvPr/>
          </p:nvSpPr>
          <p:spPr>
            <a:xfrm>
              <a:off x="4284" y="3094"/>
              <a:ext cx="52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[2,3,4,5,6]</a:t>
              </a:r>
              <a:endParaRPr/>
            </a:p>
          </p:txBody>
        </p:sp>
        <p:sp>
          <p:nvSpPr>
            <p:cNvPr id="1780" name="Google Shape;1780;p116"/>
            <p:cNvSpPr txBox="1"/>
            <p:nvPr/>
          </p:nvSpPr>
          <p:spPr>
            <a:xfrm>
              <a:off x="4617" y="3273"/>
              <a:ext cx="52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[2,4,6,6,7]</a:t>
              </a:r>
              <a:endParaRPr/>
            </a:p>
          </p:txBody>
        </p:sp>
        <p:sp>
          <p:nvSpPr>
            <p:cNvPr id="1781" name="Google Shape;1781;p116"/>
            <p:cNvSpPr txBox="1"/>
            <p:nvPr/>
          </p:nvSpPr>
          <p:spPr>
            <a:xfrm>
              <a:off x="4282" y="3599"/>
              <a:ext cx="52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[3,4,5,6,7]</a:t>
              </a:r>
              <a:endParaRPr/>
            </a:p>
          </p:txBody>
        </p:sp>
      </p:grpSp>
      <p:sp>
        <p:nvSpPr>
          <p:cNvPr id="1782" name="Google Shape;1782;p116"/>
          <p:cNvSpPr/>
          <p:nvPr/>
        </p:nvSpPr>
        <p:spPr>
          <a:xfrm>
            <a:off x="6554787" y="3731473"/>
            <a:ext cx="152400" cy="304800"/>
          </a:xfrm>
          <a:prstGeom prst="downArrow">
            <a:avLst>
              <a:gd fmla="val 50000" name="adj1"/>
              <a:gd fmla="val 50000" name="adj2"/>
            </a:avLst>
          </a:prstGeom>
          <a:noFill/>
          <a:ln cap="flat" cmpd="sng" w="9525">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116"/>
          <p:cNvSpPr txBox="1"/>
          <p:nvPr/>
        </p:nvSpPr>
        <p:spPr>
          <a:xfrm rot="5400000">
            <a:off x="6497625" y="3826700"/>
            <a:ext cx="266700" cy="76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784" name="Google Shape;1784;p116"/>
          <p:cNvSpPr txBox="1"/>
          <p:nvPr/>
        </p:nvSpPr>
        <p:spPr>
          <a:xfrm>
            <a:off x="382587" y="4555331"/>
            <a:ext cx="4297363"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rPr i="0" lang="en-US" sz="1800">
                <a:solidFill>
                  <a:schemeClr val="dk1"/>
                </a:solidFill>
                <a:latin typeface="Arial"/>
                <a:ea typeface="Arial"/>
                <a:cs typeface="Arial"/>
                <a:sym typeface="Arial"/>
              </a:rPr>
              <a:t>Result is a Stationary TAG.</a:t>
            </a:r>
            <a:endParaRPr/>
          </a:p>
        </p:txBody>
      </p:sp>
      <p:sp>
        <p:nvSpPr>
          <p:cNvPr id="1785" name="Google Shape;1785;p116"/>
          <p:cNvSpPr txBox="1"/>
          <p:nvPr/>
        </p:nvSpPr>
        <p:spPr>
          <a:xfrm>
            <a:off x="306387" y="748506"/>
            <a:ext cx="67691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rPr i="0" lang="en-US" sz="1800">
                <a:solidFill>
                  <a:schemeClr val="dk1"/>
                </a:solidFill>
                <a:latin typeface="Arial"/>
                <a:ea typeface="Arial"/>
                <a:cs typeface="Arial"/>
                <a:sym typeface="Arial"/>
              </a:rPr>
              <a:t>When start time is fixed, earliest arrival ⇒  least travel time</a:t>
            </a:r>
            <a:endParaRPr/>
          </a:p>
        </p:txBody>
      </p:sp>
      <p:sp>
        <p:nvSpPr>
          <p:cNvPr id="1786" name="Google Shape;1786;p116"/>
          <p:cNvSpPr txBox="1"/>
          <p:nvPr/>
        </p:nvSpPr>
        <p:spPr>
          <a:xfrm>
            <a:off x="6759575" y="764381"/>
            <a:ext cx="21844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rPr i="0" lang="en-US" sz="1800">
                <a:solidFill>
                  <a:schemeClr val="dk1"/>
                </a:solidFill>
                <a:latin typeface="Arial"/>
                <a:ea typeface="Arial"/>
                <a:cs typeface="Arial"/>
                <a:sym typeface="Arial"/>
              </a:rPr>
              <a:t>(Shortest path)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0" name="Shape 1790"/>
        <p:cNvGrpSpPr/>
        <p:nvPr/>
      </p:nvGrpSpPr>
      <p:grpSpPr>
        <a:xfrm>
          <a:off x="0" y="0"/>
          <a:ext cx="0" cy="0"/>
          <a:chOff x="0" y="0"/>
          <a:chExt cx="0" cy="0"/>
        </a:xfrm>
      </p:grpSpPr>
      <p:sp>
        <p:nvSpPr>
          <p:cNvPr id="1791" name="Google Shape;1791;p117"/>
          <p:cNvSpPr txBox="1"/>
          <p:nvPr>
            <p:ph idx="12" type="sldNum"/>
          </p:nvPr>
        </p:nvSpPr>
        <p:spPr>
          <a:xfrm>
            <a:off x="-147910" y="5741989"/>
            <a:ext cx="500223"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chemeClr val="dk1"/>
                </a:solidFill>
                <a:latin typeface="Arial"/>
                <a:ea typeface="Arial"/>
                <a:cs typeface="Arial"/>
                <a:sym typeface="Arial"/>
              </a:rPr>
              <a:t>‹#›</a:t>
            </a:fld>
            <a:endParaRPr>
              <a:solidFill>
                <a:schemeClr val="dk1"/>
              </a:solidFill>
              <a:latin typeface="Arial"/>
              <a:ea typeface="Arial"/>
              <a:cs typeface="Arial"/>
              <a:sym typeface="Arial"/>
            </a:endParaRPr>
          </a:p>
        </p:txBody>
      </p:sp>
      <p:sp>
        <p:nvSpPr>
          <p:cNvPr id="1792" name="Google Shape;1792;p117"/>
          <p:cNvSpPr txBox="1"/>
          <p:nvPr>
            <p:ph type="title"/>
          </p:nvPr>
        </p:nvSpPr>
        <p:spPr>
          <a:xfrm>
            <a:off x="990600" y="33338"/>
            <a:ext cx="7543800" cy="723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400">
                <a:latin typeface="Arial"/>
                <a:ea typeface="Arial"/>
                <a:cs typeface="Arial"/>
                <a:sym typeface="Arial"/>
              </a:rPr>
              <a:t> SP Algorithm in Non-FIFO Networks (NF-SP-TAG)</a:t>
            </a:r>
            <a:endParaRPr/>
          </a:p>
        </p:txBody>
      </p:sp>
      <p:sp>
        <p:nvSpPr>
          <p:cNvPr id="1793" name="Google Shape;1793;p117"/>
          <p:cNvSpPr txBox="1"/>
          <p:nvPr/>
        </p:nvSpPr>
        <p:spPr>
          <a:xfrm>
            <a:off x="428513" y="757238"/>
            <a:ext cx="49530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rPr i="0" lang="en-US" sz="1800">
                <a:solidFill>
                  <a:schemeClr val="dk1"/>
                </a:solidFill>
                <a:latin typeface="Arial"/>
                <a:ea typeface="Arial"/>
                <a:cs typeface="Arial"/>
                <a:sym typeface="Arial"/>
              </a:rPr>
              <a:t>Greedy strategy on transformed TAG:</a:t>
            </a:r>
            <a:endParaRPr/>
          </a:p>
        </p:txBody>
      </p:sp>
      <p:sp>
        <p:nvSpPr>
          <p:cNvPr id="1794" name="Google Shape;1794;p117"/>
          <p:cNvSpPr txBox="1"/>
          <p:nvPr/>
        </p:nvSpPr>
        <p:spPr>
          <a:xfrm>
            <a:off x="739663" y="1322388"/>
            <a:ext cx="471805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rPr i="0" lang="en-US" sz="1800">
                <a:solidFill>
                  <a:schemeClr val="dk1"/>
                </a:solidFill>
                <a:latin typeface="Arial"/>
                <a:ea typeface="Arial"/>
                <a:cs typeface="Arial"/>
                <a:sym typeface="Arial"/>
              </a:rPr>
              <a:t>Cost of a node = Arrival time at the node</a:t>
            </a:r>
            <a:endParaRPr/>
          </a:p>
        </p:txBody>
      </p:sp>
      <p:sp>
        <p:nvSpPr>
          <p:cNvPr id="1795" name="Google Shape;1795;p117"/>
          <p:cNvSpPr txBox="1"/>
          <p:nvPr/>
        </p:nvSpPr>
        <p:spPr>
          <a:xfrm>
            <a:off x="752363" y="1817688"/>
            <a:ext cx="471805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rPr i="0" lang="en-US" sz="1800">
                <a:solidFill>
                  <a:schemeClr val="dk1"/>
                </a:solidFill>
                <a:latin typeface="Arial"/>
                <a:ea typeface="Arial"/>
                <a:cs typeface="Arial"/>
                <a:sym typeface="Arial"/>
              </a:rPr>
              <a:t>Expand the node with least cost.</a:t>
            </a:r>
            <a:endParaRPr/>
          </a:p>
        </p:txBody>
      </p:sp>
      <p:sp>
        <p:nvSpPr>
          <p:cNvPr id="1796" name="Google Shape;1796;p117"/>
          <p:cNvSpPr txBox="1"/>
          <p:nvPr/>
        </p:nvSpPr>
        <p:spPr>
          <a:xfrm>
            <a:off x="777763" y="2357438"/>
            <a:ext cx="471805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rPr i="0" lang="en-US" sz="1800">
                <a:solidFill>
                  <a:schemeClr val="dk1"/>
                </a:solidFill>
                <a:latin typeface="Arial"/>
                <a:ea typeface="Arial"/>
                <a:cs typeface="Arial"/>
                <a:sym typeface="Arial"/>
              </a:rPr>
              <a:t>Update costs of  adjacent nodes.</a:t>
            </a:r>
            <a:endParaRPr/>
          </a:p>
        </p:txBody>
      </p:sp>
      <p:grpSp>
        <p:nvGrpSpPr>
          <p:cNvPr id="1797" name="Google Shape;1797;p117"/>
          <p:cNvGrpSpPr/>
          <p:nvPr/>
        </p:nvGrpSpPr>
        <p:grpSpPr>
          <a:xfrm>
            <a:off x="1215913" y="2878138"/>
            <a:ext cx="4089400" cy="614363"/>
            <a:chOff x="976" y="2200"/>
            <a:chExt cx="2576" cy="387"/>
          </a:xfrm>
        </p:grpSpPr>
        <p:sp>
          <p:nvSpPr>
            <p:cNvPr id="1798" name="Google Shape;1798;p117"/>
            <p:cNvSpPr txBox="1"/>
            <p:nvPr/>
          </p:nvSpPr>
          <p:spPr>
            <a:xfrm>
              <a:off x="976" y="2200"/>
              <a:ext cx="2576" cy="2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rPr i="0" lang="en-US" sz="1800">
                  <a:solidFill>
                    <a:schemeClr val="dk1"/>
                  </a:solidFill>
                  <a:latin typeface="Arial"/>
                  <a:ea typeface="Arial"/>
                  <a:cs typeface="Arial"/>
                  <a:sym typeface="Arial"/>
                </a:rPr>
                <a:t>Select       Minimum {Cost of edge </a:t>
              </a:r>
              <a:r>
                <a:rPr lang="en-US" sz="1800">
                  <a:solidFill>
                    <a:schemeClr val="dk1"/>
                  </a:solidFill>
                  <a:latin typeface="Arial"/>
                  <a:ea typeface="Arial"/>
                  <a:cs typeface="Arial"/>
                  <a:sym typeface="Arial"/>
                </a:rPr>
                <a:t>ij</a:t>
              </a:r>
              <a:r>
                <a:rPr i="0" lang="en-US" sz="1800">
                  <a:solidFill>
                    <a:schemeClr val="dk1"/>
                  </a:solidFill>
                  <a:latin typeface="Arial"/>
                  <a:ea typeface="Arial"/>
                  <a:cs typeface="Arial"/>
                  <a:sym typeface="Arial"/>
                </a:rPr>
                <a:t> }</a:t>
              </a:r>
              <a:endParaRPr/>
            </a:p>
          </p:txBody>
        </p:sp>
        <p:sp>
          <p:nvSpPr>
            <p:cNvPr id="1799" name="Google Shape;1799;p117"/>
            <p:cNvSpPr txBox="1"/>
            <p:nvPr/>
          </p:nvSpPr>
          <p:spPr>
            <a:xfrm>
              <a:off x="1652" y="2356"/>
              <a:ext cx="880" cy="2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400"/>
                <a:buFont typeface="Noto Sans Symbols"/>
                <a:buNone/>
              </a:pPr>
              <a:r>
                <a:rPr i="0" lang="en-US" sz="1400">
                  <a:solidFill>
                    <a:schemeClr val="dk1"/>
                  </a:solidFill>
                  <a:latin typeface="Arial"/>
                  <a:ea typeface="Arial"/>
                  <a:cs typeface="Arial"/>
                  <a:sym typeface="Arial"/>
                </a:rPr>
                <a:t>t ≥ arrival at </a:t>
              </a:r>
              <a:r>
                <a:rPr lang="en-US" sz="1400">
                  <a:solidFill>
                    <a:schemeClr val="dk1"/>
                  </a:solidFill>
                  <a:latin typeface="Arial"/>
                  <a:ea typeface="Arial"/>
                  <a:cs typeface="Arial"/>
                  <a:sym typeface="Arial"/>
                </a:rPr>
                <a:t>i</a:t>
              </a:r>
              <a:r>
                <a:rPr i="0" lang="en-US" sz="1800">
                  <a:solidFill>
                    <a:schemeClr val="dk1"/>
                  </a:solidFill>
                  <a:latin typeface="Arial"/>
                  <a:ea typeface="Arial"/>
                  <a:cs typeface="Arial"/>
                  <a:sym typeface="Arial"/>
                </a:rPr>
                <a:t> </a:t>
              </a:r>
              <a:endParaRPr/>
            </a:p>
          </p:txBody>
        </p:sp>
      </p:grpSp>
      <p:sp>
        <p:nvSpPr>
          <p:cNvPr id="1800" name="Google Shape;1800;p117"/>
          <p:cNvSpPr txBox="1"/>
          <p:nvPr/>
        </p:nvSpPr>
        <p:spPr>
          <a:xfrm>
            <a:off x="352313" y="5024438"/>
            <a:ext cx="2286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Noto Sans Symbols"/>
              <a:buNone/>
            </a:pPr>
            <a:r>
              <a:t/>
            </a:r>
            <a:endParaRPr i="0" sz="1800">
              <a:solidFill>
                <a:schemeClr val="dk1"/>
              </a:solidFill>
              <a:latin typeface="Arial"/>
              <a:ea typeface="Arial"/>
              <a:cs typeface="Arial"/>
              <a:sym typeface="Arial"/>
            </a:endParaRPr>
          </a:p>
        </p:txBody>
      </p:sp>
      <p:grpSp>
        <p:nvGrpSpPr>
          <p:cNvPr id="1801" name="Google Shape;1801;p117"/>
          <p:cNvGrpSpPr/>
          <p:nvPr/>
        </p:nvGrpSpPr>
        <p:grpSpPr>
          <a:xfrm>
            <a:off x="5305313" y="1519238"/>
            <a:ext cx="3103563" cy="1752600"/>
            <a:chOff x="3174" y="2138"/>
            <a:chExt cx="1955" cy="1104"/>
          </a:xfrm>
        </p:grpSpPr>
        <p:sp>
          <p:nvSpPr>
            <p:cNvPr id="1802" name="Google Shape;1802;p117"/>
            <p:cNvSpPr/>
            <p:nvPr/>
          </p:nvSpPr>
          <p:spPr>
            <a:xfrm>
              <a:off x="3271" y="2539"/>
              <a:ext cx="199" cy="18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803" name="Google Shape;1803;p117"/>
            <p:cNvSpPr/>
            <p:nvPr/>
          </p:nvSpPr>
          <p:spPr>
            <a:xfrm>
              <a:off x="3724" y="2171"/>
              <a:ext cx="199" cy="18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804" name="Google Shape;1804;p117"/>
            <p:cNvSpPr/>
            <p:nvPr/>
          </p:nvSpPr>
          <p:spPr>
            <a:xfrm>
              <a:off x="3735" y="2907"/>
              <a:ext cx="199" cy="18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805" name="Google Shape;1805;p117"/>
            <p:cNvSpPr/>
            <p:nvPr/>
          </p:nvSpPr>
          <p:spPr>
            <a:xfrm>
              <a:off x="4202" y="2514"/>
              <a:ext cx="198" cy="18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806" name="Google Shape;1806;p117"/>
            <p:cNvSpPr/>
            <p:nvPr/>
          </p:nvSpPr>
          <p:spPr>
            <a:xfrm>
              <a:off x="4793" y="2526"/>
              <a:ext cx="198" cy="18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807" name="Google Shape;1807;p117"/>
            <p:cNvCxnSpPr/>
            <p:nvPr/>
          </p:nvCxnSpPr>
          <p:spPr>
            <a:xfrm>
              <a:off x="3404" y="2723"/>
              <a:ext cx="331" cy="246"/>
            </a:xfrm>
            <a:prstGeom prst="straightConnector1">
              <a:avLst/>
            </a:prstGeom>
            <a:noFill/>
            <a:ln cap="flat" cmpd="sng" w="9525">
              <a:solidFill>
                <a:schemeClr val="dk2"/>
              </a:solidFill>
              <a:prstDash val="solid"/>
              <a:round/>
              <a:headEnd len="med" w="med" type="none"/>
              <a:tailEnd len="med" w="med" type="triangle"/>
            </a:ln>
          </p:spPr>
        </p:cxnSp>
        <p:cxnSp>
          <p:nvCxnSpPr>
            <p:cNvPr id="1808" name="Google Shape;1808;p117"/>
            <p:cNvCxnSpPr/>
            <p:nvPr/>
          </p:nvCxnSpPr>
          <p:spPr>
            <a:xfrm>
              <a:off x="3913" y="2313"/>
              <a:ext cx="331" cy="245"/>
            </a:xfrm>
            <a:prstGeom prst="straightConnector1">
              <a:avLst/>
            </a:prstGeom>
            <a:noFill/>
            <a:ln cap="flat" cmpd="sng" w="9525">
              <a:solidFill>
                <a:schemeClr val="dk2"/>
              </a:solidFill>
              <a:prstDash val="solid"/>
              <a:round/>
              <a:headEnd len="med" w="med" type="none"/>
              <a:tailEnd len="med" w="med" type="triangle"/>
            </a:ln>
          </p:spPr>
        </p:cxnSp>
        <p:cxnSp>
          <p:nvCxnSpPr>
            <p:cNvPr id="1809" name="Google Shape;1809;p117"/>
            <p:cNvCxnSpPr/>
            <p:nvPr/>
          </p:nvCxnSpPr>
          <p:spPr>
            <a:xfrm flipH="1" rot="10800000">
              <a:off x="3920" y="2691"/>
              <a:ext cx="331" cy="246"/>
            </a:xfrm>
            <a:prstGeom prst="straightConnector1">
              <a:avLst/>
            </a:prstGeom>
            <a:noFill/>
            <a:ln cap="flat" cmpd="sng" w="9525">
              <a:solidFill>
                <a:schemeClr val="dk2"/>
              </a:solidFill>
              <a:prstDash val="solid"/>
              <a:round/>
              <a:headEnd len="med" w="med" type="none"/>
              <a:tailEnd len="med" w="med" type="triangle"/>
            </a:ln>
          </p:spPr>
        </p:cxnSp>
        <p:sp>
          <p:nvSpPr>
            <p:cNvPr id="1810" name="Google Shape;1810;p117"/>
            <p:cNvSpPr txBox="1"/>
            <p:nvPr/>
          </p:nvSpPr>
          <p:spPr>
            <a:xfrm>
              <a:off x="3712" y="2182"/>
              <a:ext cx="345" cy="1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811" name="Google Shape;1811;p117"/>
            <p:cNvSpPr txBox="1"/>
            <p:nvPr/>
          </p:nvSpPr>
          <p:spPr>
            <a:xfrm>
              <a:off x="3257" y="2555"/>
              <a:ext cx="345" cy="1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812" name="Google Shape;1812;p117"/>
            <p:cNvSpPr txBox="1"/>
            <p:nvPr/>
          </p:nvSpPr>
          <p:spPr>
            <a:xfrm>
              <a:off x="3730" y="2916"/>
              <a:ext cx="345"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813" name="Google Shape;1813;p117"/>
            <p:cNvSpPr txBox="1"/>
            <p:nvPr/>
          </p:nvSpPr>
          <p:spPr>
            <a:xfrm>
              <a:off x="4197" y="2525"/>
              <a:ext cx="345"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814" name="Google Shape;1814;p117"/>
            <p:cNvSpPr txBox="1"/>
            <p:nvPr/>
          </p:nvSpPr>
          <p:spPr>
            <a:xfrm>
              <a:off x="4784" y="2540"/>
              <a:ext cx="345"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cxnSp>
          <p:nvCxnSpPr>
            <p:cNvPr id="1815" name="Google Shape;1815;p117"/>
            <p:cNvCxnSpPr/>
            <p:nvPr/>
          </p:nvCxnSpPr>
          <p:spPr>
            <a:xfrm flipH="1" rot="10800000">
              <a:off x="3429" y="2296"/>
              <a:ext cx="331" cy="246"/>
            </a:xfrm>
            <a:prstGeom prst="straightConnector1">
              <a:avLst/>
            </a:prstGeom>
            <a:noFill/>
            <a:ln cap="flat" cmpd="sng" w="9525">
              <a:solidFill>
                <a:schemeClr val="dk2"/>
              </a:solidFill>
              <a:prstDash val="solid"/>
              <a:round/>
              <a:headEnd len="med" w="med" type="none"/>
              <a:tailEnd len="med" w="med" type="triangle"/>
            </a:ln>
          </p:spPr>
        </p:cxnSp>
        <p:sp>
          <p:nvSpPr>
            <p:cNvPr descr="Step-by-step trace of the routing algorithm showing how node costs are updated based on earliest arrival times during shortest path computation." id="1816" name="Google Shape;1816;p117"/>
            <p:cNvSpPr/>
            <p:nvPr/>
          </p:nvSpPr>
          <p:spPr>
            <a:xfrm>
              <a:off x="3230" y="2138"/>
              <a:ext cx="1855" cy="110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817" name="Google Shape;1817;p117"/>
            <p:cNvCxnSpPr/>
            <p:nvPr/>
          </p:nvCxnSpPr>
          <p:spPr>
            <a:xfrm>
              <a:off x="4399" y="2615"/>
              <a:ext cx="398" cy="0"/>
            </a:xfrm>
            <a:prstGeom prst="straightConnector1">
              <a:avLst/>
            </a:prstGeom>
            <a:noFill/>
            <a:ln cap="flat" cmpd="sng" w="9525">
              <a:solidFill>
                <a:schemeClr val="dk2"/>
              </a:solidFill>
              <a:prstDash val="solid"/>
              <a:round/>
              <a:headEnd len="med" w="med" type="none"/>
              <a:tailEnd len="med" w="med" type="triangle"/>
            </a:ln>
          </p:spPr>
        </p:cxnSp>
        <p:sp>
          <p:nvSpPr>
            <p:cNvPr id="1818" name="Google Shape;1818;p117"/>
            <p:cNvSpPr txBox="1"/>
            <p:nvPr/>
          </p:nvSpPr>
          <p:spPr>
            <a:xfrm>
              <a:off x="3188" y="2299"/>
              <a:ext cx="52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[2,3,4,5,6]</a:t>
              </a:r>
              <a:endParaRPr/>
            </a:p>
          </p:txBody>
        </p:sp>
        <p:sp>
          <p:nvSpPr>
            <p:cNvPr id="1819" name="Google Shape;1819;p117"/>
            <p:cNvSpPr txBox="1"/>
            <p:nvPr/>
          </p:nvSpPr>
          <p:spPr>
            <a:xfrm>
              <a:off x="3174" y="2830"/>
              <a:ext cx="52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[3,4,5,6,7]</a:t>
              </a:r>
              <a:endParaRPr/>
            </a:p>
          </p:txBody>
        </p:sp>
        <p:sp>
          <p:nvSpPr>
            <p:cNvPr id="1820" name="Google Shape;1820;p117"/>
            <p:cNvSpPr txBox="1"/>
            <p:nvPr/>
          </p:nvSpPr>
          <p:spPr>
            <a:xfrm>
              <a:off x="4002" y="2304"/>
              <a:ext cx="52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[2,3,4,5,6]</a:t>
              </a:r>
              <a:endParaRPr/>
            </a:p>
          </p:txBody>
        </p:sp>
        <p:sp>
          <p:nvSpPr>
            <p:cNvPr id="1821" name="Google Shape;1821;p117"/>
            <p:cNvSpPr txBox="1"/>
            <p:nvPr/>
          </p:nvSpPr>
          <p:spPr>
            <a:xfrm>
              <a:off x="4335" y="2483"/>
              <a:ext cx="52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[2,4,8,6,6]</a:t>
              </a:r>
              <a:endParaRPr/>
            </a:p>
          </p:txBody>
        </p:sp>
        <p:sp>
          <p:nvSpPr>
            <p:cNvPr id="1822" name="Google Shape;1822;p117"/>
            <p:cNvSpPr txBox="1"/>
            <p:nvPr/>
          </p:nvSpPr>
          <p:spPr>
            <a:xfrm>
              <a:off x="4000" y="2809"/>
              <a:ext cx="528"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[3,4,5,6,7]</a:t>
              </a:r>
              <a:endParaRPr/>
            </a:p>
          </p:txBody>
        </p:sp>
      </p:grpSp>
      <p:sp>
        <p:nvSpPr>
          <p:cNvPr id="1823" name="Google Shape;1823;p117"/>
          <p:cNvSpPr txBox="1"/>
          <p:nvPr/>
        </p:nvSpPr>
        <p:spPr>
          <a:xfrm>
            <a:off x="376126" y="3576638"/>
            <a:ext cx="3176587" cy="30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10"/>
              <a:buFont typeface="Noto Sans Symbols"/>
              <a:buNone/>
            </a:pPr>
            <a:r>
              <a:rPr i="0" lang="en-US" sz="1400">
                <a:solidFill>
                  <a:schemeClr val="dk1"/>
                </a:solidFill>
                <a:latin typeface="Arial"/>
                <a:ea typeface="Arial"/>
                <a:cs typeface="Arial"/>
                <a:sym typeface="Arial"/>
              </a:rPr>
              <a:t>Trace of NF-SP-TAG Algorithm</a:t>
            </a:r>
            <a:endParaRPr/>
          </a:p>
        </p:txBody>
      </p:sp>
      <p:sp>
        <p:nvSpPr>
          <p:cNvPr id="1824" name="Google Shape;1824;p117"/>
          <p:cNvSpPr txBox="1"/>
          <p:nvPr/>
        </p:nvSpPr>
        <p:spPr>
          <a:xfrm>
            <a:off x="1266713" y="4149726"/>
            <a:ext cx="38100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N1</a:t>
            </a:r>
            <a:endParaRPr/>
          </a:p>
        </p:txBody>
      </p:sp>
      <p:sp>
        <p:nvSpPr>
          <p:cNvPr id="1825" name="Google Shape;1825;p117"/>
          <p:cNvSpPr txBox="1"/>
          <p:nvPr/>
        </p:nvSpPr>
        <p:spPr>
          <a:xfrm>
            <a:off x="790463" y="4430713"/>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1</a:t>
            </a:r>
            <a:endParaRPr/>
          </a:p>
        </p:txBody>
      </p:sp>
      <p:sp>
        <p:nvSpPr>
          <p:cNvPr id="1826" name="Google Shape;1826;p117"/>
          <p:cNvSpPr txBox="1"/>
          <p:nvPr/>
        </p:nvSpPr>
        <p:spPr>
          <a:xfrm>
            <a:off x="1884251" y="4446588"/>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a:t>
            </a:r>
            <a:endParaRPr/>
          </a:p>
        </p:txBody>
      </p:sp>
      <p:sp>
        <p:nvSpPr>
          <p:cNvPr id="1827" name="Google Shape;1827;p117"/>
          <p:cNvSpPr txBox="1"/>
          <p:nvPr/>
        </p:nvSpPr>
        <p:spPr>
          <a:xfrm>
            <a:off x="793638" y="4768851"/>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2</a:t>
            </a:r>
            <a:endParaRPr/>
          </a:p>
        </p:txBody>
      </p:sp>
      <p:sp>
        <p:nvSpPr>
          <p:cNvPr id="1828" name="Google Shape;1828;p117"/>
          <p:cNvSpPr txBox="1"/>
          <p:nvPr/>
        </p:nvSpPr>
        <p:spPr>
          <a:xfrm>
            <a:off x="1287351" y="4459288"/>
            <a:ext cx="204787"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1</a:t>
            </a:r>
            <a:endParaRPr/>
          </a:p>
        </p:txBody>
      </p:sp>
      <p:sp>
        <p:nvSpPr>
          <p:cNvPr id="1829" name="Google Shape;1829;p117"/>
          <p:cNvSpPr txBox="1"/>
          <p:nvPr/>
        </p:nvSpPr>
        <p:spPr>
          <a:xfrm>
            <a:off x="793638" y="5064126"/>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3</a:t>
            </a:r>
            <a:endParaRPr/>
          </a:p>
        </p:txBody>
      </p:sp>
      <p:sp>
        <p:nvSpPr>
          <p:cNvPr id="1830" name="Google Shape;1830;p117"/>
          <p:cNvSpPr txBox="1"/>
          <p:nvPr/>
        </p:nvSpPr>
        <p:spPr>
          <a:xfrm>
            <a:off x="2438288" y="4799013"/>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3</a:t>
            </a:r>
            <a:endParaRPr/>
          </a:p>
        </p:txBody>
      </p:sp>
      <p:sp>
        <p:nvSpPr>
          <p:cNvPr id="1831" name="Google Shape;1831;p117"/>
          <p:cNvSpPr txBox="1"/>
          <p:nvPr/>
        </p:nvSpPr>
        <p:spPr>
          <a:xfrm>
            <a:off x="2438288" y="5100638"/>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3</a:t>
            </a:r>
            <a:endParaRPr/>
          </a:p>
        </p:txBody>
      </p:sp>
      <p:sp>
        <p:nvSpPr>
          <p:cNvPr id="1832" name="Google Shape;1832;p117"/>
          <p:cNvSpPr txBox="1"/>
          <p:nvPr/>
        </p:nvSpPr>
        <p:spPr>
          <a:xfrm>
            <a:off x="1849326" y="4162426"/>
            <a:ext cx="45720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N2 </a:t>
            </a:r>
            <a:endParaRPr/>
          </a:p>
        </p:txBody>
      </p:sp>
      <p:sp>
        <p:nvSpPr>
          <p:cNvPr id="1833" name="Google Shape;1833;p117"/>
          <p:cNvSpPr txBox="1"/>
          <p:nvPr/>
        </p:nvSpPr>
        <p:spPr>
          <a:xfrm>
            <a:off x="3443176" y="4165601"/>
            <a:ext cx="38100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N5 </a:t>
            </a:r>
            <a:endParaRPr/>
          </a:p>
        </p:txBody>
      </p:sp>
      <p:sp>
        <p:nvSpPr>
          <p:cNvPr id="1834" name="Google Shape;1834;p117"/>
          <p:cNvSpPr txBox="1"/>
          <p:nvPr/>
        </p:nvSpPr>
        <p:spPr>
          <a:xfrm>
            <a:off x="2395426" y="4162426"/>
            <a:ext cx="38100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N3</a:t>
            </a:r>
            <a:endParaRPr/>
          </a:p>
        </p:txBody>
      </p:sp>
      <p:sp>
        <p:nvSpPr>
          <p:cNvPr id="1835" name="Google Shape;1835;p117"/>
          <p:cNvSpPr txBox="1"/>
          <p:nvPr/>
        </p:nvSpPr>
        <p:spPr>
          <a:xfrm>
            <a:off x="2941526" y="4162426"/>
            <a:ext cx="38100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N4</a:t>
            </a:r>
            <a:endParaRPr/>
          </a:p>
        </p:txBody>
      </p:sp>
      <p:cxnSp>
        <p:nvCxnSpPr>
          <p:cNvPr id="1836" name="Google Shape;1836;p117"/>
          <p:cNvCxnSpPr/>
          <p:nvPr/>
        </p:nvCxnSpPr>
        <p:spPr>
          <a:xfrm>
            <a:off x="809513" y="4110038"/>
            <a:ext cx="3124200" cy="0"/>
          </a:xfrm>
          <a:prstGeom prst="straightConnector1">
            <a:avLst/>
          </a:prstGeom>
          <a:noFill/>
          <a:ln cap="flat" cmpd="sng" w="9525">
            <a:solidFill>
              <a:schemeClr val="dk1"/>
            </a:solidFill>
            <a:prstDash val="solid"/>
            <a:round/>
            <a:headEnd len="med" w="med" type="none"/>
            <a:tailEnd len="med" w="med" type="none"/>
          </a:ln>
        </p:spPr>
      </p:cxnSp>
      <p:cxnSp>
        <p:nvCxnSpPr>
          <p:cNvPr id="1837" name="Google Shape;1837;p117"/>
          <p:cNvCxnSpPr/>
          <p:nvPr/>
        </p:nvCxnSpPr>
        <p:spPr>
          <a:xfrm>
            <a:off x="809513" y="4414838"/>
            <a:ext cx="3124200" cy="0"/>
          </a:xfrm>
          <a:prstGeom prst="straightConnector1">
            <a:avLst/>
          </a:prstGeom>
          <a:noFill/>
          <a:ln cap="flat" cmpd="sng" w="9525">
            <a:solidFill>
              <a:schemeClr val="dk1"/>
            </a:solidFill>
            <a:prstDash val="solid"/>
            <a:round/>
            <a:headEnd len="med" w="med" type="none"/>
            <a:tailEnd len="med" w="med" type="none"/>
          </a:ln>
        </p:spPr>
      </p:cxnSp>
      <p:cxnSp>
        <p:nvCxnSpPr>
          <p:cNvPr id="1838" name="Google Shape;1838;p117"/>
          <p:cNvCxnSpPr/>
          <p:nvPr/>
        </p:nvCxnSpPr>
        <p:spPr>
          <a:xfrm>
            <a:off x="809513" y="4719638"/>
            <a:ext cx="3124200" cy="0"/>
          </a:xfrm>
          <a:prstGeom prst="straightConnector1">
            <a:avLst/>
          </a:prstGeom>
          <a:noFill/>
          <a:ln cap="flat" cmpd="sng" w="9525">
            <a:solidFill>
              <a:schemeClr val="dk1"/>
            </a:solidFill>
            <a:prstDash val="solid"/>
            <a:round/>
            <a:headEnd len="med" w="med" type="none"/>
            <a:tailEnd len="med" w="med" type="none"/>
          </a:ln>
        </p:spPr>
      </p:cxnSp>
      <p:cxnSp>
        <p:nvCxnSpPr>
          <p:cNvPr id="1839" name="Google Shape;1839;p117"/>
          <p:cNvCxnSpPr/>
          <p:nvPr/>
        </p:nvCxnSpPr>
        <p:spPr>
          <a:xfrm>
            <a:off x="809513" y="5024438"/>
            <a:ext cx="3124200" cy="0"/>
          </a:xfrm>
          <a:prstGeom prst="straightConnector1">
            <a:avLst/>
          </a:prstGeom>
          <a:noFill/>
          <a:ln cap="flat" cmpd="sng" w="9525">
            <a:solidFill>
              <a:schemeClr val="dk1"/>
            </a:solidFill>
            <a:prstDash val="solid"/>
            <a:round/>
            <a:headEnd len="med" w="med" type="none"/>
            <a:tailEnd len="med" w="med" type="none"/>
          </a:ln>
        </p:spPr>
      </p:cxnSp>
      <p:cxnSp>
        <p:nvCxnSpPr>
          <p:cNvPr id="1840" name="Google Shape;1840;p117"/>
          <p:cNvCxnSpPr/>
          <p:nvPr/>
        </p:nvCxnSpPr>
        <p:spPr>
          <a:xfrm>
            <a:off x="809513" y="5329238"/>
            <a:ext cx="3124200" cy="0"/>
          </a:xfrm>
          <a:prstGeom prst="straightConnector1">
            <a:avLst/>
          </a:prstGeom>
          <a:noFill/>
          <a:ln cap="flat" cmpd="sng" w="9525">
            <a:solidFill>
              <a:schemeClr val="dk1"/>
            </a:solidFill>
            <a:prstDash val="solid"/>
            <a:round/>
            <a:headEnd len="med" w="med" type="none"/>
            <a:tailEnd len="med" w="med" type="none"/>
          </a:ln>
        </p:spPr>
      </p:cxnSp>
      <p:sp>
        <p:nvSpPr>
          <p:cNvPr id="1841" name="Google Shape;1841;p117"/>
          <p:cNvSpPr txBox="1"/>
          <p:nvPr/>
        </p:nvSpPr>
        <p:spPr>
          <a:xfrm>
            <a:off x="1287351" y="4787901"/>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1</a:t>
            </a:r>
            <a:endParaRPr/>
          </a:p>
        </p:txBody>
      </p:sp>
      <p:sp>
        <p:nvSpPr>
          <p:cNvPr id="1842" name="Google Shape;1842;p117"/>
          <p:cNvSpPr txBox="1"/>
          <p:nvPr/>
        </p:nvSpPr>
        <p:spPr>
          <a:xfrm>
            <a:off x="1290526" y="5108576"/>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1</a:t>
            </a:r>
            <a:endParaRPr/>
          </a:p>
        </p:txBody>
      </p:sp>
      <p:sp>
        <p:nvSpPr>
          <p:cNvPr id="1843" name="Google Shape;1843;p117"/>
          <p:cNvSpPr txBox="1"/>
          <p:nvPr/>
        </p:nvSpPr>
        <p:spPr>
          <a:xfrm>
            <a:off x="1876313" y="4795838"/>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2</a:t>
            </a:r>
            <a:endParaRPr/>
          </a:p>
        </p:txBody>
      </p:sp>
      <p:sp>
        <p:nvSpPr>
          <p:cNvPr id="1844" name="Google Shape;1844;p117"/>
          <p:cNvSpPr txBox="1"/>
          <p:nvPr/>
        </p:nvSpPr>
        <p:spPr>
          <a:xfrm>
            <a:off x="1879488" y="5100638"/>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2</a:t>
            </a:r>
            <a:endParaRPr/>
          </a:p>
        </p:txBody>
      </p:sp>
      <p:sp>
        <p:nvSpPr>
          <p:cNvPr id="1845" name="Google Shape;1845;p117"/>
          <p:cNvSpPr txBox="1"/>
          <p:nvPr/>
        </p:nvSpPr>
        <p:spPr>
          <a:xfrm>
            <a:off x="2425588" y="4451351"/>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a:t>
            </a:r>
            <a:endParaRPr/>
          </a:p>
        </p:txBody>
      </p:sp>
      <p:sp>
        <p:nvSpPr>
          <p:cNvPr id="1846" name="Google Shape;1846;p117"/>
          <p:cNvSpPr txBox="1"/>
          <p:nvPr/>
        </p:nvSpPr>
        <p:spPr>
          <a:xfrm>
            <a:off x="2998676" y="4467226"/>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a:t>
            </a:r>
            <a:endParaRPr/>
          </a:p>
        </p:txBody>
      </p:sp>
      <p:sp>
        <p:nvSpPr>
          <p:cNvPr id="1847" name="Google Shape;1847;p117"/>
          <p:cNvSpPr txBox="1"/>
          <p:nvPr/>
        </p:nvSpPr>
        <p:spPr>
          <a:xfrm>
            <a:off x="3484451" y="4467226"/>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a:t>
            </a:r>
            <a:endParaRPr/>
          </a:p>
        </p:txBody>
      </p:sp>
      <p:sp>
        <p:nvSpPr>
          <p:cNvPr id="1848" name="Google Shape;1848;p117"/>
          <p:cNvSpPr txBox="1"/>
          <p:nvPr/>
        </p:nvSpPr>
        <p:spPr>
          <a:xfrm>
            <a:off x="3019313" y="5092701"/>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3</a:t>
            </a:r>
            <a:endParaRPr/>
          </a:p>
        </p:txBody>
      </p:sp>
      <p:sp>
        <p:nvSpPr>
          <p:cNvPr id="1849" name="Google Shape;1849;p117"/>
          <p:cNvSpPr txBox="1"/>
          <p:nvPr/>
        </p:nvSpPr>
        <p:spPr>
          <a:xfrm>
            <a:off x="3479688" y="4795838"/>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a:t>
            </a:r>
            <a:endParaRPr/>
          </a:p>
        </p:txBody>
      </p:sp>
      <p:sp>
        <p:nvSpPr>
          <p:cNvPr id="1850" name="Google Shape;1850;p117"/>
          <p:cNvSpPr txBox="1"/>
          <p:nvPr/>
        </p:nvSpPr>
        <p:spPr>
          <a:xfrm>
            <a:off x="2998676" y="4787901"/>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a:t>
            </a:r>
            <a:endParaRPr/>
          </a:p>
        </p:txBody>
      </p:sp>
      <p:sp>
        <p:nvSpPr>
          <p:cNvPr id="1851" name="Google Shape;1851;p117"/>
          <p:cNvSpPr txBox="1"/>
          <p:nvPr/>
        </p:nvSpPr>
        <p:spPr>
          <a:xfrm>
            <a:off x="3484451" y="5108576"/>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a:t>
            </a:r>
            <a:endParaRPr/>
          </a:p>
        </p:txBody>
      </p:sp>
      <p:sp>
        <p:nvSpPr>
          <p:cNvPr id="1852" name="Google Shape;1852;p117"/>
          <p:cNvSpPr txBox="1"/>
          <p:nvPr/>
        </p:nvSpPr>
        <p:spPr>
          <a:xfrm>
            <a:off x="788876" y="5360988"/>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4</a:t>
            </a:r>
            <a:endParaRPr/>
          </a:p>
        </p:txBody>
      </p:sp>
      <p:sp>
        <p:nvSpPr>
          <p:cNvPr id="1853" name="Google Shape;1853;p117"/>
          <p:cNvSpPr txBox="1"/>
          <p:nvPr/>
        </p:nvSpPr>
        <p:spPr>
          <a:xfrm>
            <a:off x="2433526" y="5397501"/>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3</a:t>
            </a:r>
            <a:endParaRPr/>
          </a:p>
        </p:txBody>
      </p:sp>
      <p:cxnSp>
        <p:nvCxnSpPr>
          <p:cNvPr id="1854" name="Google Shape;1854;p117"/>
          <p:cNvCxnSpPr/>
          <p:nvPr/>
        </p:nvCxnSpPr>
        <p:spPr>
          <a:xfrm>
            <a:off x="804751" y="5626101"/>
            <a:ext cx="3124200" cy="0"/>
          </a:xfrm>
          <a:prstGeom prst="straightConnector1">
            <a:avLst/>
          </a:prstGeom>
          <a:noFill/>
          <a:ln cap="flat" cmpd="sng" w="9525">
            <a:solidFill>
              <a:schemeClr val="dk1"/>
            </a:solidFill>
            <a:prstDash val="solid"/>
            <a:round/>
            <a:headEnd len="med" w="med" type="none"/>
            <a:tailEnd len="med" w="med" type="none"/>
          </a:ln>
        </p:spPr>
      </p:cxnSp>
      <p:sp>
        <p:nvSpPr>
          <p:cNvPr id="1855" name="Google Shape;1855;p117"/>
          <p:cNvSpPr txBox="1"/>
          <p:nvPr/>
        </p:nvSpPr>
        <p:spPr>
          <a:xfrm>
            <a:off x="1285763" y="5405438"/>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1</a:t>
            </a:r>
            <a:endParaRPr/>
          </a:p>
        </p:txBody>
      </p:sp>
      <p:sp>
        <p:nvSpPr>
          <p:cNvPr id="1856" name="Google Shape;1856;p117"/>
          <p:cNvSpPr txBox="1"/>
          <p:nvPr/>
        </p:nvSpPr>
        <p:spPr>
          <a:xfrm>
            <a:off x="1874726" y="5397501"/>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2</a:t>
            </a:r>
            <a:endParaRPr/>
          </a:p>
        </p:txBody>
      </p:sp>
      <p:sp>
        <p:nvSpPr>
          <p:cNvPr id="1857" name="Google Shape;1857;p117"/>
          <p:cNvSpPr txBox="1"/>
          <p:nvPr/>
        </p:nvSpPr>
        <p:spPr>
          <a:xfrm>
            <a:off x="3014551" y="5389563"/>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3</a:t>
            </a:r>
            <a:endParaRPr/>
          </a:p>
        </p:txBody>
      </p:sp>
      <p:sp>
        <p:nvSpPr>
          <p:cNvPr id="1858" name="Google Shape;1858;p117"/>
          <p:cNvSpPr txBox="1"/>
          <p:nvPr/>
        </p:nvSpPr>
        <p:spPr>
          <a:xfrm>
            <a:off x="3479688" y="5405438"/>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a:t>
            </a:r>
            <a:endParaRPr/>
          </a:p>
        </p:txBody>
      </p:sp>
      <p:grpSp>
        <p:nvGrpSpPr>
          <p:cNvPr id="1859" name="Google Shape;1859;p117"/>
          <p:cNvGrpSpPr/>
          <p:nvPr/>
        </p:nvGrpSpPr>
        <p:grpSpPr>
          <a:xfrm>
            <a:off x="1342913" y="4530726"/>
            <a:ext cx="152400" cy="152400"/>
            <a:chOff x="288" y="3840"/>
            <a:chExt cx="96" cy="96"/>
          </a:xfrm>
        </p:grpSpPr>
        <p:cxnSp>
          <p:nvCxnSpPr>
            <p:cNvPr id="1860" name="Google Shape;1860;p117"/>
            <p:cNvCxnSpPr/>
            <p:nvPr/>
          </p:nvCxnSpPr>
          <p:spPr>
            <a:xfrm>
              <a:off x="288" y="3840"/>
              <a:ext cx="96" cy="96"/>
            </a:xfrm>
            <a:prstGeom prst="straightConnector1">
              <a:avLst/>
            </a:prstGeom>
            <a:noFill/>
            <a:ln cap="flat" cmpd="sng" w="12700">
              <a:solidFill>
                <a:srgbClr val="CC3300"/>
              </a:solidFill>
              <a:prstDash val="solid"/>
              <a:round/>
              <a:headEnd len="med" w="med" type="none"/>
              <a:tailEnd len="med" w="med" type="none"/>
            </a:ln>
          </p:spPr>
        </p:cxnSp>
        <p:cxnSp>
          <p:nvCxnSpPr>
            <p:cNvPr id="1861" name="Google Shape;1861;p117"/>
            <p:cNvCxnSpPr/>
            <p:nvPr/>
          </p:nvCxnSpPr>
          <p:spPr>
            <a:xfrm flipH="1" rot="10800000">
              <a:off x="288" y="3840"/>
              <a:ext cx="96" cy="96"/>
            </a:xfrm>
            <a:prstGeom prst="straightConnector1">
              <a:avLst/>
            </a:prstGeom>
            <a:noFill/>
            <a:ln cap="flat" cmpd="sng" w="12700">
              <a:solidFill>
                <a:srgbClr val="CC3300"/>
              </a:solidFill>
              <a:prstDash val="solid"/>
              <a:round/>
              <a:headEnd len="med" w="med" type="none"/>
              <a:tailEnd len="med" w="med" type="none"/>
            </a:ln>
          </p:spPr>
        </p:cxnSp>
      </p:grpSp>
      <p:grpSp>
        <p:nvGrpSpPr>
          <p:cNvPr id="1862" name="Google Shape;1862;p117"/>
          <p:cNvGrpSpPr/>
          <p:nvPr/>
        </p:nvGrpSpPr>
        <p:grpSpPr>
          <a:xfrm>
            <a:off x="1928701" y="4848226"/>
            <a:ext cx="152400" cy="152400"/>
            <a:chOff x="288" y="3840"/>
            <a:chExt cx="96" cy="96"/>
          </a:xfrm>
        </p:grpSpPr>
        <p:cxnSp>
          <p:nvCxnSpPr>
            <p:cNvPr id="1863" name="Google Shape;1863;p117"/>
            <p:cNvCxnSpPr/>
            <p:nvPr/>
          </p:nvCxnSpPr>
          <p:spPr>
            <a:xfrm>
              <a:off x="288" y="3840"/>
              <a:ext cx="96" cy="96"/>
            </a:xfrm>
            <a:prstGeom prst="straightConnector1">
              <a:avLst/>
            </a:prstGeom>
            <a:noFill/>
            <a:ln cap="flat" cmpd="sng" w="12700">
              <a:solidFill>
                <a:srgbClr val="CC3300"/>
              </a:solidFill>
              <a:prstDash val="solid"/>
              <a:round/>
              <a:headEnd len="med" w="med" type="none"/>
              <a:tailEnd len="med" w="med" type="none"/>
            </a:ln>
          </p:spPr>
        </p:cxnSp>
        <p:cxnSp>
          <p:nvCxnSpPr>
            <p:cNvPr id="1864" name="Google Shape;1864;p117"/>
            <p:cNvCxnSpPr/>
            <p:nvPr/>
          </p:nvCxnSpPr>
          <p:spPr>
            <a:xfrm flipH="1" rot="10800000">
              <a:off x="288" y="3840"/>
              <a:ext cx="96" cy="96"/>
            </a:xfrm>
            <a:prstGeom prst="straightConnector1">
              <a:avLst/>
            </a:prstGeom>
            <a:noFill/>
            <a:ln cap="flat" cmpd="sng" w="12700">
              <a:solidFill>
                <a:srgbClr val="CC3300"/>
              </a:solidFill>
              <a:prstDash val="solid"/>
              <a:round/>
              <a:headEnd len="med" w="med" type="none"/>
              <a:tailEnd len="med" w="med" type="none"/>
            </a:ln>
          </p:spPr>
        </p:cxnSp>
      </p:grpSp>
      <p:grpSp>
        <p:nvGrpSpPr>
          <p:cNvPr id="1865" name="Google Shape;1865;p117"/>
          <p:cNvGrpSpPr/>
          <p:nvPr/>
        </p:nvGrpSpPr>
        <p:grpSpPr>
          <a:xfrm>
            <a:off x="2501788" y="5160963"/>
            <a:ext cx="152400" cy="152400"/>
            <a:chOff x="288" y="3840"/>
            <a:chExt cx="96" cy="96"/>
          </a:xfrm>
        </p:grpSpPr>
        <p:cxnSp>
          <p:nvCxnSpPr>
            <p:cNvPr id="1866" name="Google Shape;1866;p117"/>
            <p:cNvCxnSpPr/>
            <p:nvPr/>
          </p:nvCxnSpPr>
          <p:spPr>
            <a:xfrm>
              <a:off x="288" y="3840"/>
              <a:ext cx="96" cy="96"/>
            </a:xfrm>
            <a:prstGeom prst="straightConnector1">
              <a:avLst/>
            </a:prstGeom>
            <a:noFill/>
            <a:ln cap="flat" cmpd="sng" w="12700">
              <a:solidFill>
                <a:srgbClr val="CC3300"/>
              </a:solidFill>
              <a:prstDash val="solid"/>
              <a:round/>
              <a:headEnd len="med" w="med" type="none"/>
              <a:tailEnd len="med" w="med" type="none"/>
            </a:ln>
          </p:spPr>
        </p:cxnSp>
        <p:cxnSp>
          <p:nvCxnSpPr>
            <p:cNvPr id="1867" name="Google Shape;1867;p117"/>
            <p:cNvCxnSpPr/>
            <p:nvPr/>
          </p:nvCxnSpPr>
          <p:spPr>
            <a:xfrm flipH="1" rot="10800000">
              <a:off x="288" y="3840"/>
              <a:ext cx="96" cy="96"/>
            </a:xfrm>
            <a:prstGeom prst="straightConnector1">
              <a:avLst/>
            </a:prstGeom>
            <a:noFill/>
            <a:ln cap="flat" cmpd="sng" w="12700">
              <a:solidFill>
                <a:srgbClr val="CC3300"/>
              </a:solidFill>
              <a:prstDash val="solid"/>
              <a:round/>
              <a:headEnd len="med" w="med" type="none"/>
              <a:tailEnd len="med" w="med" type="none"/>
            </a:ln>
          </p:spPr>
        </p:cxnSp>
      </p:grpSp>
      <p:grpSp>
        <p:nvGrpSpPr>
          <p:cNvPr id="1868" name="Google Shape;1868;p117"/>
          <p:cNvGrpSpPr/>
          <p:nvPr/>
        </p:nvGrpSpPr>
        <p:grpSpPr>
          <a:xfrm>
            <a:off x="3063763" y="5465763"/>
            <a:ext cx="152400" cy="152400"/>
            <a:chOff x="288" y="3840"/>
            <a:chExt cx="96" cy="96"/>
          </a:xfrm>
        </p:grpSpPr>
        <p:cxnSp>
          <p:nvCxnSpPr>
            <p:cNvPr id="1869" name="Google Shape;1869;p117"/>
            <p:cNvCxnSpPr/>
            <p:nvPr/>
          </p:nvCxnSpPr>
          <p:spPr>
            <a:xfrm>
              <a:off x="288" y="3840"/>
              <a:ext cx="96" cy="96"/>
            </a:xfrm>
            <a:prstGeom prst="straightConnector1">
              <a:avLst/>
            </a:prstGeom>
            <a:noFill/>
            <a:ln cap="flat" cmpd="sng" w="12700">
              <a:solidFill>
                <a:srgbClr val="CC3300"/>
              </a:solidFill>
              <a:prstDash val="solid"/>
              <a:round/>
              <a:headEnd len="med" w="med" type="none"/>
              <a:tailEnd len="med" w="med" type="none"/>
            </a:ln>
          </p:spPr>
        </p:cxnSp>
        <p:cxnSp>
          <p:nvCxnSpPr>
            <p:cNvPr id="1870" name="Google Shape;1870;p117"/>
            <p:cNvCxnSpPr/>
            <p:nvPr/>
          </p:nvCxnSpPr>
          <p:spPr>
            <a:xfrm flipH="1" rot="10800000">
              <a:off x="288" y="3840"/>
              <a:ext cx="96" cy="96"/>
            </a:xfrm>
            <a:prstGeom prst="straightConnector1">
              <a:avLst/>
            </a:prstGeom>
            <a:noFill/>
            <a:ln cap="flat" cmpd="sng" w="12700">
              <a:solidFill>
                <a:srgbClr val="CC3300"/>
              </a:solidFill>
              <a:prstDash val="solid"/>
              <a:round/>
              <a:headEnd len="med" w="med" type="none"/>
              <a:tailEnd len="med" w="med" type="none"/>
            </a:ln>
          </p:spPr>
        </p:cxnSp>
      </p:grpSp>
      <p:sp>
        <p:nvSpPr>
          <p:cNvPr id="1871" name="Google Shape;1871;p117"/>
          <p:cNvSpPr txBox="1"/>
          <p:nvPr/>
        </p:nvSpPr>
        <p:spPr>
          <a:xfrm>
            <a:off x="785701" y="5645151"/>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5</a:t>
            </a:r>
            <a:endParaRPr/>
          </a:p>
        </p:txBody>
      </p:sp>
      <p:sp>
        <p:nvSpPr>
          <p:cNvPr id="1872" name="Google Shape;1872;p117"/>
          <p:cNvSpPr txBox="1"/>
          <p:nvPr/>
        </p:nvSpPr>
        <p:spPr>
          <a:xfrm>
            <a:off x="2430351" y="5681663"/>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3</a:t>
            </a:r>
            <a:endParaRPr/>
          </a:p>
        </p:txBody>
      </p:sp>
      <p:cxnSp>
        <p:nvCxnSpPr>
          <p:cNvPr id="1873" name="Google Shape;1873;p117"/>
          <p:cNvCxnSpPr/>
          <p:nvPr/>
        </p:nvCxnSpPr>
        <p:spPr>
          <a:xfrm>
            <a:off x="801576" y="5910263"/>
            <a:ext cx="3124200" cy="0"/>
          </a:xfrm>
          <a:prstGeom prst="straightConnector1">
            <a:avLst/>
          </a:prstGeom>
          <a:noFill/>
          <a:ln cap="flat" cmpd="sng" w="9525">
            <a:solidFill>
              <a:schemeClr val="dk1"/>
            </a:solidFill>
            <a:prstDash val="solid"/>
            <a:round/>
            <a:headEnd len="med" w="med" type="none"/>
            <a:tailEnd len="med" w="med" type="none"/>
          </a:ln>
        </p:spPr>
      </p:cxnSp>
      <p:sp>
        <p:nvSpPr>
          <p:cNvPr id="1874" name="Google Shape;1874;p117"/>
          <p:cNvSpPr txBox="1"/>
          <p:nvPr/>
        </p:nvSpPr>
        <p:spPr>
          <a:xfrm>
            <a:off x="1282588" y="5689601"/>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1</a:t>
            </a:r>
            <a:endParaRPr/>
          </a:p>
        </p:txBody>
      </p:sp>
      <p:sp>
        <p:nvSpPr>
          <p:cNvPr id="1875" name="Google Shape;1875;p117"/>
          <p:cNvSpPr txBox="1"/>
          <p:nvPr/>
        </p:nvSpPr>
        <p:spPr>
          <a:xfrm>
            <a:off x="1871551" y="5681663"/>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2</a:t>
            </a:r>
            <a:endParaRPr/>
          </a:p>
        </p:txBody>
      </p:sp>
      <p:sp>
        <p:nvSpPr>
          <p:cNvPr id="1876" name="Google Shape;1876;p117"/>
          <p:cNvSpPr txBox="1"/>
          <p:nvPr/>
        </p:nvSpPr>
        <p:spPr>
          <a:xfrm>
            <a:off x="3011376" y="5673726"/>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3</a:t>
            </a:r>
            <a:endParaRPr/>
          </a:p>
        </p:txBody>
      </p:sp>
      <p:sp>
        <p:nvSpPr>
          <p:cNvPr id="1877" name="Google Shape;1877;p117"/>
          <p:cNvSpPr txBox="1"/>
          <p:nvPr/>
        </p:nvSpPr>
        <p:spPr>
          <a:xfrm>
            <a:off x="3476513" y="5689601"/>
            <a:ext cx="32385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Noto Sans Symbols"/>
              <a:buNone/>
            </a:pPr>
            <a:r>
              <a:rPr i="0" lang="en-US" sz="1100">
                <a:solidFill>
                  <a:schemeClr val="dk1"/>
                </a:solidFill>
                <a:latin typeface="Arial"/>
                <a:ea typeface="Arial"/>
                <a:cs typeface="Arial"/>
                <a:sym typeface="Arial"/>
              </a:rPr>
              <a:t>6</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1" name="Shape 1881"/>
        <p:cNvGrpSpPr/>
        <p:nvPr/>
      </p:nvGrpSpPr>
      <p:grpSpPr>
        <a:xfrm>
          <a:off x="0" y="0"/>
          <a:ext cx="0" cy="0"/>
          <a:chOff x="0" y="0"/>
          <a:chExt cx="0" cy="0"/>
        </a:xfrm>
      </p:grpSpPr>
      <p:sp>
        <p:nvSpPr>
          <p:cNvPr id="1882" name="Google Shape;1882;p118"/>
          <p:cNvSpPr txBox="1"/>
          <p:nvPr>
            <p:ph idx="12" type="sldNum"/>
          </p:nvPr>
        </p:nvSpPr>
        <p:spPr>
          <a:xfrm>
            <a:off x="7042150" y="6243638"/>
            <a:ext cx="19050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i="0" lang="en-US" sz="1400">
                <a:solidFill>
                  <a:schemeClr val="dk1"/>
                </a:solidFill>
                <a:latin typeface="Arial"/>
                <a:ea typeface="Arial"/>
                <a:cs typeface="Arial"/>
                <a:sym typeface="Arial"/>
              </a:rPr>
              <a:t>‹#›</a:t>
            </a:fld>
            <a:endParaRPr i="0" sz="1400">
              <a:solidFill>
                <a:schemeClr val="dk1"/>
              </a:solidFill>
              <a:latin typeface="Arial"/>
              <a:ea typeface="Arial"/>
              <a:cs typeface="Arial"/>
              <a:sym typeface="Arial"/>
            </a:endParaRPr>
          </a:p>
        </p:txBody>
      </p:sp>
      <p:sp>
        <p:nvSpPr>
          <p:cNvPr id="1883" name="Google Shape;1883;p118"/>
          <p:cNvSpPr txBox="1"/>
          <p:nvPr>
            <p:ph type="title"/>
          </p:nvPr>
        </p:nvSpPr>
        <p:spPr>
          <a:xfrm>
            <a:off x="1150938" y="76200"/>
            <a:ext cx="7793037" cy="7000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Arial"/>
                <a:ea typeface="Arial"/>
                <a:cs typeface="Arial"/>
                <a:sym typeface="Arial"/>
              </a:rPr>
              <a:t>Conclusions</a:t>
            </a:r>
            <a:endParaRPr/>
          </a:p>
        </p:txBody>
      </p:sp>
      <p:sp>
        <p:nvSpPr>
          <p:cNvPr id="1884" name="Google Shape;1884;p118"/>
          <p:cNvSpPr/>
          <p:nvPr/>
        </p:nvSpPr>
        <p:spPr>
          <a:xfrm>
            <a:off x="533400" y="1143000"/>
            <a:ext cx="7772400" cy="17526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2"/>
              </a:buClr>
              <a:buSzPts val="1800"/>
              <a:buFont typeface="Arial"/>
              <a:buChar char="•"/>
            </a:pPr>
            <a:r>
              <a:rPr i="0" lang="en-US" sz="2400">
                <a:solidFill>
                  <a:schemeClr val="dk1"/>
                </a:solidFill>
                <a:latin typeface="Arial"/>
                <a:ea typeface="Arial"/>
                <a:cs typeface="Arial"/>
                <a:sym typeface="Arial"/>
              </a:rPr>
              <a:t>Time Aggregated Graph (TAG)</a:t>
            </a:r>
            <a:endParaRPr/>
          </a:p>
          <a:p>
            <a:pPr indent="-285750" lvl="1" marL="742950" marR="0" rtl="0" algn="l">
              <a:spcBef>
                <a:spcPts val="400"/>
              </a:spcBef>
              <a:spcAft>
                <a:spcPts val="0"/>
              </a:spcAft>
              <a:buClr>
                <a:srgbClr val="777777"/>
              </a:buClr>
              <a:buSzPts val="2000"/>
              <a:buFont typeface="Arial"/>
              <a:buChar char="•"/>
            </a:pPr>
            <a:r>
              <a:rPr b="0" i="0" lang="en-US" sz="2000" u="none" cap="none" strike="noStrike">
                <a:solidFill>
                  <a:schemeClr val="dk1"/>
                </a:solidFill>
                <a:latin typeface="Arial"/>
                <a:ea typeface="Arial"/>
                <a:cs typeface="Arial"/>
                <a:sym typeface="Arial"/>
              </a:rPr>
              <a:t>Time series representation of edge/node properties</a:t>
            </a:r>
            <a:endParaRPr/>
          </a:p>
          <a:p>
            <a:pPr indent="-285750" lvl="1" marL="742950" marR="0" rtl="0" algn="l">
              <a:spcBef>
                <a:spcPts val="400"/>
              </a:spcBef>
              <a:spcAft>
                <a:spcPts val="0"/>
              </a:spcAft>
              <a:buClr>
                <a:srgbClr val="777777"/>
              </a:buClr>
              <a:buSzPts val="2000"/>
              <a:buFont typeface="Arial"/>
              <a:buChar char="•"/>
            </a:pPr>
            <a:r>
              <a:rPr b="0" i="0" lang="en-US" sz="2000" u="none" cap="none" strike="noStrike">
                <a:solidFill>
                  <a:schemeClr val="dk1"/>
                </a:solidFill>
                <a:latin typeface="Arial"/>
                <a:ea typeface="Arial"/>
                <a:cs typeface="Arial"/>
                <a:sym typeface="Arial"/>
              </a:rPr>
              <a:t>Non-redundant representation</a:t>
            </a:r>
            <a:endParaRPr/>
          </a:p>
          <a:p>
            <a:pPr indent="-285750" lvl="1" marL="742950" marR="0" rtl="0" algn="l">
              <a:spcBef>
                <a:spcPts val="440"/>
              </a:spcBef>
              <a:spcAft>
                <a:spcPts val="0"/>
              </a:spcAft>
              <a:buClr>
                <a:srgbClr val="777777"/>
              </a:buClr>
              <a:buSzPts val="2000"/>
              <a:buFont typeface="Arial"/>
              <a:buChar char="•"/>
            </a:pPr>
            <a:r>
              <a:rPr b="0" i="0" lang="en-US" sz="2000" u="none" cap="none" strike="noStrike">
                <a:solidFill>
                  <a:schemeClr val="dk1"/>
                </a:solidFill>
                <a:latin typeface="Arial"/>
                <a:ea typeface="Arial"/>
                <a:cs typeface="Arial"/>
                <a:sym typeface="Arial"/>
              </a:rPr>
              <a:t>Often less storage, less computation time</a:t>
            </a:r>
            <a:r>
              <a:rPr b="0" i="0" lang="en-US" sz="2200" u="none" cap="none" strike="noStrike">
                <a:solidFill>
                  <a:schemeClr val="dk1"/>
                </a:solidFill>
                <a:latin typeface="Arial"/>
                <a:ea typeface="Arial"/>
                <a:cs typeface="Arial"/>
                <a:sym typeface="Arial"/>
              </a:rPr>
              <a:t> </a:t>
            </a:r>
            <a:endParaRPr/>
          </a:p>
        </p:txBody>
      </p:sp>
      <p:sp>
        <p:nvSpPr>
          <p:cNvPr id="1885" name="Google Shape;1885;p118"/>
          <p:cNvSpPr/>
          <p:nvPr/>
        </p:nvSpPr>
        <p:spPr>
          <a:xfrm>
            <a:off x="533400" y="3262312"/>
            <a:ext cx="3429000" cy="6096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2"/>
              </a:buClr>
              <a:buSzPts val="1800"/>
              <a:buFont typeface="Arial"/>
              <a:buChar char="•"/>
            </a:pPr>
            <a:r>
              <a:rPr i="0" lang="en-US" sz="2400">
                <a:solidFill>
                  <a:schemeClr val="dk1"/>
                </a:solidFill>
                <a:latin typeface="Arial"/>
                <a:ea typeface="Arial"/>
                <a:cs typeface="Arial"/>
                <a:sym typeface="Arial"/>
              </a:rPr>
              <a:t>Routing Algorithms</a:t>
            </a:r>
            <a:endParaRPr/>
          </a:p>
        </p:txBody>
      </p:sp>
      <p:sp>
        <p:nvSpPr>
          <p:cNvPr id="1886" name="Google Shape;1886;p118"/>
          <p:cNvSpPr txBox="1"/>
          <p:nvPr/>
        </p:nvSpPr>
        <p:spPr>
          <a:xfrm>
            <a:off x="990600" y="3795712"/>
            <a:ext cx="6389146" cy="70167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lt2"/>
              </a:buClr>
              <a:buSzPts val="1900"/>
              <a:buFont typeface="Arial"/>
              <a:buChar char="•"/>
            </a:pPr>
            <a:r>
              <a:rPr i="0" lang="en-US" sz="2000">
                <a:solidFill>
                  <a:schemeClr val="dk1"/>
                </a:solidFill>
                <a:latin typeface="Arial"/>
                <a:ea typeface="Arial"/>
                <a:cs typeface="Arial"/>
                <a:sym typeface="Arial"/>
              </a:rPr>
              <a:t> Faster shortest path for fixed start time in general (FIFO &amp; non-FIFO networks).</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0" name="Shape 1890"/>
        <p:cNvGrpSpPr/>
        <p:nvPr/>
      </p:nvGrpSpPr>
      <p:grpSpPr>
        <a:xfrm>
          <a:off x="0" y="0"/>
          <a:ext cx="0" cy="0"/>
          <a:chOff x="0" y="0"/>
          <a:chExt cx="0" cy="0"/>
        </a:xfrm>
      </p:grpSpPr>
      <p:sp>
        <p:nvSpPr>
          <p:cNvPr id="1891" name="Google Shape;1891;p119"/>
          <p:cNvSpPr txBox="1"/>
          <p:nvPr>
            <p:ph type="title"/>
          </p:nvPr>
        </p:nvSpPr>
        <p:spPr>
          <a:xfrm>
            <a:off x="1150938" y="79375"/>
            <a:ext cx="7793037" cy="70008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2800">
                <a:latin typeface="Arial"/>
                <a:ea typeface="Arial"/>
                <a:cs typeface="Arial"/>
                <a:sym typeface="Arial"/>
              </a:rPr>
              <a:t>Routing Algorithms – Alternate Semantics</a:t>
            </a:r>
            <a:endParaRPr/>
          </a:p>
        </p:txBody>
      </p:sp>
      <p:grpSp>
        <p:nvGrpSpPr>
          <p:cNvPr id="1892" name="Google Shape;1892;p119"/>
          <p:cNvGrpSpPr/>
          <p:nvPr/>
        </p:nvGrpSpPr>
        <p:grpSpPr>
          <a:xfrm>
            <a:off x="762000" y="723449"/>
            <a:ext cx="7010400" cy="3013075"/>
            <a:chOff x="768" y="768"/>
            <a:chExt cx="4416" cy="1898"/>
          </a:xfrm>
        </p:grpSpPr>
        <p:sp>
          <p:nvSpPr>
            <p:cNvPr id="1893" name="Google Shape;1893;p119"/>
            <p:cNvSpPr txBox="1"/>
            <p:nvPr/>
          </p:nvSpPr>
          <p:spPr>
            <a:xfrm>
              <a:off x="864" y="768"/>
              <a:ext cx="4032" cy="2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t/>
              </a:r>
              <a:endParaRPr i="0" sz="1800">
                <a:solidFill>
                  <a:schemeClr val="dk1"/>
                </a:solidFill>
                <a:latin typeface="Arial"/>
                <a:ea typeface="Arial"/>
                <a:cs typeface="Arial"/>
                <a:sym typeface="Arial"/>
              </a:endParaRPr>
            </a:p>
          </p:txBody>
        </p:sp>
        <p:grpSp>
          <p:nvGrpSpPr>
            <p:cNvPr id="1894" name="Google Shape;1894;p119"/>
            <p:cNvGrpSpPr/>
            <p:nvPr/>
          </p:nvGrpSpPr>
          <p:grpSpPr>
            <a:xfrm>
              <a:off x="768" y="816"/>
              <a:ext cx="1374" cy="889"/>
              <a:chOff x="774" y="820"/>
              <a:chExt cx="1374" cy="889"/>
            </a:xfrm>
          </p:grpSpPr>
          <p:sp>
            <p:nvSpPr>
              <p:cNvPr id="1895" name="Google Shape;1895;p119"/>
              <p:cNvSpPr txBox="1"/>
              <p:nvPr/>
            </p:nvSpPr>
            <p:spPr>
              <a:xfrm>
                <a:off x="1398" y="1545"/>
                <a:ext cx="33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4D4D4D"/>
                  </a:buClr>
                  <a:buSzPts val="1100"/>
                  <a:buFont typeface="Noto Sans Symbols"/>
                  <a:buNone/>
                </a:pPr>
                <a:r>
                  <a:rPr b="1" i="0" lang="en-US" sz="1100">
                    <a:solidFill>
                      <a:srgbClr val="4D4D4D"/>
                    </a:solidFill>
                    <a:latin typeface="Arial"/>
                    <a:ea typeface="Arial"/>
                    <a:cs typeface="Arial"/>
                    <a:sym typeface="Arial"/>
                  </a:rPr>
                  <a:t>t=1</a:t>
                </a:r>
                <a:endParaRPr/>
              </a:p>
            </p:txBody>
          </p:sp>
          <p:sp>
            <p:nvSpPr>
              <p:cNvPr id="1896" name="Google Shape;1896;p119"/>
              <p:cNvSpPr/>
              <p:nvPr/>
            </p:nvSpPr>
            <p:spPr>
              <a:xfrm>
                <a:off x="824" y="1140"/>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897" name="Google Shape;1897;p119"/>
              <p:cNvSpPr/>
              <p:nvPr/>
            </p:nvSpPr>
            <p:spPr>
              <a:xfrm>
                <a:off x="1152" y="852"/>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898" name="Google Shape;1898;p119"/>
              <p:cNvSpPr/>
              <p:nvPr/>
            </p:nvSpPr>
            <p:spPr>
              <a:xfrm>
                <a:off x="1160" y="1428"/>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899" name="Google Shape;1899;p119"/>
              <p:cNvSpPr/>
              <p:nvPr/>
            </p:nvSpPr>
            <p:spPr>
              <a:xfrm>
                <a:off x="1498" y="1120"/>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900" name="Google Shape;1900;p119"/>
              <p:cNvSpPr/>
              <p:nvPr/>
            </p:nvSpPr>
            <p:spPr>
              <a:xfrm>
                <a:off x="1926" y="1130"/>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901" name="Google Shape;1901;p119"/>
              <p:cNvCxnSpPr/>
              <p:nvPr/>
            </p:nvCxnSpPr>
            <p:spPr>
              <a:xfrm>
                <a:off x="920" y="1284"/>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902" name="Google Shape;1902;p119"/>
              <p:cNvCxnSpPr/>
              <p:nvPr/>
            </p:nvCxnSpPr>
            <p:spPr>
              <a:xfrm>
                <a:off x="1289" y="963"/>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903" name="Google Shape;1903;p119"/>
              <p:cNvCxnSpPr/>
              <p:nvPr/>
            </p:nvCxnSpPr>
            <p:spPr>
              <a:xfrm flipH="1" rot="10800000">
                <a:off x="1294" y="1259"/>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904" name="Google Shape;1904;p119"/>
              <p:cNvCxnSpPr/>
              <p:nvPr/>
            </p:nvCxnSpPr>
            <p:spPr>
              <a:xfrm>
                <a:off x="1640" y="1188"/>
                <a:ext cx="288" cy="0"/>
              </a:xfrm>
              <a:prstGeom prst="straightConnector1">
                <a:avLst/>
              </a:prstGeom>
              <a:noFill/>
              <a:ln cap="flat" cmpd="sng" w="9525">
                <a:solidFill>
                  <a:schemeClr val="dk2"/>
                </a:solidFill>
                <a:prstDash val="solid"/>
                <a:round/>
                <a:headEnd len="med" w="med" type="none"/>
                <a:tailEnd len="med" w="med" type="triangle"/>
              </a:ln>
            </p:spPr>
          </p:cxnSp>
          <p:sp>
            <p:nvSpPr>
              <p:cNvPr id="1905" name="Google Shape;1905;p119"/>
              <p:cNvSpPr txBox="1"/>
              <p:nvPr/>
            </p:nvSpPr>
            <p:spPr>
              <a:xfrm>
                <a:off x="1125" y="845"/>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906" name="Google Shape;1906;p119"/>
              <p:cNvSpPr txBox="1"/>
              <p:nvPr/>
            </p:nvSpPr>
            <p:spPr>
              <a:xfrm>
                <a:off x="792" y="1133"/>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907" name="Google Shape;1907;p119"/>
              <p:cNvSpPr txBox="1"/>
              <p:nvPr/>
            </p:nvSpPr>
            <p:spPr>
              <a:xfrm>
                <a:off x="1138" y="1419"/>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908" name="Google Shape;1908;p119"/>
              <p:cNvSpPr txBox="1"/>
              <p:nvPr/>
            </p:nvSpPr>
            <p:spPr>
              <a:xfrm>
                <a:off x="1469" y="1113"/>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909" name="Google Shape;1909;p119"/>
              <p:cNvSpPr txBox="1"/>
              <p:nvPr/>
            </p:nvSpPr>
            <p:spPr>
              <a:xfrm>
                <a:off x="1898" y="1125"/>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sp>
            <p:nvSpPr>
              <p:cNvPr id="1910" name="Google Shape;1910;p119"/>
              <p:cNvSpPr txBox="1"/>
              <p:nvPr/>
            </p:nvSpPr>
            <p:spPr>
              <a:xfrm>
                <a:off x="1347" y="953"/>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911" name="Google Shape;1911;p119"/>
              <p:cNvSpPr txBox="1"/>
              <p:nvPr/>
            </p:nvSpPr>
            <p:spPr>
              <a:xfrm>
                <a:off x="1693" y="1067"/>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id="1912" name="Google Shape;1912;p119"/>
              <p:cNvSpPr txBox="1"/>
              <p:nvPr/>
            </p:nvSpPr>
            <p:spPr>
              <a:xfrm>
                <a:off x="1380" y="1309"/>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id="1913" name="Google Shape;1913;p119"/>
              <p:cNvSpPr txBox="1"/>
              <p:nvPr/>
            </p:nvSpPr>
            <p:spPr>
              <a:xfrm>
                <a:off x="910" y="1322"/>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descr="Step-by-step trace of the routing algorithm showing how node costs are updated based on earliest arrival times during shortest path computation." id="1914" name="Google Shape;1914;p119"/>
              <p:cNvSpPr/>
              <p:nvPr/>
            </p:nvSpPr>
            <p:spPr>
              <a:xfrm>
                <a:off x="774" y="820"/>
                <a:ext cx="1344" cy="86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sp>
          <p:nvSpPr>
            <p:cNvPr id="1915" name="Google Shape;1915;p119"/>
            <p:cNvSpPr txBox="1"/>
            <p:nvPr/>
          </p:nvSpPr>
          <p:spPr>
            <a:xfrm>
              <a:off x="2862" y="1538"/>
              <a:ext cx="33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4D4D4D"/>
                </a:buClr>
                <a:buSzPts val="1100"/>
                <a:buFont typeface="Noto Sans Symbols"/>
                <a:buNone/>
              </a:pPr>
              <a:r>
                <a:rPr b="1" i="0" lang="en-US" sz="1100">
                  <a:solidFill>
                    <a:srgbClr val="4D4D4D"/>
                  </a:solidFill>
                  <a:latin typeface="Arial"/>
                  <a:ea typeface="Arial"/>
                  <a:cs typeface="Arial"/>
                  <a:sym typeface="Arial"/>
                </a:rPr>
                <a:t>t=2</a:t>
              </a:r>
              <a:endParaRPr/>
            </a:p>
          </p:txBody>
        </p:sp>
        <p:sp>
          <p:nvSpPr>
            <p:cNvPr id="1916" name="Google Shape;1916;p119"/>
            <p:cNvSpPr/>
            <p:nvPr/>
          </p:nvSpPr>
          <p:spPr>
            <a:xfrm>
              <a:off x="2242" y="1126"/>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917" name="Google Shape;1917;p119"/>
            <p:cNvSpPr/>
            <p:nvPr/>
          </p:nvSpPr>
          <p:spPr>
            <a:xfrm>
              <a:off x="2570" y="838"/>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918" name="Google Shape;1918;p119"/>
            <p:cNvSpPr/>
            <p:nvPr/>
          </p:nvSpPr>
          <p:spPr>
            <a:xfrm>
              <a:off x="2578" y="1414"/>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919" name="Google Shape;1919;p119"/>
            <p:cNvSpPr/>
            <p:nvPr/>
          </p:nvSpPr>
          <p:spPr>
            <a:xfrm>
              <a:off x="2916" y="1106"/>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920" name="Google Shape;1920;p119"/>
            <p:cNvSpPr/>
            <p:nvPr/>
          </p:nvSpPr>
          <p:spPr>
            <a:xfrm>
              <a:off x="3344" y="1116"/>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921" name="Google Shape;1921;p119"/>
            <p:cNvCxnSpPr/>
            <p:nvPr/>
          </p:nvCxnSpPr>
          <p:spPr>
            <a:xfrm>
              <a:off x="2338" y="1270"/>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922" name="Google Shape;1922;p119"/>
            <p:cNvCxnSpPr/>
            <p:nvPr/>
          </p:nvCxnSpPr>
          <p:spPr>
            <a:xfrm>
              <a:off x="2707" y="949"/>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923" name="Google Shape;1923;p119"/>
            <p:cNvCxnSpPr/>
            <p:nvPr/>
          </p:nvCxnSpPr>
          <p:spPr>
            <a:xfrm flipH="1" rot="10800000">
              <a:off x="2712" y="1245"/>
              <a:ext cx="240" cy="192"/>
            </a:xfrm>
            <a:prstGeom prst="straightConnector1">
              <a:avLst/>
            </a:prstGeom>
            <a:noFill/>
            <a:ln cap="flat" cmpd="sng" w="9525">
              <a:solidFill>
                <a:schemeClr val="dk2"/>
              </a:solidFill>
              <a:prstDash val="solid"/>
              <a:round/>
              <a:headEnd len="med" w="med" type="none"/>
              <a:tailEnd len="med" w="med" type="triangle"/>
            </a:ln>
          </p:spPr>
        </p:cxnSp>
        <p:sp>
          <p:nvSpPr>
            <p:cNvPr id="1924" name="Google Shape;1924;p119"/>
            <p:cNvSpPr txBox="1"/>
            <p:nvPr/>
          </p:nvSpPr>
          <p:spPr>
            <a:xfrm>
              <a:off x="2543" y="831"/>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925" name="Google Shape;1925;p119"/>
            <p:cNvSpPr txBox="1"/>
            <p:nvPr/>
          </p:nvSpPr>
          <p:spPr>
            <a:xfrm>
              <a:off x="2210" y="1119"/>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926" name="Google Shape;1926;p119"/>
            <p:cNvSpPr txBox="1"/>
            <p:nvPr/>
          </p:nvSpPr>
          <p:spPr>
            <a:xfrm>
              <a:off x="2556" y="1405"/>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927" name="Google Shape;1927;p119"/>
            <p:cNvSpPr txBox="1"/>
            <p:nvPr/>
          </p:nvSpPr>
          <p:spPr>
            <a:xfrm>
              <a:off x="2887" y="1099"/>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928" name="Google Shape;1928;p119"/>
            <p:cNvSpPr txBox="1"/>
            <p:nvPr/>
          </p:nvSpPr>
          <p:spPr>
            <a:xfrm>
              <a:off x="3316" y="1111"/>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sp>
          <p:nvSpPr>
            <p:cNvPr id="1929" name="Google Shape;1929;p119"/>
            <p:cNvSpPr txBox="1"/>
            <p:nvPr/>
          </p:nvSpPr>
          <p:spPr>
            <a:xfrm>
              <a:off x="2765" y="939"/>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930" name="Google Shape;1930;p119"/>
            <p:cNvSpPr txBox="1"/>
            <p:nvPr/>
          </p:nvSpPr>
          <p:spPr>
            <a:xfrm>
              <a:off x="2798" y="1295"/>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id="1931" name="Google Shape;1931;p119"/>
            <p:cNvSpPr txBox="1"/>
            <p:nvPr/>
          </p:nvSpPr>
          <p:spPr>
            <a:xfrm>
              <a:off x="2328" y="1308"/>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cxnSp>
          <p:nvCxnSpPr>
            <p:cNvPr id="1932" name="Google Shape;1932;p119"/>
            <p:cNvCxnSpPr/>
            <p:nvPr/>
          </p:nvCxnSpPr>
          <p:spPr>
            <a:xfrm flipH="1" rot="10800000">
              <a:off x="2354" y="927"/>
              <a:ext cx="240" cy="192"/>
            </a:xfrm>
            <a:prstGeom prst="straightConnector1">
              <a:avLst/>
            </a:prstGeom>
            <a:noFill/>
            <a:ln cap="flat" cmpd="sng" w="9525">
              <a:solidFill>
                <a:schemeClr val="dk2"/>
              </a:solidFill>
              <a:prstDash val="solid"/>
              <a:round/>
              <a:headEnd len="med" w="med" type="none"/>
              <a:tailEnd len="med" w="med" type="triangle"/>
            </a:ln>
          </p:spPr>
        </p:cxnSp>
        <p:sp>
          <p:nvSpPr>
            <p:cNvPr id="1933" name="Google Shape;1933;p119"/>
            <p:cNvSpPr txBox="1"/>
            <p:nvPr/>
          </p:nvSpPr>
          <p:spPr>
            <a:xfrm>
              <a:off x="2344" y="922"/>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934" name="Google Shape;1934;p119"/>
            <p:cNvSpPr/>
            <p:nvPr/>
          </p:nvSpPr>
          <p:spPr>
            <a:xfrm>
              <a:off x="2205" y="816"/>
              <a:ext cx="1344" cy="86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935" name="Google Shape;1935;p119"/>
            <p:cNvSpPr txBox="1"/>
            <p:nvPr/>
          </p:nvSpPr>
          <p:spPr>
            <a:xfrm>
              <a:off x="4315" y="1533"/>
              <a:ext cx="33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4D4D4D"/>
                </a:buClr>
                <a:buSzPts val="1100"/>
                <a:buFont typeface="Noto Sans Symbols"/>
                <a:buNone/>
              </a:pPr>
              <a:r>
                <a:rPr b="1" i="0" lang="en-US" sz="1100">
                  <a:solidFill>
                    <a:srgbClr val="4D4D4D"/>
                  </a:solidFill>
                  <a:latin typeface="Arial"/>
                  <a:ea typeface="Arial"/>
                  <a:cs typeface="Arial"/>
                  <a:sym typeface="Arial"/>
                </a:rPr>
                <a:t>t=3</a:t>
              </a:r>
              <a:endParaRPr/>
            </a:p>
          </p:txBody>
        </p:sp>
        <p:sp>
          <p:nvSpPr>
            <p:cNvPr id="1936" name="Google Shape;1936;p119"/>
            <p:cNvSpPr/>
            <p:nvPr/>
          </p:nvSpPr>
          <p:spPr>
            <a:xfrm>
              <a:off x="3684" y="1156"/>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937" name="Google Shape;1937;p119"/>
            <p:cNvSpPr/>
            <p:nvPr/>
          </p:nvSpPr>
          <p:spPr>
            <a:xfrm>
              <a:off x="4012" y="868"/>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938" name="Google Shape;1938;p119"/>
            <p:cNvSpPr/>
            <p:nvPr/>
          </p:nvSpPr>
          <p:spPr>
            <a:xfrm>
              <a:off x="4020" y="1444"/>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939" name="Google Shape;1939;p119"/>
            <p:cNvSpPr/>
            <p:nvPr/>
          </p:nvSpPr>
          <p:spPr>
            <a:xfrm>
              <a:off x="4358" y="1136"/>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940" name="Google Shape;1940;p119"/>
            <p:cNvSpPr/>
            <p:nvPr/>
          </p:nvSpPr>
          <p:spPr>
            <a:xfrm>
              <a:off x="4786" y="1146"/>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941" name="Google Shape;1941;p119"/>
            <p:cNvCxnSpPr/>
            <p:nvPr/>
          </p:nvCxnSpPr>
          <p:spPr>
            <a:xfrm>
              <a:off x="3780" y="1300"/>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942" name="Google Shape;1942;p119"/>
            <p:cNvCxnSpPr/>
            <p:nvPr/>
          </p:nvCxnSpPr>
          <p:spPr>
            <a:xfrm>
              <a:off x="4149" y="979"/>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943" name="Google Shape;1943;p119"/>
            <p:cNvCxnSpPr/>
            <p:nvPr/>
          </p:nvCxnSpPr>
          <p:spPr>
            <a:xfrm flipH="1" rot="10800000">
              <a:off x="4154" y="1275"/>
              <a:ext cx="240" cy="192"/>
            </a:xfrm>
            <a:prstGeom prst="straightConnector1">
              <a:avLst/>
            </a:prstGeom>
            <a:noFill/>
            <a:ln cap="flat" cmpd="sng" w="9525">
              <a:solidFill>
                <a:schemeClr val="dk2"/>
              </a:solidFill>
              <a:prstDash val="solid"/>
              <a:round/>
              <a:headEnd len="med" w="med" type="none"/>
              <a:tailEnd len="med" w="med" type="triangle"/>
            </a:ln>
          </p:spPr>
        </p:cxnSp>
        <p:sp>
          <p:nvSpPr>
            <p:cNvPr id="1944" name="Google Shape;1944;p119"/>
            <p:cNvSpPr txBox="1"/>
            <p:nvPr/>
          </p:nvSpPr>
          <p:spPr>
            <a:xfrm>
              <a:off x="3985" y="861"/>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945" name="Google Shape;1945;p119"/>
            <p:cNvSpPr txBox="1"/>
            <p:nvPr/>
          </p:nvSpPr>
          <p:spPr>
            <a:xfrm>
              <a:off x="3652" y="1149"/>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946" name="Google Shape;1946;p119"/>
            <p:cNvSpPr txBox="1"/>
            <p:nvPr/>
          </p:nvSpPr>
          <p:spPr>
            <a:xfrm>
              <a:off x="3998" y="1435"/>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947" name="Google Shape;1947;p119"/>
            <p:cNvSpPr txBox="1"/>
            <p:nvPr/>
          </p:nvSpPr>
          <p:spPr>
            <a:xfrm>
              <a:off x="4329" y="1129"/>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948" name="Google Shape;1948;p119"/>
            <p:cNvSpPr txBox="1"/>
            <p:nvPr/>
          </p:nvSpPr>
          <p:spPr>
            <a:xfrm>
              <a:off x="4758" y="1141"/>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sp>
          <p:nvSpPr>
            <p:cNvPr id="1949" name="Google Shape;1949;p119"/>
            <p:cNvSpPr txBox="1"/>
            <p:nvPr/>
          </p:nvSpPr>
          <p:spPr>
            <a:xfrm>
              <a:off x="4207" y="969"/>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950" name="Google Shape;1950;p119"/>
            <p:cNvSpPr txBox="1"/>
            <p:nvPr/>
          </p:nvSpPr>
          <p:spPr>
            <a:xfrm>
              <a:off x="4240" y="1325"/>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id="1951" name="Google Shape;1951;p119"/>
            <p:cNvSpPr txBox="1"/>
            <p:nvPr/>
          </p:nvSpPr>
          <p:spPr>
            <a:xfrm>
              <a:off x="3770" y="1338"/>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cxnSp>
          <p:nvCxnSpPr>
            <p:cNvPr id="1952" name="Google Shape;1952;p119"/>
            <p:cNvCxnSpPr/>
            <p:nvPr/>
          </p:nvCxnSpPr>
          <p:spPr>
            <a:xfrm flipH="1" rot="10800000">
              <a:off x="3785" y="972"/>
              <a:ext cx="240" cy="192"/>
            </a:xfrm>
            <a:prstGeom prst="straightConnector1">
              <a:avLst/>
            </a:prstGeom>
            <a:noFill/>
            <a:ln cap="flat" cmpd="sng" w="9525">
              <a:solidFill>
                <a:schemeClr val="dk2"/>
              </a:solidFill>
              <a:prstDash val="solid"/>
              <a:round/>
              <a:headEnd len="med" w="med" type="none"/>
              <a:tailEnd len="med" w="med" type="triangle"/>
            </a:ln>
          </p:spPr>
        </p:cxnSp>
        <p:sp>
          <p:nvSpPr>
            <p:cNvPr id="1953" name="Google Shape;1953;p119"/>
            <p:cNvSpPr txBox="1"/>
            <p:nvPr/>
          </p:nvSpPr>
          <p:spPr>
            <a:xfrm>
              <a:off x="3777" y="970"/>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954" name="Google Shape;1954;p119"/>
            <p:cNvSpPr/>
            <p:nvPr/>
          </p:nvSpPr>
          <p:spPr>
            <a:xfrm>
              <a:off x="3648" y="823"/>
              <a:ext cx="1344" cy="86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955" name="Google Shape;1955;p119"/>
            <p:cNvSpPr txBox="1"/>
            <p:nvPr/>
          </p:nvSpPr>
          <p:spPr>
            <a:xfrm>
              <a:off x="1442" y="2477"/>
              <a:ext cx="33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4D4D4D"/>
                </a:buClr>
                <a:buSzPts val="1100"/>
                <a:buFont typeface="Noto Sans Symbols"/>
                <a:buNone/>
              </a:pPr>
              <a:r>
                <a:rPr b="1" i="0" lang="en-US" sz="1100">
                  <a:solidFill>
                    <a:srgbClr val="4D4D4D"/>
                  </a:solidFill>
                  <a:latin typeface="Arial"/>
                  <a:ea typeface="Arial"/>
                  <a:cs typeface="Arial"/>
                  <a:sym typeface="Arial"/>
                </a:rPr>
                <a:t>t=4</a:t>
              </a:r>
              <a:endParaRPr/>
            </a:p>
          </p:txBody>
        </p:sp>
        <p:sp>
          <p:nvSpPr>
            <p:cNvPr id="1956" name="Google Shape;1956;p119"/>
            <p:cNvSpPr/>
            <p:nvPr/>
          </p:nvSpPr>
          <p:spPr>
            <a:xfrm>
              <a:off x="800" y="2091"/>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957" name="Google Shape;1957;p119"/>
            <p:cNvSpPr/>
            <p:nvPr/>
          </p:nvSpPr>
          <p:spPr>
            <a:xfrm>
              <a:off x="1128" y="1803"/>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958" name="Google Shape;1958;p119"/>
            <p:cNvSpPr/>
            <p:nvPr/>
          </p:nvSpPr>
          <p:spPr>
            <a:xfrm>
              <a:off x="1136" y="2379"/>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959" name="Google Shape;1959;p119"/>
            <p:cNvSpPr/>
            <p:nvPr/>
          </p:nvSpPr>
          <p:spPr>
            <a:xfrm>
              <a:off x="1474" y="2071"/>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960" name="Google Shape;1960;p119"/>
            <p:cNvSpPr/>
            <p:nvPr/>
          </p:nvSpPr>
          <p:spPr>
            <a:xfrm>
              <a:off x="1902" y="2081"/>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961" name="Google Shape;1961;p119"/>
            <p:cNvCxnSpPr/>
            <p:nvPr/>
          </p:nvCxnSpPr>
          <p:spPr>
            <a:xfrm>
              <a:off x="896" y="2235"/>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962" name="Google Shape;1962;p119"/>
            <p:cNvCxnSpPr/>
            <p:nvPr/>
          </p:nvCxnSpPr>
          <p:spPr>
            <a:xfrm>
              <a:off x="1265" y="1914"/>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963" name="Google Shape;1963;p119"/>
            <p:cNvCxnSpPr/>
            <p:nvPr/>
          </p:nvCxnSpPr>
          <p:spPr>
            <a:xfrm flipH="1" rot="10800000">
              <a:off x="1270" y="2210"/>
              <a:ext cx="240" cy="192"/>
            </a:xfrm>
            <a:prstGeom prst="straightConnector1">
              <a:avLst/>
            </a:prstGeom>
            <a:noFill/>
            <a:ln cap="flat" cmpd="sng" w="9525">
              <a:solidFill>
                <a:schemeClr val="dk2"/>
              </a:solidFill>
              <a:prstDash val="solid"/>
              <a:round/>
              <a:headEnd len="med" w="med" type="none"/>
              <a:tailEnd len="med" w="med" type="triangle"/>
            </a:ln>
          </p:spPr>
        </p:cxnSp>
        <p:sp>
          <p:nvSpPr>
            <p:cNvPr id="1964" name="Google Shape;1964;p119"/>
            <p:cNvSpPr txBox="1"/>
            <p:nvPr/>
          </p:nvSpPr>
          <p:spPr>
            <a:xfrm>
              <a:off x="1101" y="1796"/>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965" name="Google Shape;1965;p119"/>
            <p:cNvSpPr txBox="1"/>
            <p:nvPr/>
          </p:nvSpPr>
          <p:spPr>
            <a:xfrm>
              <a:off x="768" y="2084"/>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966" name="Google Shape;1966;p119"/>
            <p:cNvSpPr txBox="1"/>
            <p:nvPr/>
          </p:nvSpPr>
          <p:spPr>
            <a:xfrm>
              <a:off x="1114" y="2370"/>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967" name="Google Shape;1967;p119"/>
            <p:cNvSpPr txBox="1"/>
            <p:nvPr/>
          </p:nvSpPr>
          <p:spPr>
            <a:xfrm>
              <a:off x="1445" y="2064"/>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968" name="Google Shape;1968;p119"/>
            <p:cNvSpPr txBox="1"/>
            <p:nvPr/>
          </p:nvSpPr>
          <p:spPr>
            <a:xfrm>
              <a:off x="1874" y="2076"/>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sp>
          <p:nvSpPr>
            <p:cNvPr id="1969" name="Google Shape;1969;p119"/>
            <p:cNvSpPr txBox="1"/>
            <p:nvPr/>
          </p:nvSpPr>
          <p:spPr>
            <a:xfrm>
              <a:off x="1323" y="1904"/>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970" name="Google Shape;1970;p119"/>
            <p:cNvSpPr txBox="1"/>
            <p:nvPr/>
          </p:nvSpPr>
          <p:spPr>
            <a:xfrm>
              <a:off x="1356" y="2260"/>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id="1971" name="Google Shape;1971;p119"/>
            <p:cNvSpPr txBox="1"/>
            <p:nvPr/>
          </p:nvSpPr>
          <p:spPr>
            <a:xfrm>
              <a:off x="886" y="2273"/>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cxnSp>
          <p:nvCxnSpPr>
            <p:cNvPr id="1972" name="Google Shape;1972;p119"/>
            <p:cNvCxnSpPr/>
            <p:nvPr/>
          </p:nvCxnSpPr>
          <p:spPr>
            <a:xfrm flipH="1" rot="10800000">
              <a:off x="914" y="1901"/>
              <a:ext cx="240" cy="192"/>
            </a:xfrm>
            <a:prstGeom prst="straightConnector1">
              <a:avLst/>
            </a:prstGeom>
            <a:noFill/>
            <a:ln cap="flat" cmpd="sng" w="9525">
              <a:solidFill>
                <a:schemeClr val="dk2"/>
              </a:solidFill>
              <a:prstDash val="solid"/>
              <a:round/>
              <a:headEnd len="med" w="med" type="none"/>
              <a:tailEnd len="med" w="med" type="triangle"/>
            </a:ln>
          </p:spPr>
        </p:cxnSp>
        <p:sp>
          <p:nvSpPr>
            <p:cNvPr id="1973" name="Google Shape;1973;p119"/>
            <p:cNvSpPr txBox="1"/>
            <p:nvPr/>
          </p:nvSpPr>
          <p:spPr>
            <a:xfrm>
              <a:off x="907" y="1901"/>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974" name="Google Shape;1974;p119"/>
            <p:cNvSpPr/>
            <p:nvPr/>
          </p:nvSpPr>
          <p:spPr>
            <a:xfrm>
              <a:off x="770" y="1777"/>
              <a:ext cx="1344" cy="86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975" name="Google Shape;1975;p119"/>
            <p:cNvSpPr txBox="1"/>
            <p:nvPr/>
          </p:nvSpPr>
          <p:spPr>
            <a:xfrm>
              <a:off x="2842" y="2502"/>
              <a:ext cx="336" cy="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4D4D4D"/>
                </a:buClr>
                <a:buSzPts val="1100"/>
                <a:buFont typeface="Noto Sans Symbols"/>
                <a:buNone/>
              </a:pPr>
              <a:r>
                <a:rPr b="1" i="0" lang="en-US" sz="1100">
                  <a:solidFill>
                    <a:srgbClr val="4D4D4D"/>
                  </a:solidFill>
                  <a:latin typeface="Arial"/>
                  <a:ea typeface="Arial"/>
                  <a:cs typeface="Arial"/>
                  <a:sym typeface="Arial"/>
                </a:rPr>
                <a:t>t=5</a:t>
              </a:r>
              <a:endParaRPr/>
            </a:p>
          </p:txBody>
        </p:sp>
        <p:sp>
          <p:nvSpPr>
            <p:cNvPr id="1976" name="Google Shape;1976;p119"/>
            <p:cNvSpPr/>
            <p:nvPr/>
          </p:nvSpPr>
          <p:spPr>
            <a:xfrm>
              <a:off x="2250" y="2077"/>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977" name="Google Shape;1977;p119"/>
            <p:cNvSpPr/>
            <p:nvPr/>
          </p:nvSpPr>
          <p:spPr>
            <a:xfrm>
              <a:off x="2578" y="1789"/>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978" name="Google Shape;1978;p119"/>
            <p:cNvSpPr/>
            <p:nvPr/>
          </p:nvSpPr>
          <p:spPr>
            <a:xfrm>
              <a:off x="2586" y="2365"/>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979" name="Google Shape;1979;p119"/>
            <p:cNvSpPr/>
            <p:nvPr/>
          </p:nvSpPr>
          <p:spPr>
            <a:xfrm>
              <a:off x="2924" y="2057"/>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1980" name="Google Shape;1980;p119"/>
            <p:cNvSpPr/>
            <p:nvPr/>
          </p:nvSpPr>
          <p:spPr>
            <a:xfrm>
              <a:off x="3352" y="2067"/>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cxnSp>
          <p:nvCxnSpPr>
            <p:cNvPr id="1981" name="Google Shape;1981;p119"/>
            <p:cNvCxnSpPr/>
            <p:nvPr/>
          </p:nvCxnSpPr>
          <p:spPr>
            <a:xfrm>
              <a:off x="2346" y="2221"/>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982" name="Google Shape;1982;p119"/>
            <p:cNvCxnSpPr/>
            <p:nvPr/>
          </p:nvCxnSpPr>
          <p:spPr>
            <a:xfrm>
              <a:off x="2715" y="1900"/>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983" name="Google Shape;1983;p119"/>
            <p:cNvCxnSpPr/>
            <p:nvPr/>
          </p:nvCxnSpPr>
          <p:spPr>
            <a:xfrm flipH="1" rot="10800000">
              <a:off x="2720" y="2196"/>
              <a:ext cx="240" cy="192"/>
            </a:xfrm>
            <a:prstGeom prst="straightConnector1">
              <a:avLst/>
            </a:prstGeom>
            <a:noFill/>
            <a:ln cap="flat" cmpd="sng" w="9525">
              <a:solidFill>
                <a:schemeClr val="dk2"/>
              </a:solidFill>
              <a:prstDash val="solid"/>
              <a:round/>
              <a:headEnd len="med" w="med" type="none"/>
              <a:tailEnd len="med" w="med" type="triangle"/>
            </a:ln>
          </p:spPr>
        </p:cxnSp>
        <p:cxnSp>
          <p:nvCxnSpPr>
            <p:cNvPr id="1984" name="Google Shape;1984;p119"/>
            <p:cNvCxnSpPr/>
            <p:nvPr/>
          </p:nvCxnSpPr>
          <p:spPr>
            <a:xfrm>
              <a:off x="3066" y="2125"/>
              <a:ext cx="288" cy="0"/>
            </a:xfrm>
            <a:prstGeom prst="straightConnector1">
              <a:avLst/>
            </a:prstGeom>
            <a:noFill/>
            <a:ln cap="flat" cmpd="sng" w="9525">
              <a:solidFill>
                <a:schemeClr val="dk2"/>
              </a:solidFill>
              <a:prstDash val="solid"/>
              <a:round/>
              <a:headEnd len="med" w="med" type="none"/>
              <a:tailEnd len="med" w="med" type="triangle"/>
            </a:ln>
          </p:spPr>
        </p:cxnSp>
        <p:sp>
          <p:nvSpPr>
            <p:cNvPr id="1985" name="Google Shape;1985;p119"/>
            <p:cNvSpPr txBox="1"/>
            <p:nvPr/>
          </p:nvSpPr>
          <p:spPr>
            <a:xfrm>
              <a:off x="2551" y="1782"/>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N2</a:t>
              </a:r>
              <a:endParaRPr/>
            </a:p>
          </p:txBody>
        </p:sp>
        <p:sp>
          <p:nvSpPr>
            <p:cNvPr id="1986" name="Google Shape;1986;p119"/>
            <p:cNvSpPr txBox="1"/>
            <p:nvPr/>
          </p:nvSpPr>
          <p:spPr>
            <a:xfrm>
              <a:off x="2218" y="2070"/>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N1</a:t>
              </a:r>
              <a:endParaRPr/>
            </a:p>
          </p:txBody>
        </p:sp>
        <p:sp>
          <p:nvSpPr>
            <p:cNvPr id="1987" name="Google Shape;1987;p119"/>
            <p:cNvSpPr txBox="1"/>
            <p:nvPr/>
          </p:nvSpPr>
          <p:spPr>
            <a:xfrm>
              <a:off x="2564" y="2356"/>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N3</a:t>
              </a:r>
              <a:endParaRPr/>
            </a:p>
          </p:txBody>
        </p:sp>
        <p:sp>
          <p:nvSpPr>
            <p:cNvPr id="1988" name="Google Shape;1988;p119"/>
            <p:cNvSpPr txBox="1"/>
            <p:nvPr/>
          </p:nvSpPr>
          <p:spPr>
            <a:xfrm>
              <a:off x="2895" y="2050"/>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N4</a:t>
              </a:r>
              <a:endParaRPr/>
            </a:p>
          </p:txBody>
        </p:sp>
        <p:sp>
          <p:nvSpPr>
            <p:cNvPr id="1989" name="Google Shape;1989;p119"/>
            <p:cNvSpPr txBox="1"/>
            <p:nvPr/>
          </p:nvSpPr>
          <p:spPr>
            <a:xfrm>
              <a:off x="3324" y="2062"/>
              <a:ext cx="250" cy="1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Noto Sans Symbols"/>
                <a:buNone/>
              </a:pPr>
              <a:r>
                <a:rPr b="1" i="0" lang="en-US" sz="900">
                  <a:solidFill>
                    <a:schemeClr val="dk1"/>
                  </a:solidFill>
                  <a:latin typeface="Arial"/>
                  <a:ea typeface="Arial"/>
                  <a:cs typeface="Arial"/>
                  <a:sym typeface="Arial"/>
                </a:rPr>
                <a:t>N5</a:t>
              </a:r>
              <a:endParaRPr/>
            </a:p>
          </p:txBody>
        </p:sp>
        <p:sp>
          <p:nvSpPr>
            <p:cNvPr id="1990" name="Google Shape;1990;p119"/>
            <p:cNvSpPr txBox="1"/>
            <p:nvPr/>
          </p:nvSpPr>
          <p:spPr>
            <a:xfrm>
              <a:off x="2773" y="1890"/>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991" name="Google Shape;1991;p119"/>
            <p:cNvSpPr txBox="1"/>
            <p:nvPr/>
          </p:nvSpPr>
          <p:spPr>
            <a:xfrm>
              <a:off x="3119" y="2004"/>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id="1992" name="Google Shape;1992;p119"/>
            <p:cNvSpPr txBox="1"/>
            <p:nvPr/>
          </p:nvSpPr>
          <p:spPr>
            <a:xfrm>
              <a:off x="2806" y="2246"/>
              <a:ext cx="192"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sp>
          <p:nvSpPr>
            <p:cNvPr id="1993" name="Google Shape;1993;p119"/>
            <p:cNvSpPr txBox="1"/>
            <p:nvPr/>
          </p:nvSpPr>
          <p:spPr>
            <a:xfrm>
              <a:off x="2336" y="2259"/>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2</a:t>
              </a:r>
              <a:endParaRPr/>
            </a:p>
          </p:txBody>
        </p:sp>
        <p:cxnSp>
          <p:nvCxnSpPr>
            <p:cNvPr id="1994" name="Google Shape;1994;p119"/>
            <p:cNvCxnSpPr/>
            <p:nvPr/>
          </p:nvCxnSpPr>
          <p:spPr>
            <a:xfrm flipH="1" rot="10800000">
              <a:off x="2362" y="1888"/>
              <a:ext cx="240" cy="192"/>
            </a:xfrm>
            <a:prstGeom prst="straightConnector1">
              <a:avLst/>
            </a:prstGeom>
            <a:noFill/>
            <a:ln cap="flat" cmpd="sng" w="9525">
              <a:solidFill>
                <a:schemeClr val="dk2"/>
              </a:solidFill>
              <a:prstDash val="solid"/>
              <a:round/>
              <a:headEnd len="med" w="med" type="none"/>
              <a:tailEnd len="med" w="med" type="triangle"/>
            </a:ln>
          </p:spPr>
        </p:cxnSp>
        <p:sp>
          <p:nvSpPr>
            <p:cNvPr id="1995" name="Google Shape;1995;p119"/>
            <p:cNvSpPr txBox="1"/>
            <p:nvPr/>
          </p:nvSpPr>
          <p:spPr>
            <a:xfrm>
              <a:off x="2365" y="1883"/>
              <a:ext cx="144"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000"/>
                <a:buFont typeface="Noto Sans Symbols"/>
                <a:buNone/>
              </a:pPr>
              <a:r>
                <a:rPr b="1" i="0" lang="en-US" sz="1000">
                  <a:solidFill>
                    <a:schemeClr val="dk2"/>
                  </a:solidFill>
                  <a:latin typeface="Arial"/>
                  <a:ea typeface="Arial"/>
                  <a:cs typeface="Arial"/>
                  <a:sym typeface="Arial"/>
                </a:rPr>
                <a:t>1</a:t>
              </a:r>
              <a:endParaRPr/>
            </a:p>
          </p:txBody>
        </p:sp>
        <p:sp>
          <p:nvSpPr>
            <p:cNvPr id="1996" name="Google Shape;1996;p119"/>
            <p:cNvSpPr/>
            <p:nvPr/>
          </p:nvSpPr>
          <p:spPr>
            <a:xfrm>
              <a:off x="2209" y="1772"/>
              <a:ext cx="1344" cy="864"/>
            </a:xfrm>
            <a:prstGeom prst="rect">
              <a:avLst/>
            </a:prstGeom>
            <a:noFill/>
            <a:ln cap="flat" cmpd="sng" w="9525">
              <a:solidFill>
                <a:srgbClr val="B2B2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grpSp>
          <p:nvGrpSpPr>
            <p:cNvPr id="1997" name="Google Shape;1997;p119"/>
            <p:cNvGrpSpPr/>
            <p:nvPr/>
          </p:nvGrpSpPr>
          <p:grpSpPr>
            <a:xfrm>
              <a:off x="3792" y="1920"/>
              <a:ext cx="1392" cy="479"/>
              <a:chOff x="3792" y="2448"/>
              <a:chExt cx="1392" cy="479"/>
            </a:xfrm>
          </p:grpSpPr>
          <p:grpSp>
            <p:nvGrpSpPr>
              <p:cNvPr id="1998" name="Google Shape;1998;p119"/>
              <p:cNvGrpSpPr/>
              <p:nvPr/>
            </p:nvGrpSpPr>
            <p:grpSpPr>
              <a:xfrm>
                <a:off x="4260" y="2464"/>
                <a:ext cx="240" cy="154"/>
                <a:chOff x="3949" y="2486"/>
                <a:chExt cx="240" cy="154"/>
              </a:xfrm>
            </p:grpSpPr>
            <p:sp>
              <p:nvSpPr>
                <p:cNvPr id="1999" name="Google Shape;1999;p119"/>
                <p:cNvSpPr/>
                <p:nvPr/>
              </p:nvSpPr>
              <p:spPr>
                <a:xfrm>
                  <a:off x="3984" y="2496"/>
                  <a:ext cx="144" cy="144"/>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Noto Sans Symbols"/>
                    <a:buNone/>
                  </a:pPr>
                  <a:r>
                    <a:t/>
                  </a:r>
                  <a:endParaRPr i="0" sz="1800">
                    <a:solidFill>
                      <a:srgbClr val="66CCFF"/>
                    </a:solidFill>
                    <a:latin typeface="Arial"/>
                    <a:ea typeface="Arial"/>
                    <a:cs typeface="Arial"/>
                    <a:sym typeface="Arial"/>
                  </a:endParaRPr>
                </a:p>
              </p:txBody>
            </p:sp>
            <p:sp>
              <p:nvSpPr>
                <p:cNvPr id="2000" name="Google Shape;2000;p119"/>
                <p:cNvSpPr txBox="1"/>
                <p:nvPr/>
              </p:nvSpPr>
              <p:spPr>
                <a:xfrm>
                  <a:off x="3949" y="2486"/>
                  <a:ext cx="240" cy="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Noto Sans Symbols"/>
                    <a:buNone/>
                  </a:pPr>
                  <a:r>
                    <a:rPr b="1" i="0" lang="en-US" sz="1000">
                      <a:solidFill>
                        <a:schemeClr val="dk1"/>
                      </a:solidFill>
                      <a:latin typeface="Arial"/>
                      <a:ea typeface="Arial"/>
                      <a:cs typeface="Arial"/>
                      <a:sym typeface="Arial"/>
                    </a:rPr>
                    <a:t>N..</a:t>
                  </a:r>
                  <a:endParaRPr/>
                </a:p>
              </p:txBody>
            </p:sp>
          </p:grpSp>
          <p:grpSp>
            <p:nvGrpSpPr>
              <p:cNvPr id="2001" name="Google Shape;2001;p119"/>
              <p:cNvGrpSpPr/>
              <p:nvPr/>
            </p:nvGrpSpPr>
            <p:grpSpPr>
              <a:xfrm>
                <a:off x="4272" y="2730"/>
                <a:ext cx="912" cy="173"/>
                <a:chOff x="3936" y="2736"/>
                <a:chExt cx="912" cy="173"/>
              </a:xfrm>
            </p:grpSpPr>
            <p:cxnSp>
              <p:nvCxnSpPr>
                <p:cNvPr id="2002" name="Google Shape;2002;p119"/>
                <p:cNvCxnSpPr/>
                <p:nvPr/>
              </p:nvCxnSpPr>
              <p:spPr>
                <a:xfrm>
                  <a:off x="3936" y="2880"/>
                  <a:ext cx="768" cy="0"/>
                </a:xfrm>
                <a:prstGeom prst="straightConnector1">
                  <a:avLst/>
                </a:prstGeom>
                <a:noFill/>
                <a:ln cap="flat" cmpd="sng" w="9525">
                  <a:solidFill>
                    <a:schemeClr val="folHlink"/>
                  </a:solidFill>
                  <a:prstDash val="solid"/>
                  <a:round/>
                  <a:headEnd len="med" w="med" type="none"/>
                  <a:tailEnd len="med" w="med" type="triangle"/>
                </a:ln>
              </p:spPr>
            </p:cxnSp>
            <p:sp>
              <p:nvSpPr>
                <p:cNvPr id="2003" name="Google Shape;2003;p119"/>
                <p:cNvSpPr txBox="1"/>
                <p:nvPr/>
              </p:nvSpPr>
              <p:spPr>
                <a:xfrm>
                  <a:off x="3936" y="2736"/>
                  <a:ext cx="912" cy="1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1200"/>
                    <a:buFont typeface="Noto Sans Symbols"/>
                    <a:buNone/>
                  </a:pPr>
                  <a:r>
                    <a:rPr i="0" lang="en-US" sz="1200">
                      <a:solidFill>
                        <a:schemeClr val="dk2"/>
                      </a:solidFill>
                      <a:latin typeface="Arial"/>
                      <a:ea typeface="Arial"/>
                      <a:cs typeface="Arial"/>
                      <a:sym typeface="Arial"/>
                    </a:rPr>
                    <a:t>Travel time</a:t>
                  </a:r>
                  <a:endParaRPr/>
                </a:p>
              </p:txBody>
            </p:sp>
          </p:grpSp>
          <p:sp>
            <p:nvSpPr>
              <p:cNvPr id="2004" name="Google Shape;2004;p119"/>
              <p:cNvSpPr txBox="1"/>
              <p:nvPr/>
            </p:nvSpPr>
            <p:spPr>
              <a:xfrm>
                <a:off x="3792" y="2448"/>
                <a:ext cx="528" cy="1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99"/>
                  </a:buClr>
                  <a:buSzPts val="1400"/>
                  <a:buFont typeface="Noto Sans Symbols"/>
                  <a:buNone/>
                </a:pPr>
                <a:r>
                  <a:rPr i="0" lang="en-US" sz="1400" u="sng">
                    <a:solidFill>
                      <a:srgbClr val="000099"/>
                    </a:solidFill>
                    <a:latin typeface="Arial"/>
                    <a:ea typeface="Arial"/>
                    <a:cs typeface="Arial"/>
                    <a:sym typeface="Arial"/>
                  </a:rPr>
                  <a:t>Node:</a:t>
                </a:r>
                <a:endParaRPr/>
              </a:p>
            </p:txBody>
          </p:sp>
          <p:sp>
            <p:nvSpPr>
              <p:cNvPr id="2005" name="Google Shape;2005;p119"/>
              <p:cNvSpPr txBox="1"/>
              <p:nvPr/>
            </p:nvSpPr>
            <p:spPr>
              <a:xfrm>
                <a:off x="3794" y="2735"/>
                <a:ext cx="574" cy="1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99"/>
                  </a:buClr>
                  <a:buSzPts val="1400"/>
                  <a:buFont typeface="Noto Sans Symbols"/>
                  <a:buNone/>
                </a:pPr>
                <a:r>
                  <a:rPr i="0" lang="en-US" sz="1400" u="sng">
                    <a:solidFill>
                      <a:srgbClr val="000099"/>
                    </a:solidFill>
                    <a:latin typeface="Arial"/>
                    <a:ea typeface="Arial"/>
                    <a:cs typeface="Arial"/>
                    <a:sym typeface="Arial"/>
                  </a:rPr>
                  <a:t>Edge:</a:t>
                </a:r>
                <a:endParaRPr/>
              </a:p>
            </p:txBody>
          </p:sp>
        </p:grpSp>
      </p:grpSp>
      <p:sp>
        <p:nvSpPr>
          <p:cNvPr id="2006" name="Google Shape;2006;p119"/>
          <p:cNvSpPr txBox="1"/>
          <p:nvPr/>
        </p:nvSpPr>
        <p:spPr>
          <a:xfrm>
            <a:off x="1233505" y="4050140"/>
            <a:ext cx="16002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i="0" lang="en-US" sz="1800">
                <a:solidFill>
                  <a:schemeClr val="dk1"/>
                </a:solidFill>
                <a:latin typeface="Arial"/>
                <a:ea typeface="Arial"/>
                <a:cs typeface="Arial"/>
                <a:sym typeface="Arial"/>
              </a:rPr>
              <a:t>Start at </a:t>
            </a:r>
            <a:r>
              <a:rPr i="0" lang="en-US" sz="1800">
                <a:solidFill>
                  <a:srgbClr val="CC3300"/>
                </a:solidFill>
                <a:latin typeface="Arial"/>
                <a:ea typeface="Arial"/>
                <a:cs typeface="Arial"/>
                <a:sym typeface="Arial"/>
              </a:rPr>
              <a:t>t=1</a:t>
            </a:r>
            <a:r>
              <a:rPr i="0" lang="en-US" sz="1800">
                <a:solidFill>
                  <a:schemeClr val="dk1"/>
                </a:solidFill>
                <a:latin typeface="Arial"/>
                <a:ea typeface="Arial"/>
                <a:cs typeface="Arial"/>
                <a:sym typeface="Arial"/>
              </a:rPr>
              <a:t>:</a:t>
            </a:r>
            <a:endParaRPr/>
          </a:p>
        </p:txBody>
      </p:sp>
      <p:sp>
        <p:nvSpPr>
          <p:cNvPr id="2007" name="Google Shape;2007;p119"/>
          <p:cNvSpPr txBox="1"/>
          <p:nvPr/>
        </p:nvSpPr>
        <p:spPr>
          <a:xfrm>
            <a:off x="468330" y="4288265"/>
            <a:ext cx="3676650" cy="6413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Noto Sans Symbols"/>
              <a:buNone/>
            </a:pPr>
            <a:r>
              <a:rPr i="0" lang="en-US" sz="1800">
                <a:solidFill>
                  <a:schemeClr val="dk1"/>
                </a:solidFill>
                <a:latin typeface="Arial"/>
                <a:ea typeface="Arial"/>
                <a:cs typeface="Arial"/>
                <a:sym typeface="Arial"/>
              </a:rPr>
              <a:t>Shortest Path is </a:t>
            </a:r>
            <a:r>
              <a:rPr i="0" lang="en-US" sz="1800">
                <a:solidFill>
                  <a:srgbClr val="CC3300"/>
                </a:solidFill>
                <a:latin typeface="Arial"/>
                <a:ea typeface="Arial"/>
                <a:cs typeface="Arial"/>
                <a:sym typeface="Arial"/>
              </a:rPr>
              <a:t>N1-N3-N4-N5</a:t>
            </a:r>
            <a:r>
              <a:rPr i="0" lang="en-US" sz="1800">
                <a:solidFill>
                  <a:schemeClr val="dk1"/>
                </a:solidFill>
                <a:latin typeface="Arial"/>
                <a:ea typeface="Arial"/>
                <a:cs typeface="Arial"/>
                <a:sym typeface="Arial"/>
              </a:rPr>
              <a:t>;  Travel time is </a:t>
            </a:r>
            <a:r>
              <a:rPr i="0" lang="en-US" sz="1800">
                <a:solidFill>
                  <a:srgbClr val="CC3300"/>
                </a:solidFill>
                <a:latin typeface="Arial"/>
                <a:ea typeface="Arial"/>
                <a:cs typeface="Arial"/>
                <a:sym typeface="Arial"/>
              </a:rPr>
              <a:t>6 </a:t>
            </a:r>
            <a:r>
              <a:rPr i="0" lang="en-US" sz="1800">
                <a:solidFill>
                  <a:schemeClr val="dk1"/>
                </a:solidFill>
                <a:latin typeface="Arial"/>
                <a:ea typeface="Arial"/>
                <a:cs typeface="Arial"/>
                <a:sym typeface="Arial"/>
              </a:rPr>
              <a:t>units.</a:t>
            </a:r>
            <a:endParaRPr/>
          </a:p>
        </p:txBody>
      </p:sp>
      <p:sp>
        <p:nvSpPr>
          <p:cNvPr id="2008" name="Google Shape;2008;p119"/>
          <p:cNvSpPr txBox="1"/>
          <p:nvPr/>
        </p:nvSpPr>
        <p:spPr>
          <a:xfrm>
            <a:off x="6137275" y="3746133"/>
            <a:ext cx="16002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i="0" lang="en-US" sz="1800">
                <a:solidFill>
                  <a:schemeClr val="dk1"/>
                </a:solidFill>
                <a:latin typeface="Arial"/>
                <a:ea typeface="Arial"/>
                <a:cs typeface="Arial"/>
                <a:sym typeface="Arial"/>
              </a:rPr>
              <a:t>Start at </a:t>
            </a:r>
            <a:r>
              <a:rPr i="0" lang="en-US" sz="1800">
                <a:solidFill>
                  <a:srgbClr val="009900"/>
                </a:solidFill>
                <a:latin typeface="Arial"/>
                <a:ea typeface="Arial"/>
                <a:cs typeface="Arial"/>
                <a:sym typeface="Arial"/>
              </a:rPr>
              <a:t>t=3</a:t>
            </a:r>
            <a:r>
              <a:rPr i="0" lang="en-US" sz="1800">
                <a:solidFill>
                  <a:schemeClr val="dk1"/>
                </a:solidFill>
                <a:latin typeface="Arial"/>
                <a:ea typeface="Arial"/>
                <a:cs typeface="Arial"/>
                <a:sym typeface="Arial"/>
              </a:rPr>
              <a:t>:</a:t>
            </a:r>
            <a:endParaRPr/>
          </a:p>
        </p:txBody>
      </p:sp>
      <p:sp>
        <p:nvSpPr>
          <p:cNvPr id="2009" name="Google Shape;2009;p119"/>
          <p:cNvSpPr txBox="1"/>
          <p:nvPr/>
        </p:nvSpPr>
        <p:spPr>
          <a:xfrm>
            <a:off x="5340350" y="4101819"/>
            <a:ext cx="3752850" cy="6413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Noto Sans Symbols"/>
              <a:buNone/>
            </a:pPr>
            <a:r>
              <a:rPr i="0" lang="en-US" sz="1800">
                <a:solidFill>
                  <a:schemeClr val="dk1"/>
                </a:solidFill>
                <a:latin typeface="Arial"/>
                <a:ea typeface="Arial"/>
                <a:cs typeface="Arial"/>
                <a:sym typeface="Arial"/>
              </a:rPr>
              <a:t>Shortest Path is </a:t>
            </a:r>
            <a:r>
              <a:rPr i="0" lang="en-US" sz="1800">
                <a:solidFill>
                  <a:srgbClr val="009900"/>
                </a:solidFill>
                <a:latin typeface="Arial"/>
                <a:ea typeface="Arial"/>
                <a:cs typeface="Arial"/>
                <a:sym typeface="Arial"/>
              </a:rPr>
              <a:t>N1-N2-N4-N5</a:t>
            </a:r>
            <a:r>
              <a:rPr i="0" lang="en-US" sz="1800">
                <a:solidFill>
                  <a:schemeClr val="dk1"/>
                </a:solidFill>
                <a:latin typeface="Arial"/>
                <a:ea typeface="Arial"/>
                <a:cs typeface="Arial"/>
                <a:sym typeface="Arial"/>
              </a:rPr>
              <a:t>;  Travel time is </a:t>
            </a:r>
            <a:r>
              <a:rPr i="0" lang="en-US" sz="1800">
                <a:solidFill>
                  <a:srgbClr val="009900"/>
                </a:solidFill>
                <a:latin typeface="Arial"/>
                <a:ea typeface="Arial"/>
                <a:cs typeface="Arial"/>
                <a:sym typeface="Arial"/>
              </a:rPr>
              <a:t>4 </a:t>
            </a:r>
            <a:r>
              <a:rPr i="0" lang="en-US" sz="1800">
                <a:solidFill>
                  <a:schemeClr val="dk1"/>
                </a:solidFill>
                <a:latin typeface="Arial"/>
                <a:ea typeface="Arial"/>
                <a:cs typeface="Arial"/>
                <a:sym typeface="Arial"/>
              </a:rPr>
              <a:t>units.</a:t>
            </a:r>
            <a:endParaRPr/>
          </a:p>
        </p:txBody>
      </p:sp>
      <p:sp>
        <p:nvSpPr>
          <p:cNvPr id="2010" name="Google Shape;2010;p119"/>
          <p:cNvSpPr txBox="1"/>
          <p:nvPr/>
        </p:nvSpPr>
        <p:spPr>
          <a:xfrm>
            <a:off x="95250" y="5480216"/>
            <a:ext cx="6400800" cy="3968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folHlink"/>
              </a:buClr>
              <a:buSzPts val="2000"/>
              <a:buFont typeface="Noto Sans Symbols"/>
              <a:buNone/>
            </a:pPr>
            <a:r>
              <a:rPr lang="en-US" sz="2000">
                <a:solidFill>
                  <a:schemeClr val="folHlink"/>
                </a:solidFill>
                <a:latin typeface="Arial"/>
                <a:ea typeface="Arial"/>
                <a:cs typeface="Arial"/>
                <a:sym typeface="Arial"/>
              </a:rPr>
              <a:t>Shortest Path is dependent on start time!!</a:t>
            </a:r>
            <a:endParaRPr/>
          </a:p>
        </p:txBody>
      </p:sp>
      <p:sp>
        <p:nvSpPr>
          <p:cNvPr id="2011" name="Google Shape;2011;p119"/>
          <p:cNvSpPr txBox="1"/>
          <p:nvPr/>
        </p:nvSpPr>
        <p:spPr>
          <a:xfrm>
            <a:off x="588980" y="5167740"/>
            <a:ext cx="40386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C3300"/>
              </a:buClr>
              <a:buSzPts val="1800"/>
              <a:buFont typeface="Noto Sans Symbols"/>
              <a:buNone/>
            </a:pPr>
            <a:r>
              <a:rPr lang="en-US" sz="1800">
                <a:solidFill>
                  <a:srgbClr val="CC3300"/>
                </a:solidFill>
                <a:latin typeface="Arial"/>
                <a:ea typeface="Arial"/>
                <a:cs typeface="Arial"/>
                <a:sym typeface="Arial"/>
              </a:rPr>
              <a:t>Fixed Start Time Shortest Path</a:t>
            </a:r>
            <a:endParaRPr/>
          </a:p>
        </p:txBody>
      </p:sp>
      <p:sp>
        <p:nvSpPr>
          <p:cNvPr id="2012" name="Google Shape;2012;p119"/>
          <p:cNvSpPr txBox="1"/>
          <p:nvPr/>
        </p:nvSpPr>
        <p:spPr>
          <a:xfrm>
            <a:off x="4944185" y="5106644"/>
            <a:ext cx="4214813"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9900"/>
              </a:buClr>
              <a:buSzPts val="1800"/>
              <a:buFont typeface="Noto Sans Symbols"/>
              <a:buNone/>
            </a:pPr>
            <a:r>
              <a:rPr lang="en-US" sz="1800">
                <a:solidFill>
                  <a:srgbClr val="009900"/>
                </a:solidFill>
                <a:latin typeface="Arial"/>
                <a:ea typeface="Arial"/>
                <a:cs typeface="Arial"/>
                <a:sym typeface="Arial"/>
              </a:rPr>
              <a:t>Least Travel Time (Best Start Time)</a:t>
            </a:r>
            <a:endParaRPr/>
          </a:p>
        </p:txBody>
      </p:sp>
      <p:sp>
        <p:nvSpPr>
          <p:cNvPr id="2013" name="Google Shape;2013;p119"/>
          <p:cNvSpPr/>
          <p:nvPr/>
        </p:nvSpPr>
        <p:spPr>
          <a:xfrm rot="5400000">
            <a:off x="2155049" y="4997084"/>
            <a:ext cx="381000" cy="144462"/>
          </a:xfrm>
          <a:prstGeom prst="rightArrow">
            <a:avLst>
              <a:gd fmla="val 50000" name="adj1"/>
              <a:gd fmla="val 65934"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2014" name="Google Shape;2014;p119"/>
          <p:cNvSpPr/>
          <p:nvPr/>
        </p:nvSpPr>
        <p:spPr>
          <a:xfrm rot="5400000">
            <a:off x="7098506" y="4893328"/>
            <a:ext cx="381000" cy="144462"/>
          </a:xfrm>
          <a:prstGeom prst="rightArrow">
            <a:avLst>
              <a:gd fmla="val 50000" name="adj1"/>
              <a:gd fmla="val 65934"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p:txBody>
      </p:sp>
      <p:sp>
        <p:nvSpPr>
          <p:cNvPr id="2015" name="Google Shape;2015;p119"/>
          <p:cNvSpPr txBox="1"/>
          <p:nvPr/>
        </p:nvSpPr>
        <p:spPr>
          <a:xfrm>
            <a:off x="538180" y="3685015"/>
            <a:ext cx="58674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77777"/>
              </a:buClr>
              <a:buSzPts val="1800"/>
              <a:buFont typeface="Noto Sans Symbols"/>
              <a:buNone/>
            </a:pPr>
            <a:r>
              <a:rPr lang="en-US" sz="1800">
                <a:solidFill>
                  <a:srgbClr val="777777"/>
                </a:solidFill>
                <a:latin typeface="Arial"/>
                <a:ea typeface="Arial"/>
                <a:cs typeface="Arial"/>
                <a:sym typeface="Arial"/>
              </a:rPr>
              <a:t>Finding the shortest path from N1 to N5..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9" name="Shape 2019"/>
        <p:cNvGrpSpPr/>
        <p:nvPr/>
      </p:nvGrpSpPr>
      <p:grpSpPr>
        <a:xfrm>
          <a:off x="0" y="0"/>
          <a:ext cx="0" cy="0"/>
          <a:chOff x="0" y="0"/>
          <a:chExt cx="0" cy="0"/>
        </a:xfrm>
      </p:grpSpPr>
      <p:sp>
        <p:nvSpPr>
          <p:cNvPr id="2020" name="Google Shape;2020;p120"/>
          <p:cNvSpPr txBox="1"/>
          <p:nvPr>
            <p:ph idx="12" type="sldNum"/>
          </p:nvPr>
        </p:nvSpPr>
        <p:spPr>
          <a:xfrm>
            <a:off x="185577" y="6356351"/>
            <a:ext cx="500223"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021" name="Google Shape;2021;p120"/>
          <p:cNvSpPr txBox="1"/>
          <p:nvPr>
            <p:ph type="title"/>
          </p:nvPr>
        </p:nvSpPr>
        <p:spPr>
          <a:xfrm>
            <a:off x="523081" y="136524"/>
            <a:ext cx="7793038" cy="7000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Arial"/>
                <a:ea typeface="Arial"/>
                <a:cs typeface="Arial"/>
                <a:sym typeface="Arial"/>
              </a:rPr>
              <a:t>Contributions (Broader Picture)</a:t>
            </a:r>
            <a:endParaRPr/>
          </a:p>
        </p:txBody>
      </p:sp>
      <p:sp>
        <p:nvSpPr>
          <p:cNvPr id="2022" name="Google Shape;2022;p120"/>
          <p:cNvSpPr/>
          <p:nvPr/>
        </p:nvSpPr>
        <p:spPr>
          <a:xfrm>
            <a:off x="523081" y="1299882"/>
            <a:ext cx="7772400" cy="6096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2"/>
              </a:buClr>
              <a:buSzPts val="1800"/>
              <a:buFont typeface="Noto Sans Symbols"/>
              <a:buChar char="❑"/>
            </a:pPr>
            <a:r>
              <a:rPr i="0" lang="en-US" sz="2400">
                <a:solidFill>
                  <a:schemeClr val="dk1"/>
                </a:solidFill>
                <a:latin typeface="Arial"/>
                <a:ea typeface="Arial"/>
                <a:cs typeface="Arial"/>
                <a:sym typeface="Arial"/>
              </a:rPr>
              <a:t>Time Aggregated Graph (TAG)</a:t>
            </a:r>
            <a:endParaRPr/>
          </a:p>
        </p:txBody>
      </p:sp>
      <p:sp>
        <p:nvSpPr>
          <p:cNvPr id="2023" name="Google Shape;2023;p120"/>
          <p:cNvSpPr/>
          <p:nvPr/>
        </p:nvSpPr>
        <p:spPr>
          <a:xfrm>
            <a:off x="523081" y="2061882"/>
            <a:ext cx="3429000" cy="6096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2"/>
              </a:buClr>
              <a:buSzPts val="1800"/>
              <a:buFont typeface="Noto Sans Symbols"/>
              <a:buChar char="❑"/>
            </a:pPr>
            <a:r>
              <a:rPr i="0" lang="en-US" sz="2400">
                <a:solidFill>
                  <a:schemeClr val="dk1"/>
                </a:solidFill>
                <a:latin typeface="Arial"/>
                <a:ea typeface="Arial"/>
                <a:cs typeface="Arial"/>
                <a:sym typeface="Arial"/>
              </a:rPr>
              <a:t>Routing Algorithms</a:t>
            </a:r>
            <a:endParaRPr/>
          </a:p>
        </p:txBody>
      </p:sp>
      <p:graphicFrame>
        <p:nvGraphicFramePr>
          <p:cNvPr id="2024" name="Google Shape;2024;p120"/>
          <p:cNvGraphicFramePr/>
          <p:nvPr/>
        </p:nvGraphicFramePr>
        <p:xfrm>
          <a:off x="827881" y="2900082"/>
          <a:ext cx="3000000" cy="3000000"/>
        </p:xfrm>
        <a:graphic>
          <a:graphicData uri="http://schemas.openxmlformats.org/drawingml/2006/table">
            <a:tbl>
              <a:tblPr>
                <a:noFill/>
                <a:tableStyleId>{3E55854B-25F3-4FC8-99C2-44B79FEE0245}</a:tableStyleId>
              </a:tblPr>
              <a:tblGrid>
                <a:gridCol w="1447800"/>
                <a:gridCol w="2971800"/>
                <a:gridCol w="3200400"/>
              </a:tblGrid>
              <a:tr h="609825">
                <a:tc>
                  <a:txBody>
                    <a:bodyPr/>
                    <a:lstStyle/>
                    <a:p>
                      <a:pPr indent="0" lvl="0" marL="0" marR="0" rtl="0" algn="ctr">
                        <a:lnSpc>
                          <a:spcPct val="100000"/>
                        </a:lnSpc>
                        <a:spcBef>
                          <a:spcPts val="0"/>
                        </a:spcBef>
                        <a:spcAft>
                          <a:spcPts val="0"/>
                        </a:spcAft>
                        <a:buClr>
                          <a:schemeClr val="folHlink"/>
                        </a:buClr>
                        <a:buSzPts val="1080"/>
                        <a:buFont typeface="Noto Sans Symbols"/>
                        <a:buNone/>
                      </a:pPr>
                      <a:r>
                        <a:t/>
                      </a:r>
                      <a:endParaRPr b="0" i="0" sz="1800" u="none" cap="none" strike="noStrike">
                        <a:solidFill>
                          <a:schemeClr val="dk1"/>
                        </a:solidFill>
                        <a:latin typeface="Arial"/>
                        <a:ea typeface="Arial"/>
                        <a:cs typeface="Arial"/>
                        <a:sym typeface="Arial"/>
                      </a:endParaRPr>
                    </a:p>
                  </a:txBody>
                  <a:tcPr marT="45725" marB="45725" marR="91450" marL="91450">
                    <a:lnL cap="flat" cmpd="sng" w="9525">
                      <a:solidFill>
                        <a:srgbClr val="5F5F5F"/>
                      </a:solidFill>
                      <a:prstDash val="solid"/>
                      <a:round/>
                      <a:headEnd len="sm" w="sm" type="none"/>
                      <a:tailEnd len="sm" w="sm" type="none"/>
                    </a:lnL>
                    <a:lnR cap="flat" cmpd="sng" w="9525">
                      <a:solidFill>
                        <a:srgbClr val="5F5F5F"/>
                      </a:solidFill>
                      <a:prstDash val="solid"/>
                      <a:round/>
                      <a:headEnd len="sm" w="sm" type="none"/>
                      <a:tailEnd len="sm" w="sm" type="none"/>
                    </a:lnR>
                    <a:lnT cap="flat" cmpd="sng" w="9525">
                      <a:solidFill>
                        <a:srgbClr val="5F5F5F"/>
                      </a:solidFill>
                      <a:prstDash val="solid"/>
                      <a:round/>
                      <a:headEnd len="sm" w="sm" type="none"/>
                      <a:tailEnd len="sm" w="sm" type="none"/>
                    </a:lnT>
                    <a:lnB cap="flat" cmpd="sng" w="9525">
                      <a:solidFill>
                        <a:srgbClr val="5F5F5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080"/>
                        <a:buFont typeface="Noto Sans Symbols"/>
                        <a:buNone/>
                      </a:pPr>
                      <a:r>
                        <a:rPr b="0" i="0" lang="en-US" sz="1800" u="none" cap="none" strike="noStrike">
                          <a:solidFill>
                            <a:srgbClr val="4D4D4D"/>
                          </a:solidFill>
                          <a:latin typeface="Arial"/>
                          <a:ea typeface="Arial"/>
                          <a:cs typeface="Arial"/>
                          <a:sym typeface="Arial"/>
                        </a:rPr>
                        <a:t>FIFO</a:t>
                      </a:r>
                      <a:endParaRPr/>
                    </a:p>
                  </a:txBody>
                  <a:tcPr marT="45725" marB="45725" marR="91450" marL="91450">
                    <a:lnL cap="flat" cmpd="sng" w="9525">
                      <a:solidFill>
                        <a:srgbClr val="5F5F5F"/>
                      </a:solidFill>
                      <a:prstDash val="solid"/>
                      <a:round/>
                      <a:headEnd len="sm" w="sm" type="none"/>
                      <a:tailEnd len="sm" w="sm" type="none"/>
                    </a:lnL>
                    <a:lnR cap="flat" cmpd="sng" w="9525">
                      <a:solidFill>
                        <a:srgbClr val="5F5F5F"/>
                      </a:solidFill>
                      <a:prstDash val="solid"/>
                      <a:round/>
                      <a:headEnd len="sm" w="sm" type="none"/>
                      <a:tailEnd len="sm" w="sm" type="none"/>
                    </a:lnR>
                    <a:lnT cap="flat" cmpd="sng" w="9525">
                      <a:solidFill>
                        <a:srgbClr val="5F5F5F"/>
                      </a:solidFill>
                      <a:prstDash val="solid"/>
                      <a:round/>
                      <a:headEnd len="sm" w="sm" type="none"/>
                      <a:tailEnd len="sm" w="sm" type="none"/>
                    </a:lnT>
                    <a:lnB cap="flat" cmpd="sng" w="9525">
                      <a:solidFill>
                        <a:srgbClr val="5F5F5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080"/>
                        <a:buFont typeface="Noto Sans Symbols"/>
                        <a:buNone/>
                      </a:pPr>
                      <a:r>
                        <a:rPr b="0" i="0" lang="en-US" sz="1800" u="none" cap="none" strike="noStrike">
                          <a:solidFill>
                            <a:srgbClr val="4D4D4D"/>
                          </a:solidFill>
                          <a:latin typeface="Arial"/>
                          <a:ea typeface="Arial"/>
                          <a:cs typeface="Arial"/>
                          <a:sym typeface="Arial"/>
                        </a:rPr>
                        <a:t>Non-FIFO</a:t>
                      </a:r>
                      <a:endParaRPr/>
                    </a:p>
                  </a:txBody>
                  <a:tcPr marT="45725" marB="45725" marR="91450" marL="91450">
                    <a:lnL cap="flat" cmpd="sng" w="9525">
                      <a:solidFill>
                        <a:srgbClr val="5F5F5F"/>
                      </a:solidFill>
                      <a:prstDash val="solid"/>
                      <a:round/>
                      <a:headEnd len="sm" w="sm" type="none"/>
                      <a:tailEnd len="sm" w="sm" type="none"/>
                    </a:lnL>
                    <a:lnR cap="flat" cmpd="sng" w="9525">
                      <a:solidFill>
                        <a:srgbClr val="5F5F5F"/>
                      </a:solidFill>
                      <a:prstDash val="solid"/>
                      <a:round/>
                      <a:headEnd len="sm" w="sm" type="none"/>
                      <a:tailEnd len="sm" w="sm" type="none"/>
                    </a:lnR>
                    <a:lnT cap="flat" cmpd="sng" w="9525">
                      <a:solidFill>
                        <a:srgbClr val="5F5F5F"/>
                      </a:solidFill>
                      <a:prstDash val="solid"/>
                      <a:round/>
                      <a:headEnd len="sm" w="sm" type="none"/>
                      <a:tailEnd len="sm" w="sm" type="none"/>
                    </a:lnT>
                    <a:lnB cap="flat" cmpd="sng" w="9525">
                      <a:solidFill>
                        <a:srgbClr val="5F5F5F"/>
                      </a:solidFill>
                      <a:prstDash val="solid"/>
                      <a:round/>
                      <a:headEnd len="sm" w="sm" type="none"/>
                      <a:tailEnd len="sm" w="sm" type="none"/>
                    </a:lnB>
                  </a:tcPr>
                </a:tc>
              </a:tr>
              <a:tr h="695200">
                <a:tc>
                  <a:txBody>
                    <a:bodyPr/>
                    <a:lstStyle/>
                    <a:p>
                      <a:pPr indent="0" lvl="0" marL="0" marR="0" rtl="0" algn="ctr">
                        <a:lnSpc>
                          <a:spcPct val="100000"/>
                        </a:lnSpc>
                        <a:spcBef>
                          <a:spcPts val="0"/>
                        </a:spcBef>
                        <a:spcAft>
                          <a:spcPts val="0"/>
                        </a:spcAft>
                        <a:buClr>
                          <a:schemeClr val="folHlink"/>
                        </a:buClr>
                        <a:buSzPts val="1080"/>
                        <a:buFont typeface="Noto Sans Symbols"/>
                        <a:buNone/>
                      </a:pPr>
                      <a:r>
                        <a:rPr b="0" i="0" lang="en-US" sz="1800" u="none" cap="none" strike="noStrike">
                          <a:solidFill>
                            <a:srgbClr val="4D4D4D"/>
                          </a:solidFill>
                          <a:latin typeface="Arial"/>
                          <a:ea typeface="Arial"/>
                          <a:cs typeface="Arial"/>
                          <a:sym typeface="Arial"/>
                        </a:rPr>
                        <a:t>Fixed Start Time</a:t>
                      </a:r>
                      <a:endParaRPr/>
                    </a:p>
                  </a:txBody>
                  <a:tcPr marT="45725" marB="45725" marR="91450" marL="91450">
                    <a:lnL cap="flat" cmpd="sng" w="9525">
                      <a:solidFill>
                        <a:srgbClr val="5F5F5F"/>
                      </a:solidFill>
                      <a:prstDash val="solid"/>
                      <a:round/>
                      <a:headEnd len="sm" w="sm" type="none"/>
                      <a:tailEnd len="sm" w="sm" type="none"/>
                    </a:lnL>
                    <a:lnR cap="flat" cmpd="sng" w="9525">
                      <a:solidFill>
                        <a:srgbClr val="5F5F5F"/>
                      </a:solidFill>
                      <a:prstDash val="solid"/>
                      <a:round/>
                      <a:headEnd len="sm" w="sm" type="none"/>
                      <a:tailEnd len="sm" w="sm" type="none"/>
                    </a:lnR>
                    <a:lnT cap="flat" cmpd="sng" w="9525">
                      <a:solidFill>
                        <a:srgbClr val="5F5F5F"/>
                      </a:solidFill>
                      <a:prstDash val="solid"/>
                      <a:round/>
                      <a:headEnd len="sm" w="sm" type="none"/>
                      <a:tailEnd len="sm" w="sm" type="none"/>
                    </a:lnT>
                    <a:lnB cap="flat" cmpd="sng" w="9525">
                      <a:solidFill>
                        <a:srgbClr val="5F5F5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folHlink"/>
                        </a:buClr>
                        <a:buSzPts val="1080"/>
                        <a:buFont typeface="Noto Sans Symbols"/>
                        <a:buNone/>
                      </a:pPr>
                      <a:r>
                        <a:rPr b="0" i="0" lang="en-US" sz="1800" u="none" cap="none" strike="noStrike">
                          <a:solidFill>
                            <a:srgbClr val="969696"/>
                          </a:solidFill>
                          <a:latin typeface="Arial"/>
                          <a:ea typeface="Arial"/>
                          <a:cs typeface="Arial"/>
                          <a:sym typeface="Arial"/>
                        </a:rPr>
                        <a:t>(1) Greedy (SP-TAG)</a:t>
                      </a:r>
                      <a:endParaRPr/>
                    </a:p>
                    <a:p>
                      <a:pPr indent="0" lvl="0" marL="0" marR="0" rtl="0" algn="l">
                        <a:lnSpc>
                          <a:spcPct val="100000"/>
                        </a:lnSpc>
                        <a:spcBef>
                          <a:spcPts val="360"/>
                        </a:spcBef>
                        <a:spcAft>
                          <a:spcPts val="0"/>
                        </a:spcAft>
                        <a:buClr>
                          <a:schemeClr val="folHlink"/>
                        </a:buClr>
                        <a:buSzPts val="1080"/>
                        <a:buFont typeface="Noto Sans Symbols"/>
                        <a:buNone/>
                      </a:pPr>
                      <a:r>
                        <a:rPr b="0" i="0" lang="en-US" sz="1800" u="none" cap="none" strike="noStrike">
                          <a:solidFill>
                            <a:schemeClr val="dk2"/>
                          </a:solidFill>
                          <a:latin typeface="Arial"/>
                          <a:ea typeface="Arial"/>
                          <a:cs typeface="Arial"/>
                          <a:sym typeface="Arial"/>
                        </a:rPr>
                        <a:t>(2) A* search (SP-TAG*)</a:t>
                      </a:r>
                      <a:endParaRPr/>
                    </a:p>
                  </a:txBody>
                  <a:tcPr marT="45725" marB="45725" marR="91450" marL="91450">
                    <a:lnL cap="flat" cmpd="sng" w="9525">
                      <a:solidFill>
                        <a:srgbClr val="5F5F5F"/>
                      </a:solidFill>
                      <a:prstDash val="solid"/>
                      <a:round/>
                      <a:headEnd len="sm" w="sm" type="none"/>
                      <a:tailEnd len="sm" w="sm" type="none"/>
                    </a:lnL>
                    <a:lnR cap="flat" cmpd="sng" w="9525">
                      <a:solidFill>
                        <a:srgbClr val="5F5F5F"/>
                      </a:solidFill>
                      <a:prstDash val="solid"/>
                      <a:round/>
                      <a:headEnd len="sm" w="sm" type="none"/>
                      <a:tailEnd len="sm" w="sm" type="none"/>
                    </a:lnR>
                    <a:lnT cap="flat" cmpd="sng" w="9525">
                      <a:solidFill>
                        <a:srgbClr val="5F5F5F"/>
                      </a:solidFill>
                      <a:prstDash val="solid"/>
                      <a:round/>
                      <a:headEnd len="sm" w="sm" type="none"/>
                      <a:tailEnd len="sm" w="sm" type="none"/>
                    </a:lnT>
                    <a:lnB cap="flat" cmpd="sng" w="9525">
                      <a:solidFill>
                        <a:srgbClr val="5F5F5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folHlink"/>
                        </a:buClr>
                        <a:buSzPts val="1080"/>
                        <a:buFont typeface="Noto Sans Symbols"/>
                        <a:buNone/>
                      </a:pPr>
                      <a:r>
                        <a:rPr b="0" i="0" lang="en-US" sz="1800" u="none" cap="none" strike="noStrike">
                          <a:solidFill>
                            <a:srgbClr val="CC3300"/>
                          </a:solidFill>
                          <a:latin typeface="Arial"/>
                          <a:ea typeface="Arial"/>
                          <a:cs typeface="Arial"/>
                          <a:sym typeface="Arial"/>
                        </a:rPr>
                        <a:t>(4) NF-SP-TAG</a:t>
                      </a:r>
                      <a:endParaRPr/>
                    </a:p>
                  </a:txBody>
                  <a:tcPr marT="45725" marB="45725" marR="91450" marL="91450">
                    <a:lnL cap="flat" cmpd="sng" w="9525">
                      <a:solidFill>
                        <a:srgbClr val="5F5F5F"/>
                      </a:solidFill>
                      <a:prstDash val="solid"/>
                      <a:round/>
                      <a:headEnd len="sm" w="sm" type="none"/>
                      <a:tailEnd len="sm" w="sm" type="none"/>
                    </a:lnL>
                    <a:lnR cap="flat" cmpd="sng" w="9525">
                      <a:solidFill>
                        <a:srgbClr val="5F5F5F"/>
                      </a:solidFill>
                      <a:prstDash val="solid"/>
                      <a:round/>
                      <a:headEnd len="sm" w="sm" type="none"/>
                      <a:tailEnd len="sm" w="sm" type="none"/>
                    </a:lnR>
                    <a:lnT cap="flat" cmpd="sng" w="9525">
                      <a:solidFill>
                        <a:srgbClr val="5F5F5F"/>
                      </a:solidFill>
                      <a:prstDash val="solid"/>
                      <a:round/>
                      <a:headEnd len="sm" w="sm" type="none"/>
                      <a:tailEnd len="sm" w="sm" type="none"/>
                    </a:lnT>
                    <a:lnB cap="flat" cmpd="sng" w="9525">
                      <a:solidFill>
                        <a:srgbClr val="5F5F5F"/>
                      </a:solidFill>
                      <a:prstDash val="solid"/>
                      <a:round/>
                      <a:headEnd len="sm" w="sm" type="none"/>
                      <a:tailEnd len="sm" w="sm" type="none"/>
                    </a:lnB>
                  </a:tcPr>
                </a:tc>
              </a:tr>
              <a:tr h="695200">
                <a:tc>
                  <a:txBody>
                    <a:bodyPr/>
                    <a:lstStyle/>
                    <a:p>
                      <a:pPr indent="0" lvl="0" marL="0" marR="0" rtl="0" algn="ctr">
                        <a:lnSpc>
                          <a:spcPct val="100000"/>
                        </a:lnSpc>
                        <a:spcBef>
                          <a:spcPts val="0"/>
                        </a:spcBef>
                        <a:spcAft>
                          <a:spcPts val="0"/>
                        </a:spcAft>
                        <a:buClr>
                          <a:schemeClr val="folHlink"/>
                        </a:buClr>
                        <a:buSzPts val="1080"/>
                        <a:buFont typeface="Noto Sans Symbols"/>
                        <a:buNone/>
                      </a:pPr>
                      <a:r>
                        <a:rPr b="0" i="0" lang="en-US" sz="1800" u="none" cap="none" strike="noStrike">
                          <a:solidFill>
                            <a:srgbClr val="4D4D4D"/>
                          </a:solidFill>
                          <a:latin typeface="Arial"/>
                          <a:ea typeface="Arial"/>
                          <a:cs typeface="Arial"/>
                          <a:sym typeface="Arial"/>
                        </a:rPr>
                        <a:t>Best Start Time</a:t>
                      </a:r>
                      <a:endParaRPr/>
                    </a:p>
                  </a:txBody>
                  <a:tcPr marT="45725" marB="45725" marR="91450" marL="91450">
                    <a:lnL cap="flat" cmpd="sng" w="9525">
                      <a:solidFill>
                        <a:srgbClr val="5F5F5F"/>
                      </a:solidFill>
                      <a:prstDash val="solid"/>
                      <a:round/>
                      <a:headEnd len="sm" w="sm" type="none"/>
                      <a:tailEnd len="sm" w="sm" type="none"/>
                    </a:lnL>
                    <a:lnR cap="flat" cmpd="sng" w="9525">
                      <a:solidFill>
                        <a:srgbClr val="5F5F5F"/>
                      </a:solidFill>
                      <a:prstDash val="solid"/>
                      <a:round/>
                      <a:headEnd len="sm" w="sm" type="none"/>
                      <a:tailEnd len="sm" w="sm" type="none"/>
                    </a:lnR>
                    <a:lnT cap="flat" cmpd="sng" w="9525">
                      <a:solidFill>
                        <a:srgbClr val="5F5F5F"/>
                      </a:solidFill>
                      <a:prstDash val="solid"/>
                      <a:round/>
                      <a:headEnd len="sm" w="sm" type="none"/>
                      <a:tailEnd len="sm" w="sm" type="none"/>
                    </a:lnT>
                    <a:lnB cap="flat" cmpd="sng" w="9525">
                      <a:solidFill>
                        <a:srgbClr val="5F5F5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folHlink"/>
                        </a:buClr>
                        <a:buSzPts val="1080"/>
                        <a:buFont typeface="Noto Sans Symbols"/>
                        <a:buNone/>
                      </a:pPr>
                      <a:r>
                        <a:rPr b="0" i="0" lang="en-US" sz="1800" u="none" cap="none" strike="noStrike">
                          <a:solidFill>
                            <a:schemeClr val="dk2"/>
                          </a:solidFill>
                          <a:latin typeface="Arial"/>
                          <a:ea typeface="Arial"/>
                          <a:cs typeface="Arial"/>
                          <a:sym typeface="Arial"/>
                        </a:rPr>
                        <a:t>(3) Iterative A* search </a:t>
                      </a:r>
                      <a:endParaRPr/>
                    </a:p>
                    <a:p>
                      <a:pPr indent="0" lvl="0" marL="0" marR="0" rtl="0" algn="l">
                        <a:lnSpc>
                          <a:spcPct val="100000"/>
                        </a:lnSpc>
                        <a:spcBef>
                          <a:spcPts val="360"/>
                        </a:spcBef>
                        <a:spcAft>
                          <a:spcPts val="0"/>
                        </a:spcAft>
                        <a:buClr>
                          <a:schemeClr val="folHlink"/>
                        </a:buClr>
                        <a:buSzPts val="1080"/>
                        <a:buFont typeface="Noto Sans Symbols"/>
                        <a:buNone/>
                      </a:pPr>
                      <a:r>
                        <a:rPr b="0" i="0" lang="en-US" sz="1800" u="none" cap="none" strike="noStrike">
                          <a:solidFill>
                            <a:schemeClr val="dk2"/>
                          </a:solidFill>
                          <a:latin typeface="Arial"/>
                          <a:ea typeface="Arial"/>
                          <a:cs typeface="Arial"/>
                          <a:sym typeface="Arial"/>
                        </a:rPr>
                        <a:t>     (TI-SP-TAG*)</a:t>
                      </a:r>
                      <a:endParaRPr/>
                    </a:p>
                  </a:txBody>
                  <a:tcPr marT="45725" marB="45725" marR="91450" marL="91450">
                    <a:lnL cap="flat" cmpd="sng" w="9525">
                      <a:solidFill>
                        <a:srgbClr val="5F5F5F"/>
                      </a:solidFill>
                      <a:prstDash val="solid"/>
                      <a:round/>
                      <a:headEnd len="sm" w="sm" type="none"/>
                      <a:tailEnd len="sm" w="sm" type="none"/>
                    </a:lnL>
                    <a:lnR cap="flat" cmpd="sng" w="9525">
                      <a:solidFill>
                        <a:srgbClr val="5F5F5F"/>
                      </a:solidFill>
                      <a:prstDash val="solid"/>
                      <a:round/>
                      <a:headEnd len="sm" w="sm" type="none"/>
                      <a:tailEnd len="sm" w="sm" type="none"/>
                    </a:lnR>
                    <a:lnT cap="flat" cmpd="sng" w="9525">
                      <a:solidFill>
                        <a:srgbClr val="5F5F5F"/>
                      </a:solidFill>
                      <a:prstDash val="solid"/>
                      <a:round/>
                      <a:headEnd len="sm" w="sm" type="none"/>
                      <a:tailEnd len="sm" w="sm" type="none"/>
                    </a:lnT>
                    <a:lnB cap="flat" cmpd="sng" w="9525">
                      <a:solidFill>
                        <a:srgbClr val="5F5F5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folHlink"/>
                        </a:buClr>
                        <a:buSzPts val="1080"/>
                        <a:buFont typeface="Noto Sans Symbols"/>
                        <a:buNone/>
                      </a:pPr>
                      <a:r>
                        <a:rPr b="0" i="0" lang="en-US" sz="1800" u="none" cap="none" strike="noStrike">
                          <a:solidFill>
                            <a:srgbClr val="969696"/>
                          </a:solidFill>
                          <a:latin typeface="Arial"/>
                          <a:ea typeface="Arial"/>
                          <a:cs typeface="Arial"/>
                          <a:sym typeface="Arial"/>
                        </a:rPr>
                        <a:t>(5) Label Correcting (BEST)</a:t>
                      </a:r>
                      <a:endParaRPr/>
                    </a:p>
                    <a:p>
                      <a:pPr indent="0" lvl="0" marL="0" marR="0" rtl="0" algn="l">
                        <a:lnSpc>
                          <a:spcPct val="100000"/>
                        </a:lnSpc>
                        <a:spcBef>
                          <a:spcPts val="360"/>
                        </a:spcBef>
                        <a:spcAft>
                          <a:spcPts val="0"/>
                        </a:spcAft>
                        <a:buClr>
                          <a:schemeClr val="folHlink"/>
                        </a:buClr>
                        <a:buSzPts val="1080"/>
                        <a:buFont typeface="Noto Sans Symbols"/>
                        <a:buNone/>
                      </a:pPr>
                      <a:r>
                        <a:rPr b="0" i="0" lang="en-US" sz="1800" u="none" cap="none" strike="noStrike">
                          <a:solidFill>
                            <a:schemeClr val="dk2"/>
                          </a:solidFill>
                          <a:latin typeface="Arial"/>
                          <a:ea typeface="Arial"/>
                          <a:cs typeface="Arial"/>
                          <a:sym typeface="Arial"/>
                        </a:rPr>
                        <a:t>(6) Iterative NF-SP-TAG</a:t>
                      </a:r>
                      <a:endParaRPr/>
                    </a:p>
                  </a:txBody>
                  <a:tcPr marT="45725" marB="45725" marR="91450" marL="91450">
                    <a:lnL cap="flat" cmpd="sng" w="9525">
                      <a:solidFill>
                        <a:srgbClr val="5F5F5F"/>
                      </a:solidFill>
                      <a:prstDash val="solid"/>
                      <a:round/>
                      <a:headEnd len="sm" w="sm" type="none"/>
                      <a:tailEnd len="sm" w="sm" type="none"/>
                    </a:lnL>
                    <a:lnR cap="flat" cmpd="sng" w="9525">
                      <a:solidFill>
                        <a:srgbClr val="5F5F5F"/>
                      </a:solidFill>
                      <a:prstDash val="solid"/>
                      <a:round/>
                      <a:headEnd len="sm" w="sm" type="none"/>
                      <a:tailEnd len="sm" w="sm" type="none"/>
                    </a:lnR>
                    <a:lnT cap="flat" cmpd="sng" w="9525">
                      <a:solidFill>
                        <a:srgbClr val="5F5F5F"/>
                      </a:solidFill>
                      <a:prstDash val="solid"/>
                      <a:round/>
                      <a:headEnd len="sm" w="sm" type="none"/>
                      <a:tailEnd len="sm" w="sm" type="none"/>
                    </a:lnT>
                    <a:lnB cap="flat" cmpd="sng" w="9525">
                      <a:solidFill>
                        <a:srgbClr val="5F5F5F"/>
                      </a:solidFill>
                      <a:prstDash val="solid"/>
                      <a:round/>
                      <a:headEnd len="sm" w="sm" type="none"/>
                      <a:tailEnd len="sm" w="sm" type="none"/>
                    </a:lnB>
                  </a:tcPr>
                </a:tc>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8" name="Shape 2028"/>
        <p:cNvGrpSpPr/>
        <p:nvPr/>
      </p:nvGrpSpPr>
      <p:grpSpPr>
        <a:xfrm>
          <a:off x="0" y="0"/>
          <a:ext cx="0" cy="0"/>
          <a:chOff x="0" y="0"/>
          <a:chExt cx="0" cy="0"/>
        </a:xfrm>
      </p:grpSpPr>
      <p:sp>
        <p:nvSpPr>
          <p:cNvPr id="2029" name="Google Shape;2029;p121"/>
          <p:cNvSpPr txBox="1"/>
          <p:nvPr>
            <p:ph type="title"/>
          </p:nvPr>
        </p:nvSpPr>
        <p:spPr>
          <a:xfrm>
            <a:off x="1135063" y="55563"/>
            <a:ext cx="7793037" cy="70008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Arial"/>
                <a:ea typeface="Arial"/>
                <a:cs typeface="Arial"/>
                <a:sym typeface="Arial"/>
              </a:rPr>
              <a:t>Future Work</a:t>
            </a:r>
            <a:endParaRPr/>
          </a:p>
        </p:txBody>
      </p:sp>
      <p:sp>
        <p:nvSpPr>
          <p:cNvPr id="2030" name="Google Shape;2030;p121"/>
          <p:cNvSpPr txBox="1"/>
          <p:nvPr/>
        </p:nvSpPr>
        <p:spPr>
          <a:xfrm>
            <a:off x="519056" y="1044967"/>
            <a:ext cx="6248400" cy="39687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993300"/>
              </a:buClr>
              <a:buSzPts val="1400"/>
              <a:buFont typeface="Arial"/>
              <a:buChar char="•"/>
            </a:pPr>
            <a:r>
              <a:rPr i="0" lang="en-US" sz="2000">
                <a:solidFill>
                  <a:schemeClr val="dk1"/>
                </a:solidFill>
                <a:latin typeface="Arial"/>
                <a:ea typeface="Arial"/>
                <a:cs typeface="Arial"/>
                <a:sym typeface="Arial"/>
              </a:rPr>
              <a:t>Formulate new algorithms.</a:t>
            </a:r>
            <a:endParaRPr/>
          </a:p>
        </p:txBody>
      </p:sp>
      <p:sp>
        <p:nvSpPr>
          <p:cNvPr id="2031" name="Google Shape;2031;p121"/>
          <p:cNvSpPr/>
          <p:nvPr/>
        </p:nvSpPr>
        <p:spPr>
          <a:xfrm>
            <a:off x="-101750" y="4204895"/>
            <a:ext cx="9347500" cy="886609"/>
          </a:xfrm>
          <a:prstGeom prst="rect">
            <a:avLst/>
          </a:prstGeom>
          <a:noFill/>
          <a:ln>
            <a:noFill/>
          </a:ln>
        </p:spPr>
        <p:txBody>
          <a:bodyPr anchorCtr="0" anchor="t" bIns="45700" lIns="91425" spcFirstLastPara="1" rIns="91425" wrap="square" tIns="45700">
            <a:noAutofit/>
          </a:bodyPr>
          <a:lstStyle/>
          <a:p>
            <a:pPr indent="-285750" lvl="1" marL="742950" marR="0" rtl="0" algn="l">
              <a:spcBef>
                <a:spcPts val="0"/>
              </a:spcBef>
              <a:spcAft>
                <a:spcPts val="0"/>
              </a:spcAft>
              <a:buClr>
                <a:schemeClr val="hlink"/>
              </a:buClr>
              <a:buSzPts val="1100"/>
              <a:buFont typeface="Arial"/>
              <a:buChar char="•"/>
            </a:pPr>
            <a:r>
              <a:rPr b="0" i="0" lang="en-US" sz="2000" u="none" cap="none" strike="noStrike">
                <a:solidFill>
                  <a:schemeClr val="dk1"/>
                </a:solidFill>
                <a:latin typeface="Arial"/>
                <a:ea typeface="Arial"/>
                <a:cs typeface="Arial"/>
                <a:sym typeface="Arial"/>
              </a:rPr>
              <a:t>Incorporate time-dependent turn restrictions in shortest path computation. </a:t>
            </a:r>
            <a:endParaRPr/>
          </a:p>
          <a:p>
            <a:pPr indent="-285750" lvl="1" marL="742950" marR="0" rtl="0" algn="l">
              <a:spcBef>
                <a:spcPts val="400"/>
              </a:spcBef>
              <a:spcAft>
                <a:spcPts val="0"/>
              </a:spcAft>
              <a:buClr>
                <a:schemeClr val="hlink"/>
              </a:buClr>
              <a:buSzPts val="1100"/>
              <a:buFont typeface="Arial"/>
              <a:buChar char="•"/>
            </a:pPr>
            <a:r>
              <a:rPr b="0" i="0" lang="en-US" sz="2000" u="none" cap="none" strike="noStrike">
                <a:solidFill>
                  <a:schemeClr val="dk1"/>
                </a:solidFill>
                <a:latin typeface="Arial"/>
                <a:ea typeface="Arial"/>
                <a:cs typeface="Arial"/>
                <a:sym typeface="Arial"/>
              </a:rPr>
              <a:t>Develop ‘frequent route discovery’ algorithms based on TAG framework.</a:t>
            </a:r>
            <a:endParaRPr b="0" i="0" sz="2000" u="none" cap="none" strike="noStrike">
              <a:solidFill>
                <a:schemeClr val="folHlink"/>
              </a:solidFill>
              <a:latin typeface="Arial"/>
              <a:ea typeface="Arial"/>
              <a:cs typeface="Arial"/>
              <a:sym typeface="Arial"/>
            </a:endParaRPr>
          </a:p>
          <a:p>
            <a:pPr indent="-266700" lvl="0" marL="342900" marR="0" rtl="0" algn="l">
              <a:spcBef>
                <a:spcPts val="400"/>
              </a:spcBef>
              <a:spcAft>
                <a:spcPts val="0"/>
              </a:spcAft>
              <a:buClr>
                <a:schemeClr val="folHlink"/>
              </a:buClr>
              <a:buSzPts val="1200"/>
              <a:buFont typeface="Arial"/>
              <a:buNone/>
            </a:pPr>
            <a:r>
              <a:t/>
            </a:r>
            <a:endParaRPr i="0" sz="2000">
              <a:solidFill>
                <a:schemeClr val="dk1"/>
              </a:solidFill>
              <a:latin typeface="Arial"/>
              <a:ea typeface="Arial"/>
              <a:cs typeface="Arial"/>
              <a:sym typeface="Arial"/>
            </a:endParaRPr>
          </a:p>
        </p:txBody>
      </p:sp>
      <p:pic>
        <p:nvPicPr>
          <p:cNvPr descr="Table comparing static and time-variant spatial network questions. The static column asks for the shortest travel time path from downtown Minneapolis to the airport and the evacuation capacity of the Twin Cities freeway network. The time-variant column asks the same questions while accounting for different times during a workday." id="2032" name="Google Shape;2032;p121"/>
          <p:cNvPicPr preferRelativeResize="0"/>
          <p:nvPr/>
        </p:nvPicPr>
        <p:blipFill rotWithShape="1">
          <a:blip r:embed="rId3">
            <a:alphaModFix/>
          </a:blip>
          <a:srcRect b="0" l="0" r="0" t="0"/>
          <a:stretch/>
        </p:blipFill>
        <p:spPr>
          <a:xfrm>
            <a:off x="1527586" y="1597235"/>
            <a:ext cx="6815940" cy="2452296"/>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7" name="Shape 2037"/>
        <p:cNvGrpSpPr/>
        <p:nvPr/>
      </p:nvGrpSpPr>
      <p:grpSpPr>
        <a:xfrm>
          <a:off x="0" y="0"/>
          <a:ext cx="0" cy="0"/>
          <a:chOff x="0" y="0"/>
          <a:chExt cx="0" cy="0"/>
        </a:xfrm>
      </p:grpSpPr>
      <p:sp>
        <p:nvSpPr>
          <p:cNvPr id="2038" name="Google Shape;2038;p122"/>
          <p:cNvSpPr txBox="1"/>
          <p:nvPr>
            <p:ph type="title"/>
          </p:nvPr>
        </p:nvSpPr>
        <p:spPr>
          <a:xfrm>
            <a:off x="156177" y="86401"/>
            <a:ext cx="8229600" cy="789899"/>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2400">
                <a:latin typeface="Arial"/>
                <a:ea typeface="Arial"/>
                <a:cs typeface="Arial"/>
                <a:sym typeface="Arial"/>
              </a:rPr>
              <a:t>Revisions</a:t>
            </a:r>
            <a:endParaRPr/>
          </a:p>
        </p:txBody>
      </p:sp>
      <p:sp>
        <p:nvSpPr>
          <p:cNvPr id="2039" name="Google Shape;2039;p122"/>
          <p:cNvSpPr txBox="1"/>
          <p:nvPr>
            <p:ph idx="1" type="body"/>
          </p:nvPr>
        </p:nvSpPr>
        <p:spPr>
          <a:xfrm>
            <a:off x="456895" y="1056795"/>
            <a:ext cx="8229905" cy="4565224"/>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2000"/>
              <a:buFont typeface="Arial"/>
              <a:buChar char="•"/>
            </a:pPr>
            <a:r>
              <a:rPr lang="en-US" sz="2000">
                <a:latin typeface="Arial"/>
                <a:ea typeface="Arial"/>
                <a:cs typeface="Arial"/>
                <a:sym typeface="Arial"/>
              </a:rPr>
              <a:t>Instead of using aggregated data, we plan to consider:</a:t>
            </a:r>
            <a:endParaRPr/>
          </a:p>
          <a:p>
            <a:pPr indent="-214308" lvl="1" marL="557199" rtl="0" algn="l">
              <a:spcBef>
                <a:spcPts val="360"/>
              </a:spcBef>
              <a:spcAft>
                <a:spcPts val="0"/>
              </a:spcAft>
              <a:buSzPts val="1800"/>
              <a:buFont typeface="Arial"/>
              <a:buChar char="–"/>
            </a:pPr>
            <a:r>
              <a:rPr lang="en-US" sz="1800">
                <a:latin typeface="Arial"/>
                <a:ea typeface="Arial"/>
                <a:cs typeface="Arial"/>
                <a:sym typeface="Arial"/>
              </a:rPr>
              <a:t>temporal information</a:t>
            </a:r>
            <a:endParaRPr/>
          </a:p>
          <a:p>
            <a:pPr indent="-214308" lvl="1" marL="557199" rtl="0" algn="l">
              <a:spcBef>
                <a:spcPts val="360"/>
              </a:spcBef>
              <a:spcAft>
                <a:spcPts val="0"/>
              </a:spcAft>
              <a:buSzPts val="1800"/>
              <a:buFont typeface="Arial"/>
              <a:buChar char="–"/>
            </a:pPr>
            <a:r>
              <a:rPr lang="en-US" sz="1800">
                <a:latin typeface="Arial"/>
                <a:ea typeface="Arial"/>
                <a:cs typeface="Arial"/>
                <a:sym typeface="Arial"/>
              </a:rPr>
              <a:t>factor of delay when objects move along roads</a:t>
            </a:r>
            <a:endParaRPr/>
          </a:p>
          <a:p>
            <a:pPr indent="0" lvl="0" marL="0" rtl="0" algn="l">
              <a:spcBef>
                <a:spcPts val="400"/>
              </a:spcBef>
              <a:spcAft>
                <a:spcPts val="0"/>
              </a:spcAft>
              <a:buSzPts val="2000"/>
              <a:buFont typeface="Arial"/>
              <a:buNone/>
            </a:pPr>
            <a:r>
              <a:t/>
            </a:r>
            <a:endParaRPr sz="2000">
              <a:latin typeface="Arial"/>
              <a:ea typeface="Arial"/>
              <a:cs typeface="Arial"/>
              <a:sym typeface="Arial"/>
            </a:endParaRPr>
          </a:p>
          <a:p>
            <a:pPr indent="-257168" lvl="0" marL="257168" rtl="0" algn="l">
              <a:spcBef>
                <a:spcPts val="400"/>
              </a:spcBef>
              <a:spcAft>
                <a:spcPts val="0"/>
              </a:spcAft>
              <a:buSzPts val="2000"/>
              <a:buFont typeface="Arial"/>
              <a:buChar char="•"/>
            </a:pPr>
            <a:r>
              <a:rPr lang="en-US" sz="2000">
                <a:latin typeface="Arial"/>
                <a:ea typeface="Arial"/>
                <a:cs typeface="Arial"/>
                <a:sym typeface="Arial"/>
              </a:rPr>
              <a:t>Instead of density ratio, we plan to use log likelihood ratio as the interest measure.</a:t>
            </a:r>
            <a:endParaRPr/>
          </a:p>
          <a:p>
            <a:pPr indent="-130168" lvl="0" marL="257168" rtl="0" algn="l">
              <a:spcBef>
                <a:spcPts val="400"/>
              </a:spcBef>
              <a:spcAft>
                <a:spcPts val="0"/>
              </a:spcAft>
              <a:buSzPts val="2000"/>
              <a:buFont typeface="Arial"/>
              <a:buNone/>
            </a:pPr>
            <a:r>
              <a:t/>
            </a:r>
            <a:endParaRPr sz="2000">
              <a:latin typeface="Arial"/>
              <a:ea typeface="Arial"/>
              <a:cs typeface="Arial"/>
              <a:sym typeface="Arial"/>
            </a:endParaRPr>
          </a:p>
          <a:p>
            <a:pPr indent="-257168" lvl="0" marL="257168" rtl="0" algn="l">
              <a:spcBef>
                <a:spcPts val="400"/>
              </a:spcBef>
              <a:spcAft>
                <a:spcPts val="0"/>
              </a:spcAft>
              <a:buSzPts val="2000"/>
              <a:buFont typeface="Arial"/>
              <a:buChar char="•"/>
            </a:pPr>
            <a:r>
              <a:rPr lang="en-US" sz="2000">
                <a:latin typeface="Arial"/>
                <a:ea typeface="Arial"/>
                <a:cs typeface="Arial"/>
                <a:sym typeface="Arial"/>
              </a:rPr>
              <a:t>Instead of shortest path, we plan to investigate more paths</a:t>
            </a:r>
            <a:endParaRPr sz="1800">
              <a:latin typeface="Arial"/>
              <a:ea typeface="Arial"/>
              <a:cs typeface="Arial"/>
              <a:sym typeface="Arial"/>
            </a:endParaRPr>
          </a:p>
          <a:p>
            <a:pPr indent="-214308" lvl="1" marL="557199" rtl="0" algn="l">
              <a:spcBef>
                <a:spcPts val="320"/>
              </a:spcBef>
              <a:spcAft>
                <a:spcPts val="0"/>
              </a:spcAft>
              <a:buSzPts val="1600"/>
              <a:buFont typeface="Arial"/>
              <a:buChar char="–"/>
            </a:pPr>
            <a:r>
              <a:rPr lang="en-US" sz="1600">
                <a:latin typeface="Arial"/>
                <a:ea typeface="Arial"/>
                <a:cs typeface="Arial"/>
                <a:sym typeface="Arial"/>
              </a:rPr>
              <a:t>E.g., commute path may not be the shortest</a:t>
            </a:r>
            <a:endParaRPr/>
          </a:p>
        </p:txBody>
      </p:sp>
      <p:sp>
        <p:nvSpPr>
          <p:cNvPr id="2040" name="Google Shape;2040;p1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sp>
        <p:nvSpPr>
          <p:cNvPr id="2041" name="Google Shape;2041;p122"/>
          <p:cNvSpPr txBox="1"/>
          <p:nvPr/>
        </p:nvSpPr>
        <p:spPr>
          <a:xfrm>
            <a:off x="2354969" y="-332883"/>
            <a:ext cx="1846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5" name="Shape 2045"/>
        <p:cNvGrpSpPr/>
        <p:nvPr/>
      </p:nvGrpSpPr>
      <p:grpSpPr>
        <a:xfrm>
          <a:off x="0" y="0"/>
          <a:ext cx="0" cy="0"/>
          <a:chOff x="0" y="0"/>
          <a:chExt cx="0" cy="0"/>
        </a:xfrm>
      </p:grpSpPr>
      <p:sp>
        <p:nvSpPr>
          <p:cNvPr id="2046" name="Google Shape;2046;p123"/>
          <p:cNvSpPr txBox="1"/>
          <p:nvPr>
            <p:ph idx="1" type="body"/>
          </p:nvPr>
        </p:nvSpPr>
        <p:spPr>
          <a:xfrm>
            <a:off x="68419" y="946435"/>
            <a:ext cx="8974913" cy="4744359"/>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600">
                <a:solidFill>
                  <a:schemeClr val="dk1"/>
                </a:solidFill>
              </a:rPr>
              <a:t>Q1: What motivated the development of the algorithms and model proposed in the paper?</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The need for a more efficient real-time traffic monitoring system.</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The high storage overhead of time expanded networks</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The limitations of existing spatial databases in handling time-varying attributes</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The complexity of dynamic programming techniques for spatio-temporal graphs</a:t>
            </a:r>
            <a:endParaRPr/>
          </a:p>
          <a:p>
            <a:pPr indent="-273050" lvl="1" marL="642931"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rPr lang="en-US" sz="1600">
                <a:solidFill>
                  <a:schemeClr val="dk1"/>
                </a:solidFill>
              </a:rPr>
              <a:t>Q2: What is a novel aspect of the "time aggregated graph" model introduced in the paper?</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It supports the dynamic programming approach for shortest path computation.</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It eliminates the need for replication of nodes and edges across time. </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It relies on a static representation of networks for simplified computation.</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It introduces a new encryption method for secure data transmission.</a:t>
            </a:r>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rPr lang="en-US" sz="1600">
                <a:solidFill>
                  <a:schemeClr val="dk1"/>
                </a:solidFill>
              </a:rPr>
              <a:t>Q3: What assumption does the paper challenge or seek to address with its proposed model and algorithms? </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Spatio-temporal networks are best modeled using a static graph representation.</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Existing algorithms efficiently handle the time-varying nature of spatio-temporal networks.</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Time-expanded networks are the most memory-efficient way to model dynamic networks.</a:t>
            </a:r>
            <a:endParaRPr/>
          </a:p>
          <a:p>
            <a:pPr indent="-342900" lvl="1" marL="642931" rtl="0" algn="l">
              <a:spcBef>
                <a:spcPts val="0"/>
              </a:spcBef>
              <a:spcAft>
                <a:spcPts val="0"/>
              </a:spcAft>
              <a:buClr>
                <a:schemeClr val="dk1"/>
              </a:buClr>
              <a:buSzPts val="1100"/>
              <a:buFont typeface="Arial"/>
              <a:buAutoNum type="alphaLcParenR"/>
            </a:pPr>
            <a:r>
              <a:rPr lang="en-US" sz="1600">
                <a:solidFill>
                  <a:schemeClr val="dk1"/>
                </a:solidFill>
              </a:rPr>
              <a:t>The FIFO (First In, First Out) property always applies to edge travel times in spatio-temporal graphs.</a:t>
            </a:r>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p:txBody>
      </p:sp>
      <p:sp>
        <p:nvSpPr>
          <p:cNvPr id="2047" name="Google Shape;2047;p123"/>
          <p:cNvSpPr txBox="1"/>
          <p:nvPr>
            <p:ph type="title"/>
          </p:nvPr>
        </p:nvSpPr>
        <p:spPr>
          <a:xfrm>
            <a:off x="311700" y="289847"/>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Quiz</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D2D-3">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yan_templat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