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5"/>
  </p:notesMasterIdLst>
  <p:handoutMasterIdLst>
    <p:handoutMasterId r:id="rId86"/>
  </p:handoutMasterIdLst>
  <p:sldIdLst>
    <p:sldId id="799" r:id="rId2"/>
    <p:sldId id="848" r:id="rId3"/>
    <p:sldId id="322" r:id="rId4"/>
    <p:sldId id="871" r:id="rId5"/>
    <p:sldId id="312" r:id="rId6"/>
    <p:sldId id="313" r:id="rId7"/>
    <p:sldId id="314" r:id="rId8"/>
    <p:sldId id="315" r:id="rId9"/>
    <p:sldId id="316" r:id="rId10"/>
    <p:sldId id="317" r:id="rId11"/>
    <p:sldId id="318" r:id="rId12"/>
    <p:sldId id="921" r:id="rId13"/>
    <p:sldId id="881" r:id="rId14"/>
    <p:sldId id="922" r:id="rId15"/>
    <p:sldId id="320" r:id="rId16"/>
    <p:sldId id="869" r:id="rId17"/>
    <p:sldId id="309" r:id="rId18"/>
    <p:sldId id="827" r:id="rId19"/>
    <p:sldId id="324" r:id="rId20"/>
    <p:sldId id="311" r:id="rId21"/>
    <p:sldId id="325" r:id="rId22"/>
    <p:sldId id="870" r:id="rId23"/>
    <p:sldId id="327" r:id="rId24"/>
    <p:sldId id="323" r:id="rId25"/>
    <p:sldId id="326" r:id="rId26"/>
    <p:sldId id="872" r:id="rId27"/>
    <p:sldId id="801" r:id="rId28"/>
    <p:sldId id="260" r:id="rId29"/>
    <p:sldId id="263" r:id="rId30"/>
    <p:sldId id="264" r:id="rId31"/>
    <p:sldId id="265" r:id="rId32"/>
    <p:sldId id="267" r:id="rId33"/>
    <p:sldId id="310" r:id="rId34"/>
    <p:sldId id="280" r:id="rId35"/>
    <p:sldId id="346" r:id="rId36"/>
    <p:sldId id="877" r:id="rId37"/>
    <p:sldId id="873" r:id="rId38"/>
    <p:sldId id="829" r:id="rId39"/>
    <p:sldId id="849" r:id="rId40"/>
    <p:sldId id="865" r:id="rId41"/>
    <p:sldId id="850" r:id="rId42"/>
    <p:sldId id="831" r:id="rId43"/>
    <p:sldId id="851" r:id="rId44"/>
    <p:sldId id="830" r:id="rId45"/>
    <p:sldId id="832" r:id="rId46"/>
    <p:sldId id="852" r:id="rId47"/>
    <p:sldId id="875" r:id="rId48"/>
    <p:sldId id="876" r:id="rId49"/>
    <p:sldId id="853" r:id="rId50"/>
    <p:sldId id="864" r:id="rId51"/>
    <p:sldId id="854" r:id="rId52"/>
    <p:sldId id="855" r:id="rId53"/>
    <p:sldId id="856" r:id="rId54"/>
    <p:sldId id="858" r:id="rId55"/>
    <p:sldId id="859" r:id="rId56"/>
    <p:sldId id="879" r:id="rId57"/>
    <p:sldId id="880" r:id="rId58"/>
    <p:sldId id="867" r:id="rId59"/>
    <p:sldId id="269" r:id="rId60"/>
    <p:sldId id="874" r:id="rId61"/>
    <p:sldId id="770" r:id="rId62"/>
    <p:sldId id="771" r:id="rId63"/>
    <p:sldId id="806" r:id="rId64"/>
    <p:sldId id="756" r:id="rId65"/>
    <p:sldId id="807" r:id="rId66"/>
    <p:sldId id="808" r:id="rId67"/>
    <p:sldId id="817" r:id="rId68"/>
    <p:sldId id="809" r:id="rId69"/>
    <p:sldId id="820" r:id="rId70"/>
    <p:sldId id="788" r:id="rId71"/>
    <p:sldId id="821" r:id="rId72"/>
    <p:sldId id="822" r:id="rId73"/>
    <p:sldId id="823" r:id="rId74"/>
    <p:sldId id="780" r:id="rId75"/>
    <p:sldId id="781" r:id="rId76"/>
    <p:sldId id="810" r:id="rId77"/>
    <p:sldId id="813" r:id="rId78"/>
    <p:sldId id="814" r:id="rId79"/>
    <p:sldId id="815" r:id="rId80"/>
    <p:sldId id="816" r:id="rId81"/>
    <p:sldId id="824" r:id="rId82"/>
    <p:sldId id="825" r:id="rId83"/>
    <p:sldId id="866" r:id="rId8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0000"/>
    <a:srgbClr val="7A0019"/>
    <a:srgbClr val="D6A300"/>
    <a:srgbClr val="F4F0D8"/>
    <a:srgbClr val="00FFFF"/>
    <a:srgbClr val="92D050"/>
    <a:srgbClr val="7AAEDD"/>
    <a:srgbClr val="ED7A2C"/>
    <a:srgbClr val="FF6E01"/>
    <a:srgbClr val="DEA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24" autoAdjust="0"/>
    <p:restoredTop sz="93476" autoAdjust="0"/>
  </p:normalViewPr>
  <p:slideViewPr>
    <p:cSldViewPr snapToGrid="0">
      <p:cViewPr>
        <p:scale>
          <a:sx n="75" d="100"/>
          <a:sy n="75" d="100"/>
        </p:scale>
        <p:origin x="1614" y="135"/>
      </p:cViewPr>
      <p:guideLst/>
    </p:cSldViewPr>
  </p:slideViewPr>
  <p:notesTextViewPr>
    <p:cViewPr>
      <p:scale>
        <a:sx n="1" d="1"/>
        <a:sy n="1" d="1"/>
      </p:scale>
      <p:origin x="0" y="0"/>
    </p:cViewPr>
  </p:notesTextViewPr>
  <p:sorterViewPr>
    <p:cViewPr>
      <p:scale>
        <a:sx n="87" d="100"/>
        <a:sy n="87"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43343" cy="467072"/>
          </a:xfrm>
          <a:prstGeom prst="rect">
            <a:avLst/>
          </a:prstGeom>
        </p:spPr>
        <p:txBody>
          <a:bodyPr vert="horz" lIns="93312" tIns="46656" rIns="93312" bIns="46656" rtlCol="0"/>
          <a:lstStyle>
            <a:lvl1pPr algn="l">
              <a:defRPr sz="1200"/>
            </a:lvl1pPr>
          </a:lstStyle>
          <a:p>
            <a:endParaRPr lang="en-US"/>
          </a:p>
        </p:txBody>
      </p:sp>
      <p:sp>
        <p:nvSpPr>
          <p:cNvPr id="3" name="Date Placeholder 2"/>
          <p:cNvSpPr>
            <a:spLocks noGrp="1"/>
          </p:cNvSpPr>
          <p:nvPr>
            <p:ph type="dt" sz="quarter" idx="1"/>
          </p:nvPr>
        </p:nvSpPr>
        <p:spPr>
          <a:xfrm>
            <a:off x="3978134" y="2"/>
            <a:ext cx="3043343" cy="467072"/>
          </a:xfrm>
          <a:prstGeom prst="rect">
            <a:avLst/>
          </a:prstGeom>
        </p:spPr>
        <p:txBody>
          <a:bodyPr vert="horz" lIns="93312" tIns="46656" rIns="93312" bIns="46656" rtlCol="0"/>
          <a:lstStyle>
            <a:lvl1pPr algn="r">
              <a:defRPr sz="1200"/>
            </a:lvl1pPr>
          </a:lstStyle>
          <a:p>
            <a:fld id="{5096D8BD-97C6-4F7E-953F-0F56FF7F5737}" type="datetimeFigureOut">
              <a:rPr lang="en-US" smtClean="0"/>
              <a:t>2/15/2026</a:t>
            </a:fld>
            <a:endParaRPr lang="en-US"/>
          </a:p>
        </p:txBody>
      </p:sp>
      <p:sp>
        <p:nvSpPr>
          <p:cNvPr id="4" name="Footer Placeholder 3"/>
          <p:cNvSpPr>
            <a:spLocks noGrp="1"/>
          </p:cNvSpPr>
          <p:nvPr>
            <p:ph type="ftr" sz="quarter" idx="2"/>
          </p:nvPr>
        </p:nvSpPr>
        <p:spPr>
          <a:xfrm>
            <a:off x="3" y="8842029"/>
            <a:ext cx="3043343" cy="467071"/>
          </a:xfrm>
          <a:prstGeom prst="rect">
            <a:avLst/>
          </a:prstGeom>
        </p:spPr>
        <p:txBody>
          <a:bodyPr vert="horz" lIns="93312" tIns="46656" rIns="93312" bIns="46656" rtlCol="0" anchor="b"/>
          <a:lstStyle>
            <a:lvl1pPr algn="l">
              <a:defRPr sz="1200"/>
            </a:lvl1pPr>
          </a:lstStyle>
          <a:p>
            <a:endParaRPr lang="en-US"/>
          </a:p>
        </p:txBody>
      </p:sp>
      <p:sp>
        <p:nvSpPr>
          <p:cNvPr id="5" name="Slide Number Placeholder 4"/>
          <p:cNvSpPr>
            <a:spLocks noGrp="1"/>
          </p:cNvSpPr>
          <p:nvPr>
            <p:ph type="sldNum" sz="quarter" idx="3"/>
          </p:nvPr>
        </p:nvSpPr>
        <p:spPr>
          <a:xfrm>
            <a:off x="3978134" y="8842029"/>
            <a:ext cx="3043343" cy="467071"/>
          </a:xfrm>
          <a:prstGeom prst="rect">
            <a:avLst/>
          </a:prstGeom>
        </p:spPr>
        <p:txBody>
          <a:bodyPr vert="horz" lIns="93312" tIns="46656" rIns="93312" bIns="46656" rtlCol="0" anchor="b"/>
          <a:lstStyle>
            <a:lvl1pPr algn="r">
              <a:defRPr sz="1200"/>
            </a:lvl1pPr>
          </a:lstStyle>
          <a:p>
            <a:fld id="{4390C926-2F67-406B-BD13-C45CBAB2A57A}" type="slidenum">
              <a:rPr lang="en-US" smtClean="0"/>
              <a:t>‹#›</a:t>
            </a:fld>
            <a:endParaRPr lang="en-US"/>
          </a:p>
        </p:txBody>
      </p:sp>
    </p:spTree>
    <p:extLst>
      <p:ext uri="{BB962C8B-B14F-4D97-AF65-F5344CB8AC3E}">
        <p14:creationId xmlns:p14="http://schemas.microsoft.com/office/powerpoint/2010/main" val="3002199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3876" cy="467050"/>
          </a:xfrm>
          <a:prstGeom prst="rect">
            <a:avLst/>
          </a:prstGeom>
        </p:spPr>
        <p:txBody>
          <a:bodyPr vert="horz" lIns="91861" tIns="45930" rIns="91861" bIns="45930" rtlCol="0"/>
          <a:lstStyle>
            <a:lvl1pPr algn="l">
              <a:defRPr sz="1200"/>
            </a:lvl1pPr>
          </a:lstStyle>
          <a:p>
            <a:endParaRPr lang="en-US"/>
          </a:p>
        </p:txBody>
      </p:sp>
      <p:sp>
        <p:nvSpPr>
          <p:cNvPr id="3" name="Date Placeholder 2"/>
          <p:cNvSpPr>
            <a:spLocks noGrp="1"/>
          </p:cNvSpPr>
          <p:nvPr>
            <p:ph type="dt" idx="1"/>
          </p:nvPr>
        </p:nvSpPr>
        <p:spPr>
          <a:xfrm>
            <a:off x="3977630" y="0"/>
            <a:ext cx="3043876" cy="467050"/>
          </a:xfrm>
          <a:prstGeom prst="rect">
            <a:avLst/>
          </a:prstGeom>
        </p:spPr>
        <p:txBody>
          <a:bodyPr vert="horz" lIns="91861" tIns="45930" rIns="91861" bIns="45930" rtlCol="0"/>
          <a:lstStyle>
            <a:lvl1pPr algn="r">
              <a:defRPr sz="1200"/>
            </a:lvl1pPr>
          </a:lstStyle>
          <a:p>
            <a:fld id="{507B2EA0-4B92-4CFB-AA49-2C23A472DE09}" type="datetimeFigureOut">
              <a:rPr lang="en-US" smtClean="0"/>
              <a:t>2/15/2026</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1861" tIns="45930" rIns="91861" bIns="45930" rtlCol="0" anchor="ctr"/>
          <a:lstStyle/>
          <a:p>
            <a:endParaRPr lang="en-US"/>
          </a:p>
        </p:txBody>
      </p:sp>
      <p:sp>
        <p:nvSpPr>
          <p:cNvPr id="5" name="Notes Placeholder 4"/>
          <p:cNvSpPr>
            <a:spLocks noGrp="1"/>
          </p:cNvSpPr>
          <p:nvPr>
            <p:ph type="body" sz="quarter" idx="3"/>
          </p:nvPr>
        </p:nvSpPr>
        <p:spPr>
          <a:xfrm>
            <a:off x="702310" y="4480802"/>
            <a:ext cx="5618480" cy="3664661"/>
          </a:xfrm>
          <a:prstGeom prst="rect">
            <a:avLst/>
          </a:prstGeom>
        </p:spPr>
        <p:txBody>
          <a:bodyPr vert="horz" lIns="91861" tIns="45930" rIns="91861" bIns="4593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42052"/>
            <a:ext cx="3043876" cy="467050"/>
          </a:xfrm>
          <a:prstGeom prst="rect">
            <a:avLst/>
          </a:prstGeom>
        </p:spPr>
        <p:txBody>
          <a:bodyPr vert="horz" lIns="91861" tIns="45930" rIns="91861" bIns="45930" rtlCol="0" anchor="b"/>
          <a:lstStyle>
            <a:lvl1pPr algn="l">
              <a:defRPr sz="1200"/>
            </a:lvl1pPr>
          </a:lstStyle>
          <a:p>
            <a:endParaRPr lang="en-US"/>
          </a:p>
        </p:txBody>
      </p:sp>
      <p:sp>
        <p:nvSpPr>
          <p:cNvPr id="7" name="Slide Number Placeholder 6"/>
          <p:cNvSpPr>
            <a:spLocks noGrp="1"/>
          </p:cNvSpPr>
          <p:nvPr>
            <p:ph type="sldNum" sz="quarter" idx="5"/>
          </p:nvPr>
        </p:nvSpPr>
        <p:spPr>
          <a:xfrm>
            <a:off x="3977630" y="8842052"/>
            <a:ext cx="3043876" cy="467050"/>
          </a:xfrm>
          <a:prstGeom prst="rect">
            <a:avLst/>
          </a:prstGeom>
        </p:spPr>
        <p:txBody>
          <a:bodyPr vert="horz" lIns="91861" tIns="45930" rIns="91861" bIns="45930" rtlCol="0" anchor="b"/>
          <a:lstStyle>
            <a:lvl1pPr algn="r">
              <a:defRPr sz="1200"/>
            </a:lvl1pPr>
          </a:lstStyle>
          <a:p>
            <a:fld id="{32ED2288-BCA6-43AB-ADB3-4D808F5856FC}" type="slidenum">
              <a:rPr lang="en-US" smtClean="0"/>
              <a:t>‹#›</a:t>
            </a:fld>
            <a:endParaRPr lang="en-US"/>
          </a:p>
        </p:txBody>
      </p:sp>
    </p:spTree>
    <p:extLst>
      <p:ext uri="{BB962C8B-B14F-4D97-AF65-F5344CB8AC3E}">
        <p14:creationId xmlns:p14="http://schemas.microsoft.com/office/powerpoint/2010/main" val="4097786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page</a:t>
            </a:r>
          </a:p>
        </p:txBody>
      </p:sp>
      <p:sp>
        <p:nvSpPr>
          <p:cNvPr id="4" name="Slide Number Placeholder 3"/>
          <p:cNvSpPr>
            <a:spLocks noGrp="1"/>
          </p:cNvSpPr>
          <p:nvPr>
            <p:ph type="sldNum" sz="quarter" idx="5"/>
          </p:nvPr>
        </p:nvSpPr>
        <p:spPr/>
        <p:txBody>
          <a:bodyPr/>
          <a:lstStyle/>
          <a:p>
            <a:fld id="{32ED2288-BCA6-43AB-ADB3-4D808F5856FC}" type="slidenum">
              <a:rPr lang="en-US" smtClean="0"/>
              <a:t>1</a:t>
            </a:fld>
            <a:endParaRPr lang="en-US"/>
          </a:p>
        </p:txBody>
      </p:sp>
    </p:spTree>
    <p:extLst>
      <p:ext uri="{BB962C8B-B14F-4D97-AF65-F5344CB8AC3E}">
        <p14:creationId xmlns:p14="http://schemas.microsoft.com/office/powerpoint/2010/main" val="2247731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94F16A-795E-420D-991E-DFBF0B28CC7B}" type="slidenum">
              <a:rPr lang="en-US" smtClean="0"/>
              <a:pPr/>
              <a:t>32</a:t>
            </a:fld>
            <a:endParaRPr lang="en-US"/>
          </a:p>
        </p:txBody>
      </p:sp>
    </p:spTree>
    <p:extLst>
      <p:ext uri="{BB962C8B-B14F-4D97-AF65-F5344CB8AC3E}">
        <p14:creationId xmlns:p14="http://schemas.microsoft.com/office/powerpoint/2010/main" val="1104407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94F16A-795E-420D-991E-DFBF0B28CC7B}" type="slidenum">
              <a:rPr lang="en-US" smtClean="0"/>
              <a:pPr/>
              <a:t>33</a:t>
            </a:fld>
            <a:endParaRPr lang="en-US"/>
          </a:p>
        </p:txBody>
      </p:sp>
    </p:spTree>
    <p:extLst>
      <p:ext uri="{BB962C8B-B14F-4D97-AF65-F5344CB8AC3E}">
        <p14:creationId xmlns:p14="http://schemas.microsoft.com/office/powerpoint/2010/main" val="797210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94F16A-795E-420D-991E-DFBF0B28CC7B}" type="slidenum">
              <a:rPr lang="en-US" smtClean="0"/>
              <a:pPr/>
              <a:t>34</a:t>
            </a:fld>
            <a:endParaRPr lang="en-US"/>
          </a:p>
        </p:txBody>
      </p:sp>
    </p:spTree>
    <p:extLst>
      <p:ext uri="{BB962C8B-B14F-4D97-AF65-F5344CB8AC3E}">
        <p14:creationId xmlns:p14="http://schemas.microsoft.com/office/powerpoint/2010/main" val="1104407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94F16A-795E-420D-991E-DFBF0B28CC7B}" type="slidenum">
              <a:rPr lang="en-US" smtClean="0"/>
              <a:pPr/>
              <a:t>35</a:t>
            </a:fld>
            <a:endParaRPr lang="en-US"/>
          </a:p>
        </p:txBody>
      </p:sp>
    </p:spTree>
    <p:extLst>
      <p:ext uri="{BB962C8B-B14F-4D97-AF65-F5344CB8AC3E}">
        <p14:creationId xmlns:p14="http://schemas.microsoft.com/office/powerpoint/2010/main" val="1295475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B701C-496B-9FBD-4A23-7B8332976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6CDFA-AB7E-F545-EB8C-52B09273E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796BC-1357-84C5-62DB-23052CEAA1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236F26-0797-EA89-D553-32971A71BF5B}"/>
              </a:ext>
            </a:extLst>
          </p:cNvPr>
          <p:cNvSpPr>
            <a:spLocks noGrp="1"/>
          </p:cNvSpPr>
          <p:nvPr>
            <p:ph type="sldNum" sz="quarter" idx="5"/>
          </p:nvPr>
        </p:nvSpPr>
        <p:spPr/>
        <p:txBody>
          <a:bodyPr/>
          <a:lstStyle/>
          <a:p>
            <a:fld id="{32ED2288-BCA6-43AB-ADB3-4D808F5856FC}" type="slidenum">
              <a:rPr lang="en-US" smtClean="0"/>
              <a:t>37</a:t>
            </a:fld>
            <a:endParaRPr lang="en-US"/>
          </a:p>
        </p:txBody>
      </p:sp>
    </p:spTree>
    <p:extLst>
      <p:ext uri="{BB962C8B-B14F-4D97-AF65-F5344CB8AC3E}">
        <p14:creationId xmlns:p14="http://schemas.microsoft.com/office/powerpoint/2010/main" val="3489342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54F4395A-8F82-A9BF-5C95-B3A16B22DD5B}"/>
            </a:ext>
          </a:extLst>
        </p:cNvPr>
        <p:cNvGrpSpPr/>
        <p:nvPr/>
      </p:nvGrpSpPr>
      <p:grpSpPr>
        <a:xfrm>
          <a:off x="0" y="0"/>
          <a:ext cx="0" cy="0"/>
          <a:chOff x="0" y="0"/>
          <a:chExt cx="0" cy="0"/>
        </a:xfrm>
      </p:grpSpPr>
      <p:sp>
        <p:nvSpPr>
          <p:cNvPr id="144" name="Shape 144">
            <a:extLst>
              <a:ext uri="{FF2B5EF4-FFF2-40B4-BE49-F238E27FC236}">
                <a16:creationId xmlns:a16="http://schemas.microsoft.com/office/drawing/2014/main" id="{96B98379-0D0C-67CB-92BB-C804FA2A9D10}"/>
              </a:ext>
            </a:extLst>
          </p:cNvPr>
          <p:cNvSpPr>
            <a:spLocks noGrp="1" noRot="1" noChangeAspect="1"/>
          </p:cNvSpPr>
          <p:nvPr>
            <p:ph type="sldImg" idx="2"/>
          </p:nvPr>
        </p:nvSpPr>
        <p:spPr>
          <a:xfrm>
            <a:off x="-447675" y="912813"/>
            <a:ext cx="6091238" cy="45704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a:extLst>
              <a:ext uri="{FF2B5EF4-FFF2-40B4-BE49-F238E27FC236}">
                <a16:creationId xmlns:a16="http://schemas.microsoft.com/office/drawing/2014/main" id="{861B6D80-C872-9FB3-C901-F7B5DD0D979A}"/>
              </a:ext>
            </a:extLst>
          </p:cNvPr>
          <p:cNvSpPr txBox="1">
            <a:spLocks noGrp="1"/>
          </p:cNvSpPr>
          <p:nvPr>
            <p:ph type="body" idx="1"/>
          </p:nvPr>
        </p:nvSpPr>
        <p:spPr>
          <a:xfrm>
            <a:off x="519518" y="5788567"/>
            <a:ext cx="4156135" cy="5483906"/>
          </a:xfrm>
          <a:prstGeom prst="rect">
            <a:avLst/>
          </a:prstGeom>
        </p:spPr>
        <p:txBody>
          <a:bodyPr lIns="91846" tIns="91846" rIns="91846" bIns="91846" anchor="t" anchorCtr="0">
            <a:noAutofit/>
          </a:bodyPr>
          <a:lstStyle/>
          <a:p>
            <a:pPr marR="102067">
              <a:lnSpc>
                <a:spcPct val="150000"/>
              </a:lnSpc>
            </a:pPr>
            <a:r>
              <a:rPr lang="en" sz="900">
                <a:highlight>
                  <a:srgbClr val="FFFFFF"/>
                </a:highlight>
              </a:rPr>
              <a:t>The LCP-G∀S method is the most significant contribution. As we all know, traditional orthogonal-based storage approaches of STN data produce significant I/O costs when performing spatio-temporal network queries. </a:t>
            </a:r>
          </a:p>
        </p:txBody>
      </p:sp>
    </p:spTree>
    <p:extLst>
      <p:ext uri="{BB962C8B-B14F-4D97-AF65-F5344CB8AC3E}">
        <p14:creationId xmlns:p14="http://schemas.microsoft.com/office/powerpoint/2010/main" val="3005764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3DD6FC73-02BF-85A4-94B8-2DB3435715AC}"/>
            </a:ext>
          </a:extLst>
        </p:cNvPr>
        <p:cNvGrpSpPr/>
        <p:nvPr/>
      </p:nvGrpSpPr>
      <p:grpSpPr>
        <a:xfrm>
          <a:off x="0" y="0"/>
          <a:ext cx="0" cy="0"/>
          <a:chOff x="0" y="0"/>
          <a:chExt cx="0" cy="0"/>
        </a:xfrm>
      </p:grpSpPr>
      <p:sp>
        <p:nvSpPr>
          <p:cNvPr id="144" name="Shape 144">
            <a:extLst>
              <a:ext uri="{FF2B5EF4-FFF2-40B4-BE49-F238E27FC236}">
                <a16:creationId xmlns:a16="http://schemas.microsoft.com/office/drawing/2014/main" id="{A0AFB96C-9B64-8ED6-3B56-F7D4775F6B7D}"/>
              </a:ext>
            </a:extLst>
          </p:cNvPr>
          <p:cNvSpPr>
            <a:spLocks noGrp="1" noRot="1" noChangeAspect="1"/>
          </p:cNvSpPr>
          <p:nvPr>
            <p:ph type="sldImg" idx="2"/>
          </p:nvPr>
        </p:nvSpPr>
        <p:spPr>
          <a:xfrm>
            <a:off x="-447675" y="912813"/>
            <a:ext cx="6091238" cy="45704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a:extLst>
              <a:ext uri="{FF2B5EF4-FFF2-40B4-BE49-F238E27FC236}">
                <a16:creationId xmlns:a16="http://schemas.microsoft.com/office/drawing/2014/main" id="{0F75B1F1-3871-1FA3-0271-710DCF734FA7}"/>
              </a:ext>
            </a:extLst>
          </p:cNvPr>
          <p:cNvSpPr txBox="1">
            <a:spLocks noGrp="1"/>
          </p:cNvSpPr>
          <p:nvPr>
            <p:ph type="body" idx="1"/>
          </p:nvPr>
        </p:nvSpPr>
        <p:spPr>
          <a:xfrm>
            <a:off x="519518" y="5788567"/>
            <a:ext cx="4156135" cy="5483906"/>
          </a:xfrm>
          <a:prstGeom prst="rect">
            <a:avLst/>
          </a:prstGeom>
        </p:spPr>
        <p:txBody>
          <a:bodyPr lIns="91846" tIns="91846" rIns="91846" bIns="91846" anchor="t" anchorCtr="0">
            <a:noAutofit/>
          </a:bodyPr>
          <a:lstStyle/>
          <a:p>
            <a:pPr marR="102067">
              <a:lnSpc>
                <a:spcPct val="150000"/>
              </a:lnSpc>
            </a:pPr>
            <a:r>
              <a:rPr lang="en" sz="900">
                <a:highlight>
                  <a:srgbClr val="FFFFFF"/>
                </a:highlight>
              </a:rPr>
              <a:t>The LCP-G∀S method is the most significant contribution. As we all know, traditional orthogonal-based storage approaches of STN data produce significant I/O costs when performing spatio-temporal network queries. </a:t>
            </a:r>
          </a:p>
        </p:txBody>
      </p:sp>
    </p:spTree>
    <p:extLst>
      <p:ext uri="{BB962C8B-B14F-4D97-AF65-F5344CB8AC3E}">
        <p14:creationId xmlns:p14="http://schemas.microsoft.com/office/powerpoint/2010/main" val="2280023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DFC89440-5BC4-CC65-413D-11940E4D194B}"/>
            </a:ext>
          </a:extLst>
        </p:cNvPr>
        <p:cNvGrpSpPr/>
        <p:nvPr/>
      </p:nvGrpSpPr>
      <p:grpSpPr>
        <a:xfrm>
          <a:off x="0" y="0"/>
          <a:ext cx="0" cy="0"/>
          <a:chOff x="0" y="0"/>
          <a:chExt cx="0" cy="0"/>
        </a:xfrm>
      </p:grpSpPr>
      <p:sp>
        <p:nvSpPr>
          <p:cNvPr id="144" name="Shape 144">
            <a:extLst>
              <a:ext uri="{FF2B5EF4-FFF2-40B4-BE49-F238E27FC236}">
                <a16:creationId xmlns:a16="http://schemas.microsoft.com/office/drawing/2014/main" id="{13350452-6F7B-5E2B-F728-BEC829AD1AD8}"/>
              </a:ext>
            </a:extLst>
          </p:cNvPr>
          <p:cNvSpPr>
            <a:spLocks noGrp="1" noRot="1" noChangeAspect="1"/>
          </p:cNvSpPr>
          <p:nvPr>
            <p:ph type="sldImg" idx="2"/>
          </p:nvPr>
        </p:nvSpPr>
        <p:spPr>
          <a:xfrm>
            <a:off x="-447675" y="912813"/>
            <a:ext cx="6091238" cy="45704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a:extLst>
              <a:ext uri="{FF2B5EF4-FFF2-40B4-BE49-F238E27FC236}">
                <a16:creationId xmlns:a16="http://schemas.microsoft.com/office/drawing/2014/main" id="{BCCA7582-5595-285E-DB27-3E7F301AEAA1}"/>
              </a:ext>
            </a:extLst>
          </p:cNvPr>
          <p:cNvSpPr txBox="1">
            <a:spLocks noGrp="1"/>
          </p:cNvSpPr>
          <p:nvPr>
            <p:ph type="body" idx="1"/>
          </p:nvPr>
        </p:nvSpPr>
        <p:spPr>
          <a:xfrm>
            <a:off x="519518" y="5788567"/>
            <a:ext cx="4156135" cy="5483906"/>
          </a:xfrm>
          <a:prstGeom prst="rect">
            <a:avLst/>
          </a:prstGeom>
        </p:spPr>
        <p:txBody>
          <a:bodyPr lIns="91846" tIns="91846" rIns="91846" bIns="91846" anchor="t" anchorCtr="0">
            <a:noAutofit/>
          </a:bodyPr>
          <a:lstStyle/>
          <a:p>
            <a:pPr marR="102067">
              <a:lnSpc>
                <a:spcPct val="150000"/>
              </a:lnSpc>
            </a:pPr>
            <a:r>
              <a:rPr lang="en" sz="900">
                <a:highlight>
                  <a:srgbClr val="FFFFFF"/>
                </a:highlight>
              </a:rPr>
              <a:t>The LCP-G∀S method is the most significant contribution. As we all know, traditional orthogonal-based storage approaches of STN data produce significant I/O costs when performing spatio-temporal network queries. </a:t>
            </a:r>
          </a:p>
        </p:txBody>
      </p:sp>
    </p:spTree>
    <p:extLst>
      <p:ext uri="{BB962C8B-B14F-4D97-AF65-F5344CB8AC3E}">
        <p14:creationId xmlns:p14="http://schemas.microsoft.com/office/powerpoint/2010/main" val="2265584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2FFE9823-83F9-79C3-6216-B46F7ACB3027}"/>
            </a:ext>
          </a:extLst>
        </p:cNvPr>
        <p:cNvGrpSpPr/>
        <p:nvPr/>
      </p:nvGrpSpPr>
      <p:grpSpPr>
        <a:xfrm>
          <a:off x="0" y="0"/>
          <a:ext cx="0" cy="0"/>
          <a:chOff x="0" y="0"/>
          <a:chExt cx="0" cy="0"/>
        </a:xfrm>
      </p:grpSpPr>
      <p:sp>
        <p:nvSpPr>
          <p:cNvPr id="144" name="Shape 144">
            <a:extLst>
              <a:ext uri="{FF2B5EF4-FFF2-40B4-BE49-F238E27FC236}">
                <a16:creationId xmlns:a16="http://schemas.microsoft.com/office/drawing/2014/main" id="{8FA29B09-7EDF-1369-BE46-CBEEA1AE3BE6}"/>
              </a:ext>
            </a:extLst>
          </p:cNvPr>
          <p:cNvSpPr>
            <a:spLocks noGrp="1" noRot="1" noChangeAspect="1"/>
          </p:cNvSpPr>
          <p:nvPr>
            <p:ph type="sldImg" idx="2"/>
          </p:nvPr>
        </p:nvSpPr>
        <p:spPr>
          <a:xfrm>
            <a:off x="-447675" y="912813"/>
            <a:ext cx="6091238" cy="45704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a:extLst>
              <a:ext uri="{FF2B5EF4-FFF2-40B4-BE49-F238E27FC236}">
                <a16:creationId xmlns:a16="http://schemas.microsoft.com/office/drawing/2014/main" id="{E9AB4E36-3D1B-DFF9-8AA7-E9C8A2E1C3F4}"/>
              </a:ext>
            </a:extLst>
          </p:cNvPr>
          <p:cNvSpPr txBox="1">
            <a:spLocks noGrp="1"/>
          </p:cNvSpPr>
          <p:nvPr>
            <p:ph type="body" idx="1"/>
          </p:nvPr>
        </p:nvSpPr>
        <p:spPr>
          <a:xfrm>
            <a:off x="519518" y="5788567"/>
            <a:ext cx="4156135" cy="5483906"/>
          </a:xfrm>
          <a:prstGeom prst="rect">
            <a:avLst/>
          </a:prstGeom>
        </p:spPr>
        <p:txBody>
          <a:bodyPr lIns="91846" tIns="91846" rIns="91846" bIns="91846" anchor="t" anchorCtr="0">
            <a:noAutofit/>
          </a:bodyPr>
          <a:lstStyle/>
          <a:p>
            <a:pPr marR="102067">
              <a:lnSpc>
                <a:spcPct val="150000"/>
              </a:lnSpc>
            </a:pPr>
            <a:r>
              <a:rPr lang="en" sz="900">
                <a:highlight>
                  <a:srgbClr val="FFFFFF"/>
                </a:highlight>
              </a:rPr>
              <a:t>The LCP-G∀S method is the most significant contribution. As we all know, traditional orthogonal-based storage approaches of STN data produce significant I/O costs when performing spatio-temporal network queries. </a:t>
            </a:r>
          </a:p>
        </p:txBody>
      </p:sp>
    </p:spTree>
    <p:extLst>
      <p:ext uri="{BB962C8B-B14F-4D97-AF65-F5344CB8AC3E}">
        <p14:creationId xmlns:p14="http://schemas.microsoft.com/office/powerpoint/2010/main" val="1512630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626EF012-6E8A-1DBE-CF74-FA4FD4E9E4CB}"/>
            </a:ext>
          </a:extLst>
        </p:cNvPr>
        <p:cNvGrpSpPr/>
        <p:nvPr/>
      </p:nvGrpSpPr>
      <p:grpSpPr>
        <a:xfrm>
          <a:off x="0" y="0"/>
          <a:ext cx="0" cy="0"/>
          <a:chOff x="0" y="0"/>
          <a:chExt cx="0" cy="0"/>
        </a:xfrm>
      </p:grpSpPr>
      <p:sp>
        <p:nvSpPr>
          <p:cNvPr id="144" name="Shape 144">
            <a:extLst>
              <a:ext uri="{FF2B5EF4-FFF2-40B4-BE49-F238E27FC236}">
                <a16:creationId xmlns:a16="http://schemas.microsoft.com/office/drawing/2014/main" id="{5CACE4C6-B255-0DFF-59CF-3D9F2957D70B}"/>
              </a:ext>
            </a:extLst>
          </p:cNvPr>
          <p:cNvSpPr>
            <a:spLocks noGrp="1" noRot="1" noChangeAspect="1"/>
          </p:cNvSpPr>
          <p:nvPr>
            <p:ph type="sldImg" idx="2"/>
          </p:nvPr>
        </p:nvSpPr>
        <p:spPr>
          <a:xfrm>
            <a:off x="-447675" y="912813"/>
            <a:ext cx="6091238" cy="45704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a:extLst>
              <a:ext uri="{FF2B5EF4-FFF2-40B4-BE49-F238E27FC236}">
                <a16:creationId xmlns:a16="http://schemas.microsoft.com/office/drawing/2014/main" id="{0031A5ED-000A-B267-ED44-123D865AD60E}"/>
              </a:ext>
            </a:extLst>
          </p:cNvPr>
          <p:cNvSpPr txBox="1">
            <a:spLocks noGrp="1"/>
          </p:cNvSpPr>
          <p:nvPr>
            <p:ph type="body" idx="1"/>
          </p:nvPr>
        </p:nvSpPr>
        <p:spPr>
          <a:xfrm>
            <a:off x="519518" y="5788567"/>
            <a:ext cx="4156135" cy="5483906"/>
          </a:xfrm>
          <a:prstGeom prst="rect">
            <a:avLst/>
          </a:prstGeom>
        </p:spPr>
        <p:txBody>
          <a:bodyPr lIns="91846" tIns="91846" rIns="91846" bIns="91846" anchor="t" anchorCtr="0">
            <a:noAutofit/>
          </a:bodyPr>
          <a:lstStyle/>
          <a:p>
            <a:pPr marR="102067">
              <a:lnSpc>
                <a:spcPct val="150000"/>
              </a:lnSpc>
            </a:pPr>
            <a:r>
              <a:rPr lang="en" sz="900">
                <a:highlight>
                  <a:srgbClr val="FFFFFF"/>
                </a:highlight>
              </a:rPr>
              <a:t>The LCP-G∀S method is the most significant contribution. As we all know, traditional orthogonal-based storage approaches of STN data produce significant I/O costs when performing spatio-temporal network queries. </a:t>
            </a:r>
          </a:p>
        </p:txBody>
      </p:sp>
    </p:spTree>
    <p:extLst>
      <p:ext uri="{BB962C8B-B14F-4D97-AF65-F5344CB8AC3E}">
        <p14:creationId xmlns:p14="http://schemas.microsoft.com/office/powerpoint/2010/main" val="3421508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95C77-8B64-5CE2-9B21-D481C1790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966E89-15DF-BA4D-E2D6-27AC27EC86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44904-6123-A77F-7B99-6E7163C507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51AFBD-FAAB-20BB-1707-168382E8EA5B}"/>
              </a:ext>
            </a:extLst>
          </p:cNvPr>
          <p:cNvSpPr>
            <a:spLocks noGrp="1"/>
          </p:cNvSpPr>
          <p:nvPr>
            <p:ph type="sldNum" sz="quarter" idx="5"/>
          </p:nvPr>
        </p:nvSpPr>
        <p:spPr/>
        <p:txBody>
          <a:bodyPr/>
          <a:lstStyle/>
          <a:p>
            <a:fld id="{32ED2288-BCA6-43AB-ADB3-4D808F5856FC}" type="slidenum">
              <a:rPr lang="en-US" smtClean="0"/>
              <a:t>2</a:t>
            </a:fld>
            <a:endParaRPr lang="en-US"/>
          </a:p>
        </p:txBody>
      </p:sp>
    </p:spTree>
    <p:extLst>
      <p:ext uri="{BB962C8B-B14F-4D97-AF65-F5344CB8AC3E}">
        <p14:creationId xmlns:p14="http://schemas.microsoft.com/office/powerpoint/2010/main" val="1295952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41AE3DC4-BC6B-2122-746D-0FA574BE0809}"/>
            </a:ext>
          </a:extLst>
        </p:cNvPr>
        <p:cNvGrpSpPr/>
        <p:nvPr/>
      </p:nvGrpSpPr>
      <p:grpSpPr>
        <a:xfrm>
          <a:off x="0" y="0"/>
          <a:ext cx="0" cy="0"/>
          <a:chOff x="0" y="0"/>
          <a:chExt cx="0" cy="0"/>
        </a:xfrm>
      </p:grpSpPr>
      <p:sp>
        <p:nvSpPr>
          <p:cNvPr id="144" name="Shape 144">
            <a:extLst>
              <a:ext uri="{FF2B5EF4-FFF2-40B4-BE49-F238E27FC236}">
                <a16:creationId xmlns:a16="http://schemas.microsoft.com/office/drawing/2014/main" id="{89A70ADA-4430-32CC-1A90-349FE092E298}"/>
              </a:ext>
            </a:extLst>
          </p:cNvPr>
          <p:cNvSpPr>
            <a:spLocks noGrp="1" noRot="1" noChangeAspect="1"/>
          </p:cNvSpPr>
          <p:nvPr>
            <p:ph type="sldImg" idx="2"/>
          </p:nvPr>
        </p:nvSpPr>
        <p:spPr>
          <a:xfrm>
            <a:off x="-447675" y="912813"/>
            <a:ext cx="6091238" cy="45704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a:extLst>
              <a:ext uri="{FF2B5EF4-FFF2-40B4-BE49-F238E27FC236}">
                <a16:creationId xmlns:a16="http://schemas.microsoft.com/office/drawing/2014/main" id="{B7E0B1D8-7DED-1C3A-BACB-8AF308272A88}"/>
              </a:ext>
            </a:extLst>
          </p:cNvPr>
          <p:cNvSpPr txBox="1">
            <a:spLocks noGrp="1"/>
          </p:cNvSpPr>
          <p:nvPr>
            <p:ph type="body" idx="1"/>
          </p:nvPr>
        </p:nvSpPr>
        <p:spPr>
          <a:xfrm>
            <a:off x="519518" y="5788567"/>
            <a:ext cx="4156135" cy="5483906"/>
          </a:xfrm>
          <a:prstGeom prst="rect">
            <a:avLst/>
          </a:prstGeom>
        </p:spPr>
        <p:txBody>
          <a:bodyPr lIns="91846" tIns="91846" rIns="91846" bIns="91846" anchor="t" anchorCtr="0">
            <a:noAutofit/>
          </a:bodyPr>
          <a:lstStyle/>
          <a:p>
            <a:pPr marR="102067">
              <a:lnSpc>
                <a:spcPct val="150000"/>
              </a:lnSpc>
            </a:pPr>
            <a:r>
              <a:rPr lang="en" sz="900">
                <a:highlight>
                  <a:srgbClr val="FFFFFF"/>
                </a:highlight>
              </a:rPr>
              <a:t>The LCP-G∀S method is the most significant contribution. As we all know, traditional orthogonal-based storage approaches of STN data produce significant I/O costs when performing spatio-temporal network queries. </a:t>
            </a:r>
          </a:p>
        </p:txBody>
      </p:sp>
    </p:spTree>
    <p:extLst>
      <p:ext uri="{BB962C8B-B14F-4D97-AF65-F5344CB8AC3E}">
        <p14:creationId xmlns:p14="http://schemas.microsoft.com/office/powerpoint/2010/main" val="4115267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C414E607-7254-7A46-A555-F7E202AFECBA}"/>
            </a:ext>
          </a:extLst>
        </p:cNvPr>
        <p:cNvGrpSpPr/>
        <p:nvPr/>
      </p:nvGrpSpPr>
      <p:grpSpPr>
        <a:xfrm>
          <a:off x="0" y="0"/>
          <a:ext cx="0" cy="0"/>
          <a:chOff x="0" y="0"/>
          <a:chExt cx="0" cy="0"/>
        </a:xfrm>
      </p:grpSpPr>
      <p:sp>
        <p:nvSpPr>
          <p:cNvPr id="144" name="Shape 144">
            <a:extLst>
              <a:ext uri="{FF2B5EF4-FFF2-40B4-BE49-F238E27FC236}">
                <a16:creationId xmlns:a16="http://schemas.microsoft.com/office/drawing/2014/main" id="{651E52ED-1AC0-D978-0825-400E663CF226}"/>
              </a:ext>
            </a:extLst>
          </p:cNvPr>
          <p:cNvSpPr>
            <a:spLocks noGrp="1" noRot="1" noChangeAspect="1"/>
          </p:cNvSpPr>
          <p:nvPr>
            <p:ph type="sldImg" idx="2"/>
          </p:nvPr>
        </p:nvSpPr>
        <p:spPr>
          <a:xfrm>
            <a:off x="-447675" y="912813"/>
            <a:ext cx="6091238" cy="45704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a:extLst>
              <a:ext uri="{FF2B5EF4-FFF2-40B4-BE49-F238E27FC236}">
                <a16:creationId xmlns:a16="http://schemas.microsoft.com/office/drawing/2014/main" id="{F8CD8F00-CF69-FEED-495F-A378F12FFCAA}"/>
              </a:ext>
            </a:extLst>
          </p:cNvPr>
          <p:cNvSpPr txBox="1">
            <a:spLocks noGrp="1"/>
          </p:cNvSpPr>
          <p:nvPr>
            <p:ph type="body" idx="1"/>
          </p:nvPr>
        </p:nvSpPr>
        <p:spPr>
          <a:xfrm>
            <a:off x="519518" y="5788567"/>
            <a:ext cx="4156135" cy="5483906"/>
          </a:xfrm>
          <a:prstGeom prst="rect">
            <a:avLst/>
          </a:prstGeom>
        </p:spPr>
        <p:txBody>
          <a:bodyPr lIns="91846" tIns="91846" rIns="91846" bIns="91846" anchor="t" anchorCtr="0">
            <a:noAutofit/>
          </a:bodyPr>
          <a:lstStyle/>
          <a:p>
            <a:pPr marR="102067">
              <a:lnSpc>
                <a:spcPct val="150000"/>
              </a:lnSpc>
            </a:pPr>
            <a:r>
              <a:rPr lang="en" sz="900">
                <a:highlight>
                  <a:srgbClr val="FFFFFF"/>
                </a:highlight>
              </a:rPr>
              <a:t>The LCP-G∀S method is the most significant contribution. As we all know, traditional orthogonal-based storage approaches of STN data produce significant I/O costs when performing spatio-temporal network queries. </a:t>
            </a:r>
          </a:p>
        </p:txBody>
      </p:sp>
    </p:spTree>
    <p:extLst>
      <p:ext uri="{BB962C8B-B14F-4D97-AF65-F5344CB8AC3E}">
        <p14:creationId xmlns:p14="http://schemas.microsoft.com/office/powerpoint/2010/main" val="2799588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3A32D441-034F-DD90-718B-0F7F6699165B}"/>
            </a:ext>
          </a:extLst>
        </p:cNvPr>
        <p:cNvGrpSpPr/>
        <p:nvPr/>
      </p:nvGrpSpPr>
      <p:grpSpPr>
        <a:xfrm>
          <a:off x="0" y="0"/>
          <a:ext cx="0" cy="0"/>
          <a:chOff x="0" y="0"/>
          <a:chExt cx="0" cy="0"/>
        </a:xfrm>
      </p:grpSpPr>
      <p:sp>
        <p:nvSpPr>
          <p:cNvPr id="144" name="Shape 144">
            <a:extLst>
              <a:ext uri="{FF2B5EF4-FFF2-40B4-BE49-F238E27FC236}">
                <a16:creationId xmlns:a16="http://schemas.microsoft.com/office/drawing/2014/main" id="{09D2AA0F-CD13-F67E-811D-C3233E2EA615}"/>
              </a:ext>
            </a:extLst>
          </p:cNvPr>
          <p:cNvSpPr>
            <a:spLocks noGrp="1" noRot="1" noChangeAspect="1"/>
          </p:cNvSpPr>
          <p:nvPr>
            <p:ph type="sldImg" idx="2"/>
          </p:nvPr>
        </p:nvSpPr>
        <p:spPr>
          <a:xfrm>
            <a:off x="-447675" y="912813"/>
            <a:ext cx="6091238" cy="45704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a:extLst>
              <a:ext uri="{FF2B5EF4-FFF2-40B4-BE49-F238E27FC236}">
                <a16:creationId xmlns:a16="http://schemas.microsoft.com/office/drawing/2014/main" id="{14664DC7-9731-7536-8334-E9976747EE55}"/>
              </a:ext>
            </a:extLst>
          </p:cNvPr>
          <p:cNvSpPr txBox="1">
            <a:spLocks noGrp="1"/>
          </p:cNvSpPr>
          <p:nvPr>
            <p:ph type="body" idx="1"/>
          </p:nvPr>
        </p:nvSpPr>
        <p:spPr>
          <a:xfrm>
            <a:off x="519518" y="5788567"/>
            <a:ext cx="4156135" cy="5483906"/>
          </a:xfrm>
          <a:prstGeom prst="rect">
            <a:avLst/>
          </a:prstGeom>
        </p:spPr>
        <p:txBody>
          <a:bodyPr lIns="91846" tIns="91846" rIns="91846" bIns="91846" anchor="t" anchorCtr="0">
            <a:noAutofit/>
          </a:bodyPr>
          <a:lstStyle/>
          <a:p>
            <a:pPr marR="102067">
              <a:lnSpc>
                <a:spcPct val="150000"/>
              </a:lnSpc>
            </a:pPr>
            <a:r>
              <a:rPr lang="en" sz="900">
                <a:highlight>
                  <a:srgbClr val="FFFFFF"/>
                </a:highlight>
              </a:rPr>
              <a:t>The LCP-G∀S method is the most significant contribution. As we all know, traditional orthogonal-based storage approaches of STN data produce significant I/O costs when performing spatio-temporal network queries. </a:t>
            </a:r>
          </a:p>
        </p:txBody>
      </p:sp>
    </p:spTree>
    <p:extLst>
      <p:ext uri="{BB962C8B-B14F-4D97-AF65-F5344CB8AC3E}">
        <p14:creationId xmlns:p14="http://schemas.microsoft.com/office/powerpoint/2010/main" val="1642555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00776B3C-D6C5-2138-8A34-B17DBE1E08AC}"/>
            </a:ext>
          </a:extLst>
        </p:cNvPr>
        <p:cNvGrpSpPr/>
        <p:nvPr/>
      </p:nvGrpSpPr>
      <p:grpSpPr>
        <a:xfrm>
          <a:off x="0" y="0"/>
          <a:ext cx="0" cy="0"/>
          <a:chOff x="0" y="0"/>
          <a:chExt cx="0" cy="0"/>
        </a:xfrm>
      </p:grpSpPr>
      <p:sp>
        <p:nvSpPr>
          <p:cNvPr id="144" name="Shape 144">
            <a:extLst>
              <a:ext uri="{FF2B5EF4-FFF2-40B4-BE49-F238E27FC236}">
                <a16:creationId xmlns:a16="http://schemas.microsoft.com/office/drawing/2014/main" id="{0A2739B3-510C-8052-3BBC-291270C21B9B}"/>
              </a:ext>
            </a:extLst>
          </p:cNvPr>
          <p:cNvSpPr>
            <a:spLocks noGrp="1" noRot="1" noChangeAspect="1"/>
          </p:cNvSpPr>
          <p:nvPr>
            <p:ph type="sldImg" idx="2"/>
          </p:nvPr>
        </p:nvSpPr>
        <p:spPr>
          <a:xfrm>
            <a:off x="-447675" y="912813"/>
            <a:ext cx="6091238" cy="45704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a:extLst>
              <a:ext uri="{FF2B5EF4-FFF2-40B4-BE49-F238E27FC236}">
                <a16:creationId xmlns:a16="http://schemas.microsoft.com/office/drawing/2014/main" id="{C6CF6CD3-BBB3-D741-85CA-C28668E5ACDA}"/>
              </a:ext>
            </a:extLst>
          </p:cNvPr>
          <p:cNvSpPr txBox="1">
            <a:spLocks noGrp="1"/>
          </p:cNvSpPr>
          <p:nvPr>
            <p:ph type="body" idx="1"/>
          </p:nvPr>
        </p:nvSpPr>
        <p:spPr>
          <a:xfrm>
            <a:off x="519518" y="5788567"/>
            <a:ext cx="4156135" cy="5483906"/>
          </a:xfrm>
          <a:prstGeom prst="rect">
            <a:avLst/>
          </a:prstGeom>
        </p:spPr>
        <p:txBody>
          <a:bodyPr lIns="91846" tIns="91846" rIns="91846" bIns="91846" anchor="t" anchorCtr="0">
            <a:noAutofit/>
          </a:bodyPr>
          <a:lstStyle/>
          <a:p>
            <a:pPr marR="102067">
              <a:lnSpc>
                <a:spcPct val="150000"/>
              </a:lnSpc>
            </a:pPr>
            <a:r>
              <a:rPr lang="en" sz="900">
                <a:highlight>
                  <a:srgbClr val="FFFFFF"/>
                </a:highlight>
              </a:rPr>
              <a:t>The LCP-G∀S method is the most significant contribution. As we all know, traditional orthogonal-based storage approaches of STN data produce significant I/O costs when performing spatio-temporal network queries. </a:t>
            </a:r>
          </a:p>
        </p:txBody>
      </p:sp>
    </p:spTree>
    <p:extLst>
      <p:ext uri="{BB962C8B-B14F-4D97-AF65-F5344CB8AC3E}">
        <p14:creationId xmlns:p14="http://schemas.microsoft.com/office/powerpoint/2010/main" val="3219110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6A3BFF2F-1B4E-3DD4-3301-2E33AF4D64B5}"/>
            </a:ext>
          </a:extLst>
        </p:cNvPr>
        <p:cNvGrpSpPr/>
        <p:nvPr/>
      </p:nvGrpSpPr>
      <p:grpSpPr>
        <a:xfrm>
          <a:off x="0" y="0"/>
          <a:ext cx="0" cy="0"/>
          <a:chOff x="0" y="0"/>
          <a:chExt cx="0" cy="0"/>
        </a:xfrm>
      </p:grpSpPr>
      <p:sp>
        <p:nvSpPr>
          <p:cNvPr id="144" name="Shape 144">
            <a:extLst>
              <a:ext uri="{FF2B5EF4-FFF2-40B4-BE49-F238E27FC236}">
                <a16:creationId xmlns:a16="http://schemas.microsoft.com/office/drawing/2014/main" id="{6967DE22-A32B-B5EE-86A4-3AAB1EF7D28B}"/>
              </a:ext>
            </a:extLst>
          </p:cNvPr>
          <p:cNvSpPr>
            <a:spLocks noGrp="1" noRot="1" noChangeAspect="1"/>
          </p:cNvSpPr>
          <p:nvPr>
            <p:ph type="sldImg" idx="2"/>
          </p:nvPr>
        </p:nvSpPr>
        <p:spPr>
          <a:xfrm>
            <a:off x="-447675" y="912813"/>
            <a:ext cx="6091238" cy="45704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a:extLst>
              <a:ext uri="{FF2B5EF4-FFF2-40B4-BE49-F238E27FC236}">
                <a16:creationId xmlns:a16="http://schemas.microsoft.com/office/drawing/2014/main" id="{BDDD50C7-A075-2D7C-17E8-B5D9613F990E}"/>
              </a:ext>
            </a:extLst>
          </p:cNvPr>
          <p:cNvSpPr txBox="1">
            <a:spLocks noGrp="1"/>
          </p:cNvSpPr>
          <p:nvPr>
            <p:ph type="body" idx="1"/>
          </p:nvPr>
        </p:nvSpPr>
        <p:spPr>
          <a:xfrm>
            <a:off x="519518" y="5788567"/>
            <a:ext cx="4156135" cy="5483906"/>
          </a:xfrm>
          <a:prstGeom prst="rect">
            <a:avLst/>
          </a:prstGeom>
        </p:spPr>
        <p:txBody>
          <a:bodyPr lIns="91846" tIns="91846" rIns="91846" bIns="91846" anchor="t" anchorCtr="0">
            <a:noAutofit/>
          </a:bodyPr>
          <a:lstStyle/>
          <a:p>
            <a:pPr marR="102067">
              <a:lnSpc>
                <a:spcPct val="150000"/>
              </a:lnSpc>
            </a:pPr>
            <a:r>
              <a:rPr lang="en" sz="900">
                <a:highlight>
                  <a:srgbClr val="FFFFFF"/>
                </a:highlight>
              </a:rPr>
              <a:t>The LCP-G∀S method is the most significant contribution. As we all know, traditional orthogonal-based storage approaches of STN data produce significant I/O costs when performing spatio-temporal network queries. </a:t>
            </a:r>
          </a:p>
        </p:txBody>
      </p:sp>
    </p:spTree>
    <p:extLst>
      <p:ext uri="{BB962C8B-B14F-4D97-AF65-F5344CB8AC3E}">
        <p14:creationId xmlns:p14="http://schemas.microsoft.com/office/powerpoint/2010/main" val="4293014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56465FC1-9EB4-1AEE-B7E5-5379A37981C4}"/>
            </a:ext>
          </a:extLst>
        </p:cNvPr>
        <p:cNvGrpSpPr/>
        <p:nvPr/>
      </p:nvGrpSpPr>
      <p:grpSpPr>
        <a:xfrm>
          <a:off x="0" y="0"/>
          <a:ext cx="0" cy="0"/>
          <a:chOff x="0" y="0"/>
          <a:chExt cx="0" cy="0"/>
        </a:xfrm>
      </p:grpSpPr>
      <p:sp>
        <p:nvSpPr>
          <p:cNvPr id="144" name="Shape 144">
            <a:extLst>
              <a:ext uri="{FF2B5EF4-FFF2-40B4-BE49-F238E27FC236}">
                <a16:creationId xmlns:a16="http://schemas.microsoft.com/office/drawing/2014/main" id="{96058E85-E684-1B92-53FC-4E00CC9FCC47}"/>
              </a:ext>
            </a:extLst>
          </p:cNvPr>
          <p:cNvSpPr>
            <a:spLocks noGrp="1" noRot="1" noChangeAspect="1"/>
          </p:cNvSpPr>
          <p:nvPr>
            <p:ph type="sldImg" idx="2"/>
          </p:nvPr>
        </p:nvSpPr>
        <p:spPr>
          <a:xfrm>
            <a:off x="-447675" y="912813"/>
            <a:ext cx="6091238" cy="45704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a:extLst>
              <a:ext uri="{FF2B5EF4-FFF2-40B4-BE49-F238E27FC236}">
                <a16:creationId xmlns:a16="http://schemas.microsoft.com/office/drawing/2014/main" id="{8389BDE7-529D-8E11-CB81-06E965E6D940}"/>
              </a:ext>
            </a:extLst>
          </p:cNvPr>
          <p:cNvSpPr txBox="1">
            <a:spLocks noGrp="1"/>
          </p:cNvSpPr>
          <p:nvPr>
            <p:ph type="body" idx="1"/>
          </p:nvPr>
        </p:nvSpPr>
        <p:spPr>
          <a:xfrm>
            <a:off x="519518" y="5788567"/>
            <a:ext cx="4156135" cy="5483906"/>
          </a:xfrm>
          <a:prstGeom prst="rect">
            <a:avLst/>
          </a:prstGeom>
        </p:spPr>
        <p:txBody>
          <a:bodyPr lIns="91846" tIns="91846" rIns="91846" bIns="91846" anchor="t" anchorCtr="0">
            <a:noAutofit/>
          </a:bodyPr>
          <a:lstStyle/>
          <a:p>
            <a:pPr marR="102067">
              <a:lnSpc>
                <a:spcPct val="150000"/>
              </a:lnSpc>
            </a:pPr>
            <a:r>
              <a:rPr lang="en" sz="900">
                <a:highlight>
                  <a:srgbClr val="FFFFFF"/>
                </a:highlight>
              </a:rPr>
              <a:t>The LCP-G∀S method is the most significant contribution. As we all know, traditional orthogonal-based storage approaches of STN data produce significant I/O costs when performing spatio-temporal network queries. </a:t>
            </a:r>
          </a:p>
        </p:txBody>
      </p:sp>
    </p:spTree>
    <p:extLst>
      <p:ext uri="{BB962C8B-B14F-4D97-AF65-F5344CB8AC3E}">
        <p14:creationId xmlns:p14="http://schemas.microsoft.com/office/powerpoint/2010/main" val="424409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a:extLst>
            <a:ext uri="{FF2B5EF4-FFF2-40B4-BE49-F238E27FC236}">
              <a16:creationId xmlns:a16="http://schemas.microsoft.com/office/drawing/2014/main" id="{7BD72214-4363-C0AD-0E9D-A5BE5109B591}"/>
            </a:ext>
          </a:extLst>
        </p:cNvPr>
        <p:cNvGrpSpPr/>
        <p:nvPr/>
      </p:nvGrpSpPr>
      <p:grpSpPr>
        <a:xfrm>
          <a:off x="0" y="0"/>
          <a:ext cx="0" cy="0"/>
          <a:chOff x="0" y="0"/>
          <a:chExt cx="0" cy="0"/>
        </a:xfrm>
      </p:grpSpPr>
      <p:sp>
        <p:nvSpPr>
          <p:cNvPr id="144" name="Shape 144">
            <a:extLst>
              <a:ext uri="{FF2B5EF4-FFF2-40B4-BE49-F238E27FC236}">
                <a16:creationId xmlns:a16="http://schemas.microsoft.com/office/drawing/2014/main" id="{7C33B400-F680-979E-FC36-3A4C7D34C1FD}"/>
              </a:ext>
            </a:extLst>
          </p:cNvPr>
          <p:cNvSpPr>
            <a:spLocks noGrp="1" noRot="1" noChangeAspect="1"/>
          </p:cNvSpPr>
          <p:nvPr>
            <p:ph type="sldImg" idx="2"/>
          </p:nvPr>
        </p:nvSpPr>
        <p:spPr>
          <a:xfrm>
            <a:off x="-447675" y="912813"/>
            <a:ext cx="6091238" cy="45704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a:extLst>
              <a:ext uri="{FF2B5EF4-FFF2-40B4-BE49-F238E27FC236}">
                <a16:creationId xmlns:a16="http://schemas.microsoft.com/office/drawing/2014/main" id="{21BC2785-1BD0-3342-C010-B40F416F18A0}"/>
              </a:ext>
            </a:extLst>
          </p:cNvPr>
          <p:cNvSpPr txBox="1">
            <a:spLocks noGrp="1"/>
          </p:cNvSpPr>
          <p:nvPr>
            <p:ph type="body" idx="1"/>
          </p:nvPr>
        </p:nvSpPr>
        <p:spPr>
          <a:xfrm>
            <a:off x="519518" y="5788567"/>
            <a:ext cx="4156135" cy="5483906"/>
          </a:xfrm>
          <a:prstGeom prst="rect">
            <a:avLst/>
          </a:prstGeom>
        </p:spPr>
        <p:txBody>
          <a:bodyPr lIns="91846" tIns="91846" rIns="91846" bIns="91846" anchor="t" anchorCtr="0">
            <a:noAutofit/>
          </a:bodyPr>
          <a:lstStyle/>
          <a:p>
            <a:pPr marR="102067">
              <a:lnSpc>
                <a:spcPct val="150000"/>
              </a:lnSpc>
            </a:pPr>
            <a:r>
              <a:rPr lang="en" sz="900">
                <a:highlight>
                  <a:srgbClr val="FFFFFF"/>
                </a:highlight>
              </a:rPr>
              <a:t>The LCP-G∀S method is the most significant contribution. As we all know, traditional orthogonal-based storage approaches of STN data produce significant I/O costs when performing spatio-temporal network queries. </a:t>
            </a:r>
          </a:p>
        </p:txBody>
      </p:sp>
    </p:spTree>
    <p:extLst>
      <p:ext uri="{BB962C8B-B14F-4D97-AF65-F5344CB8AC3E}">
        <p14:creationId xmlns:p14="http://schemas.microsoft.com/office/powerpoint/2010/main" val="455581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07845893-BADC-B362-E098-D53F14B8B760}"/>
            </a:ext>
          </a:extLst>
        </p:cNvPr>
        <p:cNvGrpSpPr/>
        <p:nvPr/>
      </p:nvGrpSpPr>
      <p:grpSpPr>
        <a:xfrm>
          <a:off x="0" y="0"/>
          <a:ext cx="0" cy="0"/>
          <a:chOff x="0" y="0"/>
          <a:chExt cx="0" cy="0"/>
        </a:xfrm>
      </p:grpSpPr>
      <p:sp>
        <p:nvSpPr>
          <p:cNvPr id="199" name="Google Shape;199;gd1d99e588d_0_66:notes">
            <a:extLst>
              <a:ext uri="{FF2B5EF4-FFF2-40B4-BE49-F238E27FC236}">
                <a16:creationId xmlns:a16="http://schemas.microsoft.com/office/drawing/2014/main" id="{87E29565-0DB0-983D-BE49-83A7908AEA9C}"/>
              </a:ext>
            </a:extLst>
          </p:cNvPr>
          <p:cNvSpPr>
            <a:spLocks noGrp="1" noRot="1" noChangeAspect="1"/>
          </p:cNvSpPr>
          <p:nvPr>
            <p:ph type="sldImg" idx="2"/>
          </p:nvPr>
        </p:nvSpPr>
        <p:spPr>
          <a:xfrm>
            <a:off x="1144588" y="685800"/>
            <a:ext cx="4568825" cy="34274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d1d99e588d_0_66:notes">
            <a:extLst>
              <a:ext uri="{FF2B5EF4-FFF2-40B4-BE49-F238E27FC236}">
                <a16:creationId xmlns:a16="http://schemas.microsoft.com/office/drawing/2014/main" id="{0B3CCF50-B39E-B2E4-5D28-BA05DF5390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070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92487-0C8C-6A8A-7706-38A80329E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C6A76F-DF7F-C36C-7CD5-D407A8813B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68F30-22F9-C7A8-DAD0-051A7B3069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2E411F-A266-44CF-0436-2C683F97E9BD}"/>
              </a:ext>
            </a:extLst>
          </p:cNvPr>
          <p:cNvSpPr>
            <a:spLocks noGrp="1"/>
          </p:cNvSpPr>
          <p:nvPr>
            <p:ph type="sldNum" sz="quarter" idx="5"/>
          </p:nvPr>
        </p:nvSpPr>
        <p:spPr/>
        <p:txBody>
          <a:bodyPr/>
          <a:lstStyle/>
          <a:p>
            <a:fld id="{32ED2288-BCA6-43AB-ADB3-4D808F5856FC}" type="slidenum">
              <a:rPr lang="en-US" smtClean="0"/>
              <a:t>60</a:t>
            </a:fld>
            <a:endParaRPr lang="en-US"/>
          </a:p>
        </p:txBody>
      </p:sp>
    </p:spTree>
    <p:extLst>
      <p:ext uri="{BB962C8B-B14F-4D97-AF65-F5344CB8AC3E}">
        <p14:creationId xmlns:p14="http://schemas.microsoft.com/office/powerpoint/2010/main" val="2384498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447675" y="912813"/>
            <a:ext cx="6091238" cy="45704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519518" y="5788567"/>
            <a:ext cx="4156135" cy="5483906"/>
          </a:xfrm>
          <a:prstGeom prst="rect">
            <a:avLst/>
          </a:prstGeom>
        </p:spPr>
        <p:txBody>
          <a:bodyPr lIns="91846" tIns="91846" rIns="91846" bIns="91846" anchor="t" anchorCtr="0">
            <a:noAutofit/>
          </a:bodyPr>
          <a:lstStyle/>
          <a:p>
            <a:pPr marR="102067">
              <a:lnSpc>
                <a:spcPct val="150000"/>
              </a:lnSpc>
            </a:pPr>
            <a:r>
              <a:rPr lang="en" sz="900">
                <a:highlight>
                  <a:srgbClr val="FFFFFF"/>
                </a:highlight>
              </a:rPr>
              <a:t>The LCP-G∀S method is the most significant contribution. As we all know, traditional orthogonal-based storage approaches of STN data produce significant I/O costs when performing spatio-temporal network queries. </a:t>
            </a:r>
          </a:p>
        </p:txBody>
      </p:sp>
    </p:spTree>
    <p:extLst>
      <p:ext uri="{BB962C8B-B14F-4D97-AF65-F5344CB8AC3E}">
        <p14:creationId xmlns:p14="http://schemas.microsoft.com/office/powerpoint/2010/main" val="2254436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32ED2288-BCA6-43AB-ADB3-4D808F5856FC}" type="slidenum">
              <a:rPr lang="en-US" smtClean="0"/>
              <a:t>11</a:t>
            </a:fld>
            <a:endParaRPr lang="en-US"/>
          </a:p>
        </p:txBody>
      </p:sp>
    </p:spTree>
    <p:extLst>
      <p:ext uri="{BB962C8B-B14F-4D97-AF65-F5344CB8AC3E}">
        <p14:creationId xmlns:p14="http://schemas.microsoft.com/office/powerpoint/2010/main" val="2889310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447675" y="912813"/>
            <a:ext cx="6091238" cy="45704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519518" y="5788567"/>
            <a:ext cx="4156135" cy="5483906"/>
          </a:xfrm>
          <a:prstGeom prst="rect">
            <a:avLst/>
          </a:prstGeom>
        </p:spPr>
        <p:txBody>
          <a:bodyPr lIns="91846" tIns="91846" rIns="91846" bIns="91846" anchor="t" anchorCtr="0">
            <a:noAutofit/>
          </a:bodyPr>
          <a:lstStyle/>
          <a:p>
            <a:r>
              <a:rPr lang="en">
                <a:solidFill>
                  <a:srgbClr val="695D46"/>
                </a:solidFill>
                <a:latin typeface="Times New Roman"/>
                <a:ea typeface="Times New Roman"/>
                <a:cs typeface="Times New Roman"/>
                <a:sym typeface="Times New Roman"/>
              </a:rPr>
              <a:t>Consider a Lagrangian Path: </a:t>
            </a:r>
            <a:r>
              <a:rPr lang="en" i="1">
                <a:solidFill>
                  <a:srgbClr val="695D46"/>
                </a:solidFill>
                <a:latin typeface="Times New Roman"/>
                <a:ea typeface="Times New Roman"/>
                <a:cs typeface="Times New Roman"/>
                <a:sym typeface="Times New Roman"/>
              </a:rPr>
              <a:t>A -&gt; C -&gt; D</a:t>
            </a:r>
            <a:r>
              <a:rPr lang="en">
                <a:solidFill>
                  <a:srgbClr val="695D46"/>
                </a:solidFill>
                <a:latin typeface="Times New Roman"/>
                <a:ea typeface="Times New Roman"/>
                <a:cs typeface="Times New Roman"/>
                <a:sym typeface="Times New Roman"/>
              </a:rPr>
              <a:t>. When starting at t = 1 from A, it takes 3 time steps to reach D. When starting at t = 2 from A, it takes 2 time steps to reach D.</a:t>
            </a:r>
          </a:p>
          <a:p>
            <a:endParaRPr>
              <a:solidFill>
                <a:srgbClr val="695D46"/>
              </a:solidFill>
              <a:latin typeface="Times New Roman"/>
              <a:ea typeface="Times New Roman"/>
              <a:cs typeface="Times New Roman"/>
              <a:sym typeface="Times New Roman"/>
            </a:endParaRPr>
          </a:p>
          <a:p>
            <a:endParaRPr>
              <a:solidFill>
                <a:srgbClr val="695D46"/>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2282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447675" y="912813"/>
            <a:ext cx="6091238" cy="45704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519518" y="5788567"/>
            <a:ext cx="4156135" cy="5483906"/>
          </a:xfrm>
          <a:prstGeom prst="rect">
            <a:avLst/>
          </a:prstGeom>
        </p:spPr>
        <p:txBody>
          <a:bodyPr lIns="91846" tIns="91846" rIns="91846" bIns="91846" anchor="t" anchorCtr="0">
            <a:noAutofit/>
          </a:bodyPr>
          <a:lstStyle/>
          <a:p>
            <a:r>
              <a:rPr lang="en">
                <a:solidFill>
                  <a:srgbClr val="695D46"/>
                </a:solidFill>
                <a:latin typeface="Times New Roman"/>
                <a:ea typeface="Times New Roman"/>
                <a:cs typeface="Times New Roman"/>
                <a:sym typeface="Times New Roman"/>
              </a:rPr>
              <a:t>Consider a Lagrangian Path: </a:t>
            </a:r>
            <a:r>
              <a:rPr lang="en" i="1">
                <a:solidFill>
                  <a:srgbClr val="695D46"/>
                </a:solidFill>
                <a:latin typeface="Times New Roman"/>
                <a:ea typeface="Times New Roman"/>
                <a:cs typeface="Times New Roman"/>
                <a:sym typeface="Times New Roman"/>
              </a:rPr>
              <a:t>A -&gt; C -&gt; D</a:t>
            </a:r>
            <a:r>
              <a:rPr lang="en">
                <a:solidFill>
                  <a:srgbClr val="695D46"/>
                </a:solidFill>
                <a:latin typeface="Times New Roman"/>
                <a:ea typeface="Times New Roman"/>
                <a:cs typeface="Times New Roman"/>
                <a:sym typeface="Times New Roman"/>
              </a:rPr>
              <a:t>. When starting at t = 1 from A, it takes 3 time steps to reach D. When starting at t = 2 from A, it takes 2 time steps to reach D.</a:t>
            </a:r>
          </a:p>
          <a:p>
            <a:endParaRPr>
              <a:solidFill>
                <a:srgbClr val="695D46"/>
              </a:solidFill>
              <a:latin typeface="Times New Roman"/>
              <a:ea typeface="Times New Roman"/>
              <a:cs typeface="Times New Roman"/>
              <a:sym typeface="Times New Roman"/>
            </a:endParaRPr>
          </a:p>
          <a:p>
            <a:endParaRPr>
              <a:solidFill>
                <a:srgbClr val="695D46"/>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52379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32ED2288-BCA6-43AB-ADB3-4D808F5856FC}" type="slidenum">
              <a:rPr lang="en-US" smtClean="0"/>
              <a:t>76</a:t>
            </a:fld>
            <a:endParaRPr lang="en-US"/>
          </a:p>
        </p:txBody>
      </p:sp>
    </p:spTree>
    <p:extLst>
      <p:ext uri="{BB962C8B-B14F-4D97-AF65-F5344CB8AC3E}">
        <p14:creationId xmlns:p14="http://schemas.microsoft.com/office/powerpoint/2010/main" val="2062267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Ridesharing references:</a:t>
            </a:r>
            <a:r>
              <a:rPr lang="en-US" baseline="0" dirty="0"/>
              <a:t> 1, 2 ,3 4, 5, 6</a:t>
            </a:r>
          </a:p>
          <a:p>
            <a:r>
              <a:rPr lang="en-US" baseline="0" dirty="0"/>
              <a:t>Spatial </a:t>
            </a:r>
            <a:r>
              <a:rPr lang="en-US" baseline="0" dirty="0" err="1"/>
              <a:t>crowdsourcing</a:t>
            </a:r>
            <a:r>
              <a:rPr lang="en-US" baseline="0" dirty="0"/>
              <a:t> references: 7, 8, 9, 10</a:t>
            </a:r>
          </a:p>
          <a:p>
            <a:endParaRPr lang="en-US" dirty="0"/>
          </a:p>
          <a:p>
            <a:r>
              <a:rPr lang="en-US" dirty="0"/>
              <a:t>Related Work assumes balanced supply and demand so we maximize the matching while not caring for which workers/drivers are not assigned</a:t>
            </a:r>
          </a:p>
          <a:p>
            <a:endParaRPr lang="en-US" baseline="0" dirty="0"/>
          </a:p>
          <a:p>
            <a:r>
              <a:rPr lang="en-US" baseline="0" dirty="0"/>
              <a:t>Therefore, if demand is much less than supply, we may not be able to keep the eco-system alive since many providers may not be assigned.</a:t>
            </a:r>
          </a:p>
          <a:p>
            <a:r>
              <a:rPr lang="en-US" baseline="0" dirty="0"/>
              <a:t>Similarly, if demand is much higher than supply, nearest neighbor heuristics may not maximize the matching since the historical spatio-temporal variation of demand and supply is not taken into account (e.g. trying to send users to further locations with incentives/discounts OR considering the service times and expected demand near each provider in the assignment).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CB22D-CDB4-463F-8634-4071C3E9CD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692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CB22D-CDB4-463F-8634-4071C3E9CD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952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Ridesharing references:</a:t>
            </a:r>
            <a:r>
              <a:rPr lang="en-US" baseline="0" dirty="0"/>
              <a:t> 1, 2 ,3 4, 5, 6</a:t>
            </a:r>
          </a:p>
          <a:p>
            <a:r>
              <a:rPr lang="en-US" baseline="0" dirty="0"/>
              <a:t>Spatial </a:t>
            </a:r>
            <a:r>
              <a:rPr lang="en-US" baseline="0" dirty="0" err="1"/>
              <a:t>crowdsourcing</a:t>
            </a:r>
            <a:r>
              <a:rPr lang="en-US" baseline="0" dirty="0"/>
              <a:t> references: 7, 8, 9, 10</a:t>
            </a:r>
          </a:p>
          <a:p>
            <a:endParaRPr lang="en-US" dirty="0"/>
          </a:p>
          <a:p>
            <a:r>
              <a:rPr lang="en-US" dirty="0"/>
              <a:t>Related Work assumes balanced supply and demand so we maximize the matching while not caring for which workers/drivers are not assigned</a:t>
            </a:r>
          </a:p>
          <a:p>
            <a:endParaRPr lang="en-US" baseline="0" dirty="0"/>
          </a:p>
          <a:p>
            <a:r>
              <a:rPr lang="en-US" baseline="0" dirty="0"/>
              <a:t>Therefore, if demand is much less than supply, we may not be able to keep the eco-system alive since many providers may not be assigned.</a:t>
            </a:r>
          </a:p>
          <a:p>
            <a:r>
              <a:rPr lang="en-US" baseline="0" dirty="0"/>
              <a:t>Similarly, if demand is much higher than supply, nearest neighbor heuristics may not maximize the matching since the historical spatio-temporal variation of demand and supply is not taken into account (e.g. trying to send users to further locations with incentives/discounts OR considering the service times and expected demand near each provider in the assignment).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CB22D-CDB4-463F-8634-4071C3E9CD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476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a:extLst>
            <a:ext uri="{FF2B5EF4-FFF2-40B4-BE49-F238E27FC236}">
              <a16:creationId xmlns:a16="http://schemas.microsoft.com/office/drawing/2014/main" id="{74B95932-35A2-268D-A284-0E6662049B50}"/>
            </a:ext>
          </a:extLst>
        </p:cNvPr>
        <p:cNvGrpSpPr/>
        <p:nvPr/>
      </p:nvGrpSpPr>
      <p:grpSpPr>
        <a:xfrm>
          <a:off x="0" y="0"/>
          <a:ext cx="0" cy="0"/>
          <a:chOff x="0" y="0"/>
          <a:chExt cx="0" cy="0"/>
        </a:xfrm>
      </p:grpSpPr>
      <p:sp>
        <p:nvSpPr>
          <p:cNvPr id="199" name="Google Shape;199;gd1d99e588d_0_66:notes">
            <a:extLst>
              <a:ext uri="{FF2B5EF4-FFF2-40B4-BE49-F238E27FC236}">
                <a16:creationId xmlns:a16="http://schemas.microsoft.com/office/drawing/2014/main" id="{9ABB8DD5-70BC-30D6-AA13-66A9CD0D9DBB}"/>
              </a:ext>
            </a:extLst>
          </p:cNvPr>
          <p:cNvSpPr>
            <a:spLocks noGrp="1" noRot="1" noChangeAspect="1"/>
          </p:cNvSpPr>
          <p:nvPr>
            <p:ph type="sldImg" idx="2"/>
          </p:nvPr>
        </p:nvSpPr>
        <p:spPr>
          <a:xfrm>
            <a:off x="1144588" y="685800"/>
            <a:ext cx="4568825" cy="34274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d1d99e588d_0_66:notes">
            <a:extLst>
              <a:ext uri="{FF2B5EF4-FFF2-40B4-BE49-F238E27FC236}">
                <a16:creationId xmlns:a16="http://schemas.microsoft.com/office/drawing/2014/main" id="{8A1A2438-95BB-E55B-02E2-60E5CDCE1A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3274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b66f8cf921_0_2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b66f8cf921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Outline</a:t>
            </a:r>
            <a:endParaRPr/>
          </a:p>
          <a:p>
            <a:pPr marL="0" lvl="0" indent="0" algn="l" rtl="0">
              <a:spcBef>
                <a:spcPts val="0"/>
              </a:spcBef>
              <a:spcAft>
                <a:spcPts val="0"/>
              </a:spcAft>
              <a:buNone/>
            </a:pPr>
            <a:endParaRPr/>
          </a:p>
          <a:p>
            <a:pPr marL="0" lvl="0" indent="0" algn="l" rtl="0">
              <a:spcBef>
                <a:spcPts val="0"/>
              </a:spcBef>
              <a:spcAft>
                <a:spcPts val="0"/>
              </a:spcAft>
              <a:buNone/>
            </a:pPr>
            <a:r>
              <a:rPr lang="en"/>
              <a:t>7 EWD projects:</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arenR"/>
            </a:pPr>
            <a:r>
              <a:rPr lang="en"/>
              <a:t>SNA - Candace/Allison</a:t>
            </a:r>
            <a:endParaRPr/>
          </a:p>
          <a:p>
            <a:pPr marL="457200" lvl="0" indent="-298450" algn="l" rtl="0">
              <a:spcBef>
                <a:spcPts val="0"/>
              </a:spcBef>
              <a:spcAft>
                <a:spcPts val="0"/>
              </a:spcAft>
              <a:buSzPts val="1100"/>
              <a:buAutoNum type="arabicParenR"/>
            </a:pPr>
            <a:r>
              <a:rPr lang="en"/>
              <a:t>Undergrad - Natalie</a:t>
            </a:r>
            <a:endParaRPr/>
          </a:p>
          <a:p>
            <a:pPr marL="457200" lvl="0" indent="-298450" algn="l" rtl="0">
              <a:spcBef>
                <a:spcPts val="0"/>
              </a:spcBef>
              <a:spcAft>
                <a:spcPts val="0"/>
              </a:spcAft>
              <a:buSzPts val="1100"/>
              <a:buAutoNum type="arabicParenR"/>
            </a:pPr>
            <a:r>
              <a:rPr lang="en"/>
              <a:t>Grad - David Mulla</a:t>
            </a:r>
            <a:endParaRPr/>
          </a:p>
          <a:p>
            <a:pPr marL="457200" lvl="0" indent="-298450" algn="l" rtl="0">
              <a:spcBef>
                <a:spcPts val="0"/>
              </a:spcBef>
              <a:spcAft>
                <a:spcPts val="0"/>
              </a:spcAft>
              <a:buSzPts val="1100"/>
              <a:buAutoNum type="arabicParenR"/>
            </a:pPr>
            <a:r>
              <a:rPr lang="en"/>
              <a:t>Professional education - Bruce</a:t>
            </a:r>
            <a:endParaRPr/>
          </a:p>
          <a:p>
            <a:pPr marL="457200" lvl="0" indent="-298450" algn="l" rtl="0">
              <a:spcBef>
                <a:spcPts val="0"/>
              </a:spcBef>
              <a:spcAft>
                <a:spcPts val="0"/>
              </a:spcAft>
              <a:buSzPts val="1100"/>
              <a:buAutoNum type="arabicParenR"/>
            </a:pPr>
            <a:r>
              <a:rPr lang="en"/>
              <a:t>Extension farmers and forestsers - Allison </a:t>
            </a:r>
            <a:endParaRPr/>
          </a:p>
          <a:p>
            <a:pPr marL="457200" lvl="0" indent="-298450" algn="l" rtl="0">
              <a:spcBef>
                <a:spcPts val="0"/>
              </a:spcBef>
              <a:spcAft>
                <a:spcPts val="0"/>
              </a:spcAft>
              <a:buSzPts val="1100"/>
              <a:buAutoNum type="arabicParenR"/>
            </a:pPr>
            <a:r>
              <a:rPr lang="en"/>
              <a:t>K-12 - Natalie M.</a:t>
            </a:r>
            <a:endParaRPr/>
          </a:p>
          <a:p>
            <a:pPr marL="457200" lvl="0" indent="-298450" algn="l" rtl="0">
              <a:spcBef>
                <a:spcPts val="0"/>
              </a:spcBef>
              <a:spcAft>
                <a:spcPts val="0"/>
              </a:spcAft>
              <a:buSzPts val="1100"/>
              <a:buAutoNum type="arabicParenR"/>
            </a:pPr>
            <a:r>
              <a:rPr lang="en"/>
              <a:t>Working lands CC</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27193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CFF9E-8D9A-0F4B-68FC-2ADE6DF2C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C31D8A-48E7-8763-ABDC-B3E5184B7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EAC125-0286-DE8C-AFD3-E91ECA7387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22EC6A-82A1-3991-2649-718553316DA3}"/>
              </a:ext>
            </a:extLst>
          </p:cNvPr>
          <p:cNvSpPr>
            <a:spLocks noGrp="1"/>
          </p:cNvSpPr>
          <p:nvPr>
            <p:ph type="sldNum" sz="quarter" idx="5"/>
          </p:nvPr>
        </p:nvSpPr>
        <p:spPr/>
        <p:txBody>
          <a:bodyPr/>
          <a:lstStyle/>
          <a:p>
            <a:fld id="{32ED2288-BCA6-43AB-ADB3-4D808F5856FC}" type="slidenum">
              <a:rPr lang="en-US" smtClean="0"/>
              <a:t>26</a:t>
            </a:fld>
            <a:endParaRPr lang="en-US"/>
          </a:p>
        </p:txBody>
      </p:sp>
    </p:spTree>
    <p:extLst>
      <p:ext uri="{BB962C8B-B14F-4D97-AF65-F5344CB8AC3E}">
        <p14:creationId xmlns:p14="http://schemas.microsoft.com/office/powerpoint/2010/main" val="778483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94F16A-795E-420D-991E-DFBF0B28CC7B}" type="slidenum">
              <a:rPr lang="en-US" smtClean="0"/>
              <a:pPr/>
              <a:t>28</a:t>
            </a:fld>
            <a:endParaRPr lang="en-US"/>
          </a:p>
        </p:txBody>
      </p:sp>
    </p:spTree>
    <p:extLst>
      <p:ext uri="{BB962C8B-B14F-4D97-AF65-F5344CB8AC3E}">
        <p14:creationId xmlns:p14="http://schemas.microsoft.com/office/powerpoint/2010/main" val="1104407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94F16A-795E-420D-991E-DFBF0B28CC7B}" type="slidenum">
              <a:rPr lang="en-US" smtClean="0"/>
              <a:pPr/>
              <a:t>29</a:t>
            </a:fld>
            <a:endParaRPr lang="en-US"/>
          </a:p>
        </p:txBody>
      </p:sp>
    </p:spTree>
    <p:extLst>
      <p:ext uri="{BB962C8B-B14F-4D97-AF65-F5344CB8AC3E}">
        <p14:creationId xmlns:p14="http://schemas.microsoft.com/office/powerpoint/2010/main" val="1104407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94F16A-795E-420D-991E-DFBF0B28CC7B}" type="slidenum">
              <a:rPr lang="en-US" smtClean="0"/>
              <a:pPr/>
              <a:t>30</a:t>
            </a:fld>
            <a:endParaRPr lang="en-US"/>
          </a:p>
        </p:txBody>
      </p:sp>
    </p:spTree>
    <p:extLst>
      <p:ext uri="{BB962C8B-B14F-4D97-AF65-F5344CB8AC3E}">
        <p14:creationId xmlns:p14="http://schemas.microsoft.com/office/powerpoint/2010/main" val="110440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94F16A-795E-420D-991E-DFBF0B28CC7B}" type="slidenum">
              <a:rPr lang="en-US" smtClean="0"/>
              <a:pPr/>
              <a:t>31</a:t>
            </a:fld>
            <a:endParaRPr lang="en-US"/>
          </a:p>
        </p:txBody>
      </p:sp>
    </p:spTree>
    <p:extLst>
      <p:ext uri="{BB962C8B-B14F-4D97-AF65-F5344CB8AC3E}">
        <p14:creationId xmlns:p14="http://schemas.microsoft.com/office/powerpoint/2010/main" val="1104407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71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pic>
        <p:nvPicPr>
          <p:cNvPr id="7174" name="Picture 6" descr="UofM-3_T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43600"/>
            <a:ext cx="9145588" cy="914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a:xfrm>
            <a:off x="131637" y="6356351"/>
            <a:ext cx="346112" cy="365125"/>
          </a:xfrm>
          <a:prstGeom prst="rect">
            <a:avLst/>
          </a:prstGeom>
        </p:spPr>
        <p:txBody>
          <a:bodyPr/>
          <a:lstStyle/>
          <a:p>
            <a:fld id="{A3F78ADE-0F26-4492-84FC-1A254AF1C159}" type="slidenum">
              <a:rPr lang="en-US" smtClean="0"/>
              <a:pPr/>
              <a:t>‹#›</a:t>
            </a:fld>
            <a:endParaRPr lang="en-US"/>
          </a:p>
        </p:txBody>
      </p:sp>
    </p:spTree>
    <p:extLst>
      <p:ext uri="{BB962C8B-B14F-4D97-AF65-F5344CB8AC3E}">
        <p14:creationId xmlns:p14="http://schemas.microsoft.com/office/powerpoint/2010/main" val="3632762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218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9345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7" name="Shape 27"/>
          <p:cNvSpPr txBox="1">
            <a:spLocks noGrp="1"/>
          </p:cNvSpPr>
          <p:nvPr>
            <p:ph type="title"/>
          </p:nvPr>
        </p:nvSpPr>
        <p:spPr>
          <a:xfrm>
            <a:off x="311701" y="593367"/>
            <a:ext cx="8520599" cy="9431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11701" y="1688433"/>
            <a:ext cx="8520599" cy="440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52773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8"/>
        <p:cNvGrpSpPr/>
        <p:nvPr/>
      </p:nvGrpSpPr>
      <p:grpSpPr>
        <a:xfrm>
          <a:off x="0" y="0"/>
          <a:ext cx="0" cy="0"/>
          <a:chOff x="0" y="0"/>
          <a:chExt cx="0" cy="0"/>
        </a:xfrm>
      </p:grpSpPr>
      <p:sp>
        <p:nvSpPr>
          <p:cNvPr id="19" name="Google Shape;19;p3"/>
          <p:cNvSpPr txBox="1">
            <a:spLocks noGrp="1"/>
          </p:cNvSpPr>
          <p:nvPr>
            <p:ph type="subTitle" idx="1"/>
          </p:nvPr>
        </p:nvSpPr>
        <p:spPr>
          <a:xfrm>
            <a:off x="1371600" y="3886200"/>
            <a:ext cx="6400800" cy="17528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000000"/>
              </a:buClr>
              <a:buSzPts val="3200"/>
              <a:buFont typeface="Calibri"/>
              <a:buNone/>
              <a:defRPr>
                <a:solidFill>
                  <a:srgbClr val="000000"/>
                </a:solidFill>
              </a:defRPr>
            </a:lvl1pPr>
            <a:lvl2pPr lvl="1" algn="ctr">
              <a:spcBef>
                <a:spcPts val="560"/>
              </a:spcBef>
              <a:spcAft>
                <a:spcPts val="0"/>
              </a:spcAft>
              <a:buClr>
                <a:srgbClr val="000000"/>
              </a:buClr>
              <a:buSzPts val="2800"/>
              <a:buFont typeface="Calibri"/>
              <a:buNone/>
              <a:defRPr/>
            </a:lvl2pPr>
            <a:lvl3pPr lvl="2" algn="ctr">
              <a:spcBef>
                <a:spcPts val="480"/>
              </a:spcBef>
              <a:spcAft>
                <a:spcPts val="0"/>
              </a:spcAft>
              <a:buClr>
                <a:srgbClr val="000000"/>
              </a:buClr>
              <a:buSzPts val="2400"/>
              <a:buFont typeface="Calibri"/>
              <a:buNone/>
              <a:defRPr/>
            </a:lvl3pPr>
            <a:lvl4pPr lvl="3" algn="ctr">
              <a:spcBef>
                <a:spcPts val="400"/>
              </a:spcBef>
              <a:spcAft>
                <a:spcPts val="0"/>
              </a:spcAft>
              <a:buClr>
                <a:srgbClr val="000000"/>
              </a:buClr>
              <a:buSzPts val="2000"/>
              <a:buFont typeface="Calibri"/>
              <a:buNone/>
              <a:defRPr/>
            </a:lvl4pPr>
            <a:lvl5pPr lvl="4" algn="ctr">
              <a:spcBef>
                <a:spcPts val="400"/>
              </a:spcBef>
              <a:spcAft>
                <a:spcPts val="0"/>
              </a:spcAft>
              <a:buClr>
                <a:srgbClr val="000000"/>
              </a:buClr>
              <a:buSzPts val="2000"/>
              <a:buFont typeface="Calibri"/>
              <a:buNone/>
              <a:defRPr/>
            </a:lvl5pPr>
            <a:lvl6pPr lvl="5" algn="ctr">
              <a:spcBef>
                <a:spcPts val="400"/>
              </a:spcBef>
              <a:spcAft>
                <a:spcPts val="0"/>
              </a:spcAft>
              <a:buClr>
                <a:schemeClr val="lt1"/>
              </a:buClr>
              <a:buSzPts val="2000"/>
              <a:buFont typeface="Calibri"/>
              <a:buNone/>
              <a:defRPr/>
            </a:lvl6pPr>
            <a:lvl7pPr lvl="6" algn="ctr">
              <a:spcBef>
                <a:spcPts val="400"/>
              </a:spcBef>
              <a:spcAft>
                <a:spcPts val="0"/>
              </a:spcAft>
              <a:buClr>
                <a:schemeClr val="lt1"/>
              </a:buClr>
              <a:buSzPts val="2000"/>
              <a:buFont typeface="Calibri"/>
              <a:buNone/>
              <a:defRPr/>
            </a:lvl7pPr>
            <a:lvl8pPr lvl="7" algn="ctr">
              <a:spcBef>
                <a:spcPts val="400"/>
              </a:spcBef>
              <a:spcAft>
                <a:spcPts val="0"/>
              </a:spcAft>
              <a:buClr>
                <a:schemeClr val="lt1"/>
              </a:buClr>
              <a:buSzPts val="2000"/>
              <a:buFont typeface="Calibri"/>
              <a:buNone/>
              <a:defRPr/>
            </a:lvl8pPr>
            <a:lvl9pPr lvl="8" algn="ctr">
              <a:spcBef>
                <a:spcPts val="400"/>
              </a:spcBef>
              <a:spcAft>
                <a:spcPts val="0"/>
              </a:spcAft>
              <a:buClr>
                <a:schemeClr val="lt1"/>
              </a:buClr>
              <a:buSzPts val="2000"/>
              <a:buFont typeface="Calibri"/>
              <a:buNone/>
              <a:defRPr/>
            </a:lvl9pPr>
          </a:lstStyle>
          <a:p>
            <a:endParaRPr/>
          </a:p>
        </p:txBody>
      </p:sp>
      <p:sp>
        <p:nvSpPr>
          <p:cNvPr id="20" name="Google Shape;20;p3"/>
          <p:cNvSpPr txBox="1">
            <a:spLocks noGrp="1"/>
          </p:cNvSpPr>
          <p:nvPr>
            <p:ph type="title"/>
          </p:nvPr>
        </p:nvSpPr>
        <p:spPr>
          <a:xfrm>
            <a:off x="-12700" y="963613"/>
            <a:ext cx="9156600" cy="865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3"/>
          <p:cNvSpPr txBox="1">
            <a:spLocks noGrp="1"/>
          </p:cNvSpPr>
          <p:nvPr>
            <p:ph type="dt" idx="10"/>
          </p:nvPr>
        </p:nvSpPr>
        <p:spPr>
          <a:xfrm>
            <a:off x="457200" y="6245225"/>
            <a:ext cx="2133600" cy="4764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3124200" y="6245225"/>
            <a:ext cx="2895600" cy="4764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solidFill>
                  <a:srgbClr val="0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6553200" y="6245225"/>
            <a:ext cx="2133600" cy="4764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1475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a:xfrm>
            <a:off x="185578" y="6356351"/>
            <a:ext cx="338405" cy="365125"/>
          </a:xfrm>
        </p:spPr>
        <p:txBody>
          <a:bodyPr/>
          <a:lstStyle/>
          <a:p>
            <a:fld id="{E4D37B5F-ABCF-48FC-8FD3-F3890A2DD608}" type="slidenum">
              <a:rPr lang="en-US" smtClean="0"/>
              <a:pPr/>
              <a:t>‹#›</a:t>
            </a:fld>
            <a:endParaRPr lang="en-US"/>
          </a:p>
        </p:txBody>
      </p:sp>
    </p:spTree>
    <p:extLst>
      <p:ext uri="{BB962C8B-B14F-4D97-AF65-F5344CB8AC3E}">
        <p14:creationId xmlns:p14="http://schemas.microsoft.com/office/powerpoint/2010/main" val="3407904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a:xfrm>
            <a:off x="185577" y="6356351"/>
            <a:ext cx="330700" cy="365125"/>
          </a:xfrm>
        </p:spPr>
        <p:txBody>
          <a:bodyPr/>
          <a:lstStyle/>
          <a:p>
            <a:fld id="{E4D37B5F-ABCF-48FC-8FD3-F3890A2DD608}" type="slidenum">
              <a:rPr lang="en-US" smtClean="0"/>
              <a:pPr/>
              <a:t>‹#›</a:t>
            </a:fld>
            <a:endParaRPr lang="en-US"/>
          </a:p>
        </p:txBody>
      </p:sp>
    </p:spTree>
    <p:extLst>
      <p:ext uri="{BB962C8B-B14F-4D97-AF65-F5344CB8AC3E}">
        <p14:creationId xmlns:p14="http://schemas.microsoft.com/office/powerpoint/2010/main" val="64213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3962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3962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3132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030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3558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430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Tree>
    <p:extLst>
      <p:ext uri="{BB962C8B-B14F-4D97-AF65-F5344CB8AC3E}">
        <p14:creationId xmlns:p14="http://schemas.microsoft.com/office/powerpoint/2010/main" val="2769321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Tree>
    <p:extLst>
      <p:ext uri="{BB962C8B-B14F-4D97-AF65-F5344CB8AC3E}">
        <p14:creationId xmlns:p14="http://schemas.microsoft.com/office/powerpoint/2010/main" val="1835136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6" name="Picture 12" descr="UofM-3_TM"/>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5943600"/>
            <a:ext cx="9145588" cy="914400"/>
          </a:xfrm>
          <a:prstGeom prst="rect">
            <a:avLst/>
          </a:prstGeom>
          <a:noFill/>
          <a:extLst>
            <a:ext uri="{909E8E84-426E-40dd-AFC4-6F175D3DCCD1}">
              <a14:hiddenFill xmlns=""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280150"/>
            <a:ext cx="7772400" cy="7801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234782"/>
            <a:ext cx="7772400" cy="43255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4" name="Slide Number Placeholder 3"/>
          <p:cNvSpPr>
            <a:spLocks noGrp="1"/>
          </p:cNvSpPr>
          <p:nvPr>
            <p:ph type="sldNum" sz="quarter" idx="4"/>
          </p:nvPr>
        </p:nvSpPr>
        <p:spPr>
          <a:xfrm>
            <a:off x="185577" y="6356351"/>
            <a:ext cx="500223" cy="365125"/>
          </a:xfrm>
          <a:prstGeom prst="rect">
            <a:avLst/>
          </a:prstGeom>
        </p:spPr>
        <p:txBody>
          <a:bodyPr vert="horz" lIns="91440" tIns="45720" rIns="91440" bIns="45720" rtlCol="0" anchor="ctr"/>
          <a:lstStyle>
            <a:lvl1pPr algn="r">
              <a:defRPr sz="1050">
                <a:solidFill>
                  <a:schemeClr val="bg1"/>
                </a:solidFill>
              </a:defRPr>
            </a:lvl1pPr>
          </a:lstStyle>
          <a:p>
            <a:fld id="{E4D37B5F-ABCF-48FC-8FD3-F3890A2DD608}" type="slidenum">
              <a:rPr lang="en-US" smtClean="0"/>
              <a:pPr/>
              <a:t>‹#›</a:t>
            </a:fld>
            <a:endParaRPr lang="en-US"/>
          </a:p>
        </p:txBody>
      </p:sp>
    </p:spTree>
    <p:extLst>
      <p:ext uri="{BB962C8B-B14F-4D97-AF65-F5344CB8AC3E}">
        <p14:creationId xmlns:p14="http://schemas.microsoft.com/office/powerpoint/2010/main" val="1769717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1" fontAlgn="base" hangingPunct="1">
        <a:spcBef>
          <a:spcPct val="0"/>
        </a:spcBef>
        <a:spcAft>
          <a:spcPct val="0"/>
        </a:spcAft>
        <a:defRPr sz="2400">
          <a:solidFill>
            <a:srgbClr val="7A0019"/>
          </a:solidFill>
          <a:latin typeface="+mj-lt"/>
          <a:ea typeface="+mj-ea"/>
          <a:cs typeface="+mj-cs"/>
        </a:defRPr>
      </a:lvl1pPr>
      <a:lvl2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5pPr>
      <a:lvl6pPr marL="342892"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6pPr>
      <a:lvl7pPr marL="685783"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7pPr>
      <a:lvl8pPr marL="1028675"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8pPr>
      <a:lvl9pPr marL="1371566"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9pPr>
    </p:titleStyle>
    <p:bodyStyle>
      <a:lvl1pPr marL="257168" indent="-257168" algn="l" rtl="0" eaLnBrk="1" fontAlgn="base" hangingPunct="1">
        <a:spcBef>
          <a:spcPct val="20000"/>
        </a:spcBef>
        <a:spcAft>
          <a:spcPct val="0"/>
        </a:spcAft>
        <a:buClr>
          <a:srgbClr val="7A0019"/>
        </a:buClr>
        <a:buChar char="•"/>
        <a:defRPr sz="1800">
          <a:solidFill>
            <a:schemeClr val="tx1"/>
          </a:solidFill>
          <a:latin typeface="+mn-lt"/>
          <a:ea typeface="+mn-ea"/>
          <a:cs typeface="+mn-cs"/>
        </a:defRPr>
      </a:lvl1pPr>
      <a:lvl2pPr marL="557199" indent="-214308" algn="l" rtl="0" eaLnBrk="1" fontAlgn="base" hangingPunct="1">
        <a:spcBef>
          <a:spcPct val="20000"/>
        </a:spcBef>
        <a:spcAft>
          <a:spcPct val="0"/>
        </a:spcAft>
        <a:buClr>
          <a:srgbClr val="7A0019"/>
        </a:buClr>
        <a:buChar char="–"/>
        <a:defRPr sz="1500">
          <a:solidFill>
            <a:schemeClr val="tx1"/>
          </a:solidFill>
          <a:latin typeface="+mn-lt"/>
          <a:ea typeface="+mn-ea"/>
        </a:defRPr>
      </a:lvl2pPr>
      <a:lvl3pPr marL="857228" indent="-171446" algn="l" rtl="0" eaLnBrk="1" fontAlgn="base" hangingPunct="1">
        <a:spcBef>
          <a:spcPct val="20000"/>
        </a:spcBef>
        <a:spcAft>
          <a:spcPct val="0"/>
        </a:spcAft>
        <a:buClr>
          <a:srgbClr val="7A0019"/>
        </a:buClr>
        <a:buChar char="•"/>
        <a:defRPr sz="1350">
          <a:solidFill>
            <a:schemeClr val="tx1"/>
          </a:solidFill>
          <a:latin typeface="+mn-lt"/>
          <a:ea typeface="+mn-ea"/>
        </a:defRPr>
      </a:lvl3pPr>
      <a:lvl4pPr marL="1200120" indent="-171446" algn="l" rtl="0" eaLnBrk="1" fontAlgn="base" hangingPunct="1">
        <a:spcBef>
          <a:spcPct val="20000"/>
        </a:spcBef>
        <a:spcAft>
          <a:spcPct val="0"/>
        </a:spcAft>
        <a:buClr>
          <a:srgbClr val="7A0019"/>
        </a:buClr>
        <a:buChar char="–"/>
        <a:defRPr sz="1350">
          <a:solidFill>
            <a:schemeClr val="tx1"/>
          </a:solidFill>
          <a:latin typeface="+mn-lt"/>
          <a:ea typeface="+mn-ea"/>
        </a:defRPr>
      </a:lvl4pPr>
      <a:lvl5pPr marL="1543012" indent="-171446" algn="l" rtl="0" eaLnBrk="1" fontAlgn="base" hangingPunct="1">
        <a:spcBef>
          <a:spcPct val="20000"/>
        </a:spcBef>
        <a:spcAft>
          <a:spcPct val="0"/>
        </a:spcAft>
        <a:buClr>
          <a:srgbClr val="7A0019"/>
        </a:buClr>
        <a:buChar char="»"/>
        <a:defRPr sz="1200">
          <a:solidFill>
            <a:schemeClr val="tx1"/>
          </a:solidFill>
          <a:latin typeface="+mn-lt"/>
          <a:ea typeface="+mn-ea"/>
        </a:defRPr>
      </a:lvl5pPr>
      <a:lvl6pPr marL="1885903" indent="-171446" algn="l" rtl="0" eaLnBrk="1" fontAlgn="base" hangingPunct="1">
        <a:spcBef>
          <a:spcPct val="20000"/>
        </a:spcBef>
        <a:spcAft>
          <a:spcPct val="0"/>
        </a:spcAft>
        <a:buClr>
          <a:srgbClr val="7A0019"/>
        </a:buClr>
        <a:buChar char="»"/>
        <a:defRPr sz="1500">
          <a:solidFill>
            <a:schemeClr val="tx1"/>
          </a:solidFill>
          <a:latin typeface="+mn-lt"/>
          <a:ea typeface="+mn-ea"/>
        </a:defRPr>
      </a:lvl6pPr>
      <a:lvl7pPr marL="2228795" indent="-171446" algn="l" rtl="0" eaLnBrk="1" fontAlgn="base" hangingPunct="1">
        <a:spcBef>
          <a:spcPct val="20000"/>
        </a:spcBef>
        <a:spcAft>
          <a:spcPct val="0"/>
        </a:spcAft>
        <a:buClr>
          <a:srgbClr val="7A0019"/>
        </a:buClr>
        <a:buChar char="»"/>
        <a:defRPr sz="1500">
          <a:solidFill>
            <a:schemeClr val="tx1"/>
          </a:solidFill>
          <a:latin typeface="+mn-lt"/>
          <a:ea typeface="+mn-ea"/>
        </a:defRPr>
      </a:lvl7pPr>
      <a:lvl8pPr marL="2571686" indent="-171446" algn="l" rtl="0" eaLnBrk="1" fontAlgn="base" hangingPunct="1">
        <a:spcBef>
          <a:spcPct val="20000"/>
        </a:spcBef>
        <a:spcAft>
          <a:spcPct val="0"/>
        </a:spcAft>
        <a:buClr>
          <a:srgbClr val="7A0019"/>
        </a:buClr>
        <a:buChar char="»"/>
        <a:defRPr sz="1500">
          <a:solidFill>
            <a:schemeClr val="tx1"/>
          </a:solidFill>
          <a:latin typeface="+mn-lt"/>
          <a:ea typeface="+mn-ea"/>
        </a:defRPr>
      </a:lvl8pPr>
      <a:lvl9pPr marL="2914577" indent="-171446" algn="l" rtl="0" eaLnBrk="1" fontAlgn="base" hangingPunct="1">
        <a:spcBef>
          <a:spcPct val="20000"/>
        </a:spcBef>
        <a:spcAft>
          <a:spcPct val="0"/>
        </a:spcAft>
        <a:buClr>
          <a:srgbClr val="7A0019"/>
        </a:buClr>
        <a:buChar char="»"/>
        <a:defRPr sz="1500">
          <a:solidFill>
            <a:schemeClr val="tx1"/>
          </a:solidFill>
          <a:latin typeface="+mn-lt"/>
          <a:ea typeface="+mn-ea"/>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ecs.harvard.edu/cs286r/courses/spring08/reading6/CohenTutorial.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ytimes.com/2018/02/09/technology/facial-recognition-race-artificial-intelligenc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science.org/content/article/computers-ace-iq-tests-still-make-dumb-mistakes-can-different-tests-help"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hyperlink" Target="https://www.technologyreview.com/2026/02/05/1132254/this-is-the-most-misunderstood-graph-in-ai/"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0.png"/><Relationship Id="rId7"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www.nytimes.com/2021/09/27/us/politics/intelligence-agencies-commercial-satellites.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30.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hyperlink" Target="https://ieeexplore.ieee.org/stamp/stamp.jsp?arnumber=55470"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NUL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98.tmp"/><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99.tmp"/><Relationship Id="rId2" Type="http://schemas.openxmlformats.org/officeDocument/2006/relationships/image" Target="NUL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gif"/><Relationship Id="rId1" Type="http://schemas.openxmlformats.org/officeDocument/2006/relationships/slideLayout" Target="../slideLayouts/slideLayout2.xml"/><Relationship Id="rId5" Type="http://schemas.openxmlformats.org/officeDocument/2006/relationships/image" Target="../media/image104.gif"/><Relationship Id="rId4" Type="http://schemas.openxmlformats.org/officeDocument/2006/relationships/image" Target="../media/image103.gi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4.gif"/><Relationship Id="rId5" Type="http://schemas.openxmlformats.org/officeDocument/2006/relationships/image" Target="../media/image103.gif"/><Relationship Id="rId4" Type="http://schemas.openxmlformats.org/officeDocument/2006/relationships/image" Target="../media/image102.gi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FA59-71DD-8C4D-A293-64B492D40211}"/>
              </a:ext>
            </a:extLst>
          </p:cNvPr>
          <p:cNvSpPr>
            <a:spLocks noGrp="1"/>
          </p:cNvSpPr>
          <p:nvPr>
            <p:ph type="ctrTitle"/>
          </p:nvPr>
        </p:nvSpPr>
        <p:spPr/>
        <p:txBody>
          <a:bodyPr/>
          <a:lstStyle/>
          <a:p>
            <a:r>
              <a:rPr lang="en-US" sz="2800" b="1" dirty="0"/>
              <a:t>Spatial Query Processing: </a:t>
            </a:r>
            <a:br>
              <a:rPr lang="en-US" dirty="0"/>
            </a:br>
            <a:r>
              <a:rPr lang="en-US" dirty="0"/>
              <a:t>State of the Art and New Developments</a:t>
            </a:r>
          </a:p>
        </p:txBody>
      </p:sp>
      <p:sp>
        <p:nvSpPr>
          <p:cNvPr id="3" name="Subtitle 2">
            <a:extLst>
              <a:ext uri="{FF2B5EF4-FFF2-40B4-BE49-F238E27FC236}">
                <a16:creationId xmlns:a16="http://schemas.microsoft.com/office/drawing/2014/main" id="{4DECB47D-BBF2-C844-8664-A5ED35A351B1}"/>
              </a:ext>
            </a:extLst>
          </p:cNvPr>
          <p:cNvSpPr>
            <a:spLocks noGrp="1"/>
          </p:cNvSpPr>
          <p:nvPr>
            <p:ph type="subTitle" idx="1"/>
          </p:nvPr>
        </p:nvSpPr>
        <p:spPr/>
        <p:txBody>
          <a:bodyPr/>
          <a:lstStyle/>
          <a:p>
            <a:r>
              <a:rPr lang="en-US" dirty="0" err="1"/>
              <a:t>Csci</a:t>
            </a:r>
            <a:r>
              <a:rPr lang="en-US" dirty="0"/>
              <a:t> – 8715 Spatial Data </a:t>
            </a:r>
            <a:r>
              <a:rPr lang="en-US"/>
              <a:t>Science Research</a:t>
            </a:r>
            <a:endParaRPr lang="en-US" dirty="0"/>
          </a:p>
          <a:p>
            <a:endParaRPr lang="en-US" dirty="0"/>
          </a:p>
          <a:p>
            <a:endParaRPr lang="en-US" dirty="0"/>
          </a:p>
          <a:p>
            <a:endParaRPr lang="en-US" dirty="0"/>
          </a:p>
          <a:p>
            <a:endParaRPr lang="en-US" dirty="0"/>
          </a:p>
          <a:p>
            <a:r>
              <a:rPr lang="en-US" dirty="0"/>
              <a:t>Acknowledgement: Yan Li</a:t>
            </a:r>
          </a:p>
        </p:txBody>
      </p:sp>
    </p:spTree>
    <p:extLst>
      <p:ext uri="{BB962C8B-B14F-4D97-AF65-F5344CB8AC3E}">
        <p14:creationId xmlns:p14="http://schemas.microsoft.com/office/powerpoint/2010/main" val="3499056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18"/>
            <a:ext cx="7772400" cy="476250"/>
          </a:xfrm>
        </p:spPr>
        <p:txBody>
          <a:bodyPr/>
          <a:lstStyle/>
          <a:p>
            <a:r>
              <a:rPr lang="en-US" b="1" dirty="0"/>
              <a:t>Community Variability in Review criteria </a:t>
            </a:r>
          </a:p>
        </p:txBody>
      </p:sp>
      <p:sp>
        <p:nvSpPr>
          <p:cNvPr id="3" name="Content Placeholder 2"/>
          <p:cNvSpPr>
            <a:spLocks noGrp="1"/>
          </p:cNvSpPr>
          <p:nvPr>
            <p:ph idx="1"/>
          </p:nvPr>
        </p:nvSpPr>
        <p:spPr>
          <a:xfrm>
            <a:off x="354780" y="620381"/>
            <a:ext cx="8789220" cy="4939272"/>
          </a:xfrm>
        </p:spPr>
        <p:txBody>
          <a:bodyPr/>
          <a:lstStyle/>
          <a:p>
            <a:r>
              <a:rPr lang="en-US" sz="1600" dirty="0"/>
              <a:t>Scientific criteria “The task of the referee” may not be applicable to some fields.</a:t>
            </a:r>
          </a:p>
          <a:p>
            <a:pPr lvl="1"/>
            <a:r>
              <a:rPr lang="en-US" dirty="0"/>
              <a:t>Q? What fraction of AI papers (e.g., AAAI ) meet Smith’s criteria in “The task of the referee”? </a:t>
            </a:r>
          </a:p>
          <a:p>
            <a:pPr marL="0" indent="0">
              <a:buNone/>
            </a:pPr>
            <a:endParaRPr lang="en-US" dirty="0"/>
          </a:p>
        </p:txBody>
      </p:sp>
      <p:sp>
        <p:nvSpPr>
          <p:cNvPr id="4" name="Slide Number Placeholder 3"/>
          <p:cNvSpPr>
            <a:spLocks noGrp="1"/>
          </p:cNvSpPr>
          <p:nvPr>
            <p:ph type="sldNum" sz="quarter" idx="11"/>
          </p:nvPr>
        </p:nvSpPr>
        <p:spPr/>
        <p:txBody>
          <a:bodyPr/>
          <a:lstStyle/>
          <a:p>
            <a:fld id="{E4D37B5F-ABCF-48FC-8FD3-F3890A2DD608}" type="slidenum">
              <a:rPr lang="en-US" smtClean="0"/>
              <a:pPr/>
              <a:t>10</a:t>
            </a:fld>
            <a:endParaRPr lang="en-US"/>
          </a:p>
        </p:txBody>
      </p:sp>
      <p:sp>
        <p:nvSpPr>
          <p:cNvPr id="7" name="TextBox 6"/>
          <p:cNvSpPr txBox="1"/>
          <p:nvPr/>
        </p:nvSpPr>
        <p:spPr>
          <a:xfrm>
            <a:off x="354780" y="5434782"/>
            <a:ext cx="8066119" cy="523220"/>
          </a:xfrm>
          <a:prstGeom prst="rect">
            <a:avLst/>
          </a:prstGeom>
          <a:noFill/>
        </p:spPr>
        <p:txBody>
          <a:bodyPr wrap="none" rtlCol="0">
            <a:spAutoFit/>
          </a:bodyPr>
          <a:lstStyle/>
          <a:p>
            <a:r>
              <a:rPr lang="en-US" sz="1400" dirty="0"/>
              <a:t>Source: P. Cohen, Slide 4 in talk titled “</a:t>
            </a:r>
            <a:r>
              <a:rPr lang="en-US" sz="1400" i="1" dirty="0">
                <a:hlinkClick r:id="rId2"/>
              </a:rPr>
              <a:t>Empirical methods for artificial intelligence</a:t>
            </a:r>
            <a:r>
              <a:rPr lang="en-US" sz="1400" i="1" dirty="0"/>
              <a:t>”, USC ISI, 2006. </a:t>
            </a:r>
          </a:p>
          <a:p>
            <a:r>
              <a:rPr lang="en-US" sz="1400" i="1" dirty="0"/>
              <a:t>(</a:t>
            </a:r>
            <a:r>
              <a:rPr lang="en-US" sz="1400" dirty="0"/>
              <a:t>  http://</a:t>
            </a:r>
            <a:r>
              <a:rPr lang="en-US" sz="1400" dirty="0" err="1"/>
              <a:t>www.eecs.harvard.edu</a:t>
            </a:r>
            <a:r>
              <a:rPr lang="en-US" sz="1400" dirty="0"/>
              <a:t>/cs286r/courses/spring08/reading6/</a:t>
            </a:r>
            <a:r>
              <a:rPr lang="en-US" sz="1400" dirty="0" err="1"/>
              <a:t>CohenTutorial.pdf</a:t>
            </a:r>
            <a:r>
              <a:rPr lang="en-US" sz="1400" dirty="0"/>
              <a:t>  )</a:t>
            </a:r>
          </a:p>
        </p:txBody>
      </p:sp>
      <p:pic>
        <p:nvPicPr>
          <p:cNvPr id="5" name="Picture 4" descr="Alt-text:&#10;Slide with a survey summary of 150 AAAI papers, highlighting issues with empirical evidence and theory synergy."/>
          <p:cNvPicPr>
            <a:picLocks noChangeAspect="1"/>
          </p:cNvPicPr>
          <p:nvPr/>
        </p:nvPicPr>
        <p:blipFill rotWithShape="1">
          <a:blip r:embed="rId3" cstate="print">
            <a:extLst>
              <a:ext uri="{28A0092B-C50C-407E-A947-70E740481C1C}">
                <a14:useLocalDpi xmlns:a14="http://schemas.microsoft.com/office/drawing/2010/main" val="0"/>
              </a:ext>
            </a:extLst>
          </a:blip>
          <a:srcRect l="5533" t="5321" r="4445"/>
          <a:stretch/>
        </p:blipFill>
        <p:spPr>
          <a:xfrm>
            <a:off x="1524000" y="1371599"/>
            <a:ext cx="5417128" cy="4070481"/>
          </a:xfrm>
          <a:prstGeom prst="rect">
            <a:avLst/>
          </a:prstGeom>
        </p:spPr>
      </p:pic>
    </p:spTree>
    <p:extLst>
      <p:ext uri="{BB962C8B-B14F-4D97-AF65-F5344CB8AC3E}">
        <p14:creationId xmlns:p14="http://schemas.microsoft.com/office/powerpoint/2010/main" val="122043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77" y="118767"/>
            <a:ext cx="7772400" cy="476250"/>
          </a:xfrm>
        </p:spPr>
        <p:txBody>
          <a:bodyPr/>
          <a:lstStyle/>
          <a:p>
            <a:r>
              <a:rPr lang="en-US" b="1" dirty="0"/>
              <a:t>Community Variability in Review criteria - 2 </a:t>
            </a:r>
          </a:p>
        </p:txBody>
      </p:sp>
      <p:sp>
        <p:nvSpPr>
          <p:cNvPr id="3" name="Content Placeholder 2"/>
          <p:cNvSpPr>
            <a:spLocks noGrp="1"/>
          </p:cNvSpPr>
          <p:nvPr>
            <p:ph idx="1"/>
          </p:nvPr>
        </p:nvSpPr>
        <p:spPr>
          <a:xfrm>
            <a:off x="354780" y="872835"/>
            <a:ext cx="8442856" cy="4686817"/>
          </a:xfrm>
        </p:spPr>
        <p:txBody>
          <a:bodyPr/>
          <a:lstStyle/>
          <a:p>
            <a:r>
              <a:rPr lang="en-US" sz="1600" dirty="0"/>
              <a:t>Scientific criteria “The task of the referee” may not be applicable to all fields.</a:t>
            </a:r>
          </a:p>
          <a:p>
            <a:pPr lvl="1"/>
            <a:r>
              <a:rPr lang="en-US" dirty="0"/>
              <a:t>Q? How far has it come in 30 years?</a:t>
            </a:r>
          </a:p>
          <a:p>
            <a:pPr lvl="1"/>
            <a:r>
              <a:rPr lang="en-US" dirty="0"/>
              <a:t>They use benchmarks , which risks generalization and bias.</a:t>
            </a:r>
          </a:p>
          <a:p>
            <a:pPr marL="0" indent="0">
              <a:buNone/>
            </a:pPr>
            <a:endParaRPr lang="en-US" dirty="0"/>
          </a:p>
        </p:txBody>
      </p:sp>
      <p:sp>
        <p:nvSpPr>
          <p:cNvPr id="4" name="Slide Number Placeholder 3"/>
          <p:cNvSpPr>
            <a:spLocks noGrp="1"/>
          </p:cNvSpPr>
          <p:nvPr>
            <p:ph type="sldNum" sz="quarter" idx="11"/>
          </p:nvPr>
        </p:nvSpPr>
        <p:spPr/>
        <p:txBody>
          <a:bodyPr/>
          <a:lstStyle/>
          <a:p>
            <a:fld id="{E4D37B5F-ABCF-48FC-8FD3-F3890A2DD608}" type="slidenum">
              <a:rPr lang="en-US" smtClean="0"/>
              <a:pPr/>
              <a:t>11</a:t>
            </a:fld>
            <a:endParaRPr lang="en-US"/>
          </a:p>
        </p:txBody>
      </p:sp>
      <p:pic>
        <p:nvPicPr>
          <p:cNvPr id="6" name="Picture 5" descr="&quot;Facial Recognition Is Accurate, if You’re a White Guy&quot; headline by Steve Lohr, dated February 9, 201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569" y="1841973"/>
            <a:ext cx="6234880" cy="666457"/>
          </a:xfrm>
          <a:prstGeom prst="rect">
            <a:avLst/>
          </a:prstGeom>
        </p:spPr>
      </p:pic>
      <p:pic>
        <p:nvPicPr>
          <p:cNvPr id="8" name="Picture 7" descr="Three portrait photos of different individuals with text about gender misidentification rates."/>
          <p:cNvPicPr>
            <a:picLocks noChangeAspect="1"/>
          </p:cNvPicPr>
          <p:nvPr/>
        </p:nvPicPr>
        <p:blipFill rotWithShape="1">
          <a:blip r:embed="rId5">
            <a:extLst>
              <a:ext uri="{28A0092B-C50C-407E-A947-70E740481C1C}">
                <a14:useLocalDpi xmlns:a14="http://schemas.microsoft.com/office/drawing/2010/main" val="0"/>
              </a:ext>
            </a:extLst>
          </a:blip>
          <a:srcRect b="54340"/>
          <a:stretch/>
        </p:blipFill>
        <p:spPr>
          <a:xfrm>
            <a:off x="23312" y="2559159"/>
            <a:ext cx="4766689" cy="2711601"/>
          </a:xfrm>
          <a:prstGeom prst="rect">
            <a:avLst/>
          </a:prstGeom>
        </p:spPr>
      </p:pic>
      <p:pic>
        <p:nvPicPr>
          <p:cNvPr id="9" name="Picture 8" descr="Three portraits of women with diverse skin tones and hair styles, along with a caption about gender misidentification."/>
          <p:cNvPicPr>
            <a:picLocks noChangeAspect="1"/>
          </p:cNvPicPr>
          <p:nvPr/>
        </p:nvPicPr>
        <p:blipFill rotWithShape="1">
          <a:blip r:embed="rId5">
            <a:extLst>
              <a:ext uri="{28A0092B-C50C-407E-A947-70E740481C1C}">
                <a14:useLocalDpi xmlns:a14="http://schemas.microsoft.com/office/drawing/2010/main" val="0"/>
              </a:ext>
            </a:extLst>
          </a:blip>
          <a:srcRect t="45881" r="5616"/>
          <a:stretch/>
        </p:blipFill>
        <p:spPr>
          <a:xfrm>
            <a:off x="4567577" y="2516786"/>
            <a:ext cx="4505792" cy="3034511"/>
          </a:xfrm>
          <a:prstGeom prst="rect">
            <a:avLst/>
          </a:prstGeom>
        </p:spPr>
      </p:pic>
      <p:sp>
        <p:nvSpPr>
          <p:cNvPr id="7" name="TextBox 6"/>
          <p:cNvSpPr txBox="1"/>
          <p:nvPr/>
        </p:nvSpPr>
        <p:spPr>
          <a:xfrm>
            <a:off x="354780" y="5434782"/>
            <a:ext cx="8324458" cy="523220"/>
          </a:xfrm>
          <a:prstGeom prst="rect">
            <a:avLst/>
          </a:prstGeom>
          <a:noFill/>
        </p:spPr>
        <p:txBody>
          <a:bodyPr wrap="none" rtlCol="0">
            <a:spAutoFit/>
          </a:bodyPr>
          <a:lstStyle/>
          <a:p>
            <a:r>
              <a:rPr lang="en-US" sz="1400" dirty="0"/>
              <a:t>Source: S. </a:t>
            </a:r>
            <a:r>
              <a:rPr lang="en-US" sz="1400" dirty="0" err="1"/>
              <a:t>Lohr</a:t>
            </a:r>
            <a:r>
              <a:rPr lang="en-US" sz="1400" dirty="0"/>
              <a:t>, Facial Recognition Is Accurate, if You’re a White Guy, New York Times, Feb. 9</a:t>
            </a:r>
            <a:r>
              <a:rPr lang="en-US" sz="1400" baseline="30000" dirty="0"/>
              <a:t>th</a:t>
            </a:r>
            <a:r>
              <a:rPr lang="en-US" sz="1400" dirty="0"/>
              <a:t>, 2018.</a:t>
            </a:r>
          </a:p>
          <a:p>
            <a:r>
              <a:rPr lang="en-US" sz="1400" i="1" dirty="0"/>
              <a:t>(</a:t>
            </a:r>
            <a:r>
              <a:rPr lang="en-US" sz="1400" i="1" dirty="0">
                <a:hlinkClick r:id="rId3"/>
              </a:rPr>
              <a:t>https://</a:t>
            </a:r>
            <a:r>
              <a:rPr lang="en-US" sz="1400" i="1" dirty="0" err="1">
                <a:hlinkClick r:id="rId3"/>
              </a:rPr>
              <a:t>www.nytimes.com</a:t>
            </a:r>
            <a:r>
              <a:rPr lang="en-US" sz="1400" i="1" dirty="0">
                <a:hlinkClick r:id="rId3"/>
              </a:rPr>
              <a:t>/2018/02/09/technology/facial-recognition-race-artificial-</a:t>
            </a:r>
            <a:r>
              <a:rPr lang="en-US" sz="1400" i="1" dirty="0" err="1">
                <a:hlinkClick r:id="rId3"/>
              </a:rPr>
              <a:t>intelligence.html</a:t>
            </a:r>
            <a:r>
              <a:rPr lang="en-US" sz="1400" dirty="0"/>
              <a:t>)</a:t>
            </a:r>
          </a:p>
        </p:txBody>
      </p:sp>
    </p:spTree>
    <p:extLst>
      <p:ext uri="{BB962C8B-B14F-4D97-AF65-F5344CB8AC3E}">
        <p14:creationId xmlns:p14="http://schemas.microsoft.com/office/powerpoint/2010/main" val="13509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0"/>
          <p:cNvSpPr txBox="1">
            <a:spLocks noGrp="1"/>
          </p:cNvSpPr>
          <p:nvPr>
            <p:ph type="sldNum" idx="12"/>
          </p:nvPr>
        </p:nvSpPr>
        <p:spPr>
          <a:xfrm>
            <a:off x="8519800" y="5764947"/>
            <a:ext cx="548700" cy="235800"/>
          </a:xfrm>
          <a:prstGeom prst="rect">
            <a:avLst/>
          </a:prstGeom>
        </p:spPr>
        <p:txBody>
          <a:bodyPr spcFirstLastPara="1" vert="horz" wrap="square" lIns="91425" tIns="45700" rIns="91425" bIns="45700" rtlCol="0" anchor="t" anchorCtr="0">
            <a:noAutofit/>
          </a:bodyPr>
          <a:lstStyle/>
          <a:p>
            <a:fld id="{00000000-1234-1234-1234-123412341234}" type="slidenum">
              <a:rPr lang="en"/>
              <a:pPr/>
              <a:t>12</a:t>
            </a:fld>
            <a:endParaRPr/>
          </a:p>
        </p:txBody>
      </p:sp>
      <p:grpSp>
        <p:nvGrpSpPr>
          <p:cNvPr id="266" name="Google Shape;266;p40" descr="Abstract banner with text and geometric design."/>
          <p:cNvGrpSpPr/>
          <p:nvPr/>
        </p:nvGrpSpPr>
        <p:grpSpPr>
          <a:xfrm>
            <a:off x="46" y="857251"/>
            <a:ext cx="6832554" cy="675117"/>
            <a:chOff x="778625" y="205375"/>
            <a:chExt cx="1905950" cy="831425"/>
          </a:xfrm>
        </p:grpSpPr>
        <p:sp>
          <p:nvSpPr>
            <p:cNvPr id="267" name="Google Shape;267;p40"/>
            <p:cNvSpPr/>
            <p:nvPr/>
          </p:nvSpPr>
          <p:spPr>
            <a:xfrm>
              <a:off x="1831675" y="205500"/>
              <a:ext cx="852900" cy="831300"/>
            </a:xfrm>
            <a:prstGeom prst="flowChartDelay">
              <a:avLst/>
            </a:prstGeom>
            <a:solidFill>
              <a:schemeClr val="accent3"/>
            </a:solidFill>
            <a:ln>
              <a:noFill/>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sp>
          <p:nvSpPr>
            <p:cNvPr id="268" name="Google Shape;268;p40"/>
            <p:cNvSpPr/>
            <p:nvPr/>
          </p:nvSpPr>
          <p:spPr>
            <a:xfrm>
              <a:off x="778625" y="205375"/>
              <a:ext cx="1081500" cy="831300"/>
            </a:xfrm>
            <a:prstGeom prst="rect">
              <a:avLst/>
            </a:prstGeom>
            <a:solidFill>
              <a:schemeClr val="accent3"/>
            </a:solidFill>
            <a:ln>
              <a:noFill/>
            </a:ln>
          </p:spPr>
          <p:txBody>
            <a:bodyPr spcFirstLastPara="1" wrap="square" lIns="91425" tIns="91425" rIns="91425" bIns="91425" anchor="ctr" anchorCtr="0">
              <a:noAutofit/>
            </a:bodyPr>
            <a:lstStyle/>
            <a:p>
              <a:pPr algn="ctr"/>
              <a:endParaRPr>
                <a:latin typeface="Calibri"/>
                <a:ea typeface="Calibri"/>
                <a:cs typeface="Calibri"/>
                <a:sym typeface="Calibri"/>
              </a:endParaRPr>
            </a:p>
          </p:txBody>
        </p:sp>
      </p:grpSp>
      <p:sp>
        <p:nvSpPr>
          <p:cNvPr id="269" name="Google Shape;269;p40"/>
          <p:cNvSpPr txBox="1">
            <a:spLocks noGrp="1"/>
          </p:cNvSpPr>
          <p:nvPr>
            <p:ph type="title" idx="4294967295"/>
          </p:nvPr>
        </p:nvSpPr>
        <p:spPr>
          <a:xfrm>
            <a:off x="185550" y="971613"/>
            <a:ext cx="6647050" cy="55396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chemeClr val="lt1"/>
                </a:solidFill>
                <a:effectLst/>
                <a:uLnTx/>
                <a:uFillTx/>
                <a:latin typeface="Verdana"/>
                <a:ea typeface="Verdana"/>
                <a:cs typeface="Verdana"/>
                <a:sym typeface="Verdana"/>
              </a:rPr>
              <a:t>AI Limitations: An Example</a:t>
            </a:r>
            <a:endParaRPr kumimoji="0" lang="de-DE" sz="3600" b="1" i="0" u="none" strike="noStrike" kern="1200" cap="none" spc="0" normalizeH="0" baseline="0" noProof="0" dirty="0">
              <a:ln>
                <a:noFill/>
              </a:ln>
              <a:solidFill>
                <a:schemeClr val="lt1"/>
              </a:solidFill>
              <a:effectLst/>
              <a:uLnTx/>
              <a:uFillTx/>
              <a:latin typeface="Verdana"/>
              <a:ea typeface="Verdana"/>
              <a:cs typeface="Verdana"/>
              <a:sym typeface="Verdana"/>
            </a:endParaRPr>
          </a:p>
        </p:txBody>
      </p:sp>
      <p:pic>
        <p:nvPicPr>
          <p:cNvPr id="270" name="Google Shape;270;p40" descr="National Institute of Food and Agriculture logo"/>
          <p:cNvPicPr preferRelativeResize="0"/>
          <p:nvPr/>
        </p:nvPicPr>
        <p:blipFill>
          <a:blip r:embed="rId3">
            <a:alphaModFix/>
          </a:blip>
          <a:stretch>
            <a:fillRect/>
          </a:stretch>
        </p:blipFill>
        <p:spPr>
          <a:xfrm>
            <a:off x="432301" y="5606371"/>
            <a:ext cx="2540195" cy="235800"/>
          </a:xfrm>
          <a:prstGeom prst="rect">
            <a:avLst/>
          </a:prstGeom>
          <a:noFill/>
          <a:ln>
            <a:noFill/>
          </a:ln>
        </p:spPr>
      </p:pic>
      <p:pic>
        <p:nvPicPr>
          <p:cNvPr id="271" name="Google Shape;271;p40" descr="U.S National Science Foundation Logo"/>
          <p:cNvPicPr preferRelativeResize="0"/>
          <p:nvPr/>
        </p:nvPicPr>
        <p:blipFill rotWithShape="1">
          <a:blip r:embed="rId4">
            <a:alphaModFix/>
          </a:blip>
          <a:srcRect t="16197" b="14164"/>
          <a:stretch/>
        </p:blipFill>
        <p:spPr>
          <a:xfrm>
            <a:off x="3095576" y="5534850"/>
            <a:ext cx="1688125" cy="378850"/>
          </a:xfrm>
          <a:prstGeom prst="rect">
            <a:avLst/>
          </a:prstGeom>
          <a:noFill/>
          <a:ln>
            <a:noFill/>
          </a:ln>
        </p:spPr>
      </p:pic>
      <p:sp>
        <p:nvSpPr>
          <p:cNvPr id="280" name="Google Shape;280;p40"/>
          <p:cNvSpPr txBox="1"/>
          <p:nvPr/>
        </p:nvSpPr>
        <p:spPr>
          <a:xfrm>
            <a:off x="6063150" y="5422069"/>
            <a:ext cx="3093900" cy="554100"/>
          </a:xfrm>
          <a:prstGeom prst="rect">
            <a:avLst/>
          </a:prstGeom>
          <a:noFill/>
          <a:ln>
            <a:noFill/>
          </a:ln>
        </p:spPr>
        <p:txBody>
          <a:bodyPr spcFirstLastPara="1" wrap="square" lIns="91425" tIns="91425" rIns="91425" bIns="91425" anchor="t" anchorCtr="0">
            <a:spAutoFit/>
          </a:bodyPr>
          <a:lstStyle/>
          <a:p>
            <a:r>
              <a:rPr lang="en" sz="1200" dirty="0">
                <a:solidFill>
                  <a:schemeClr val="lt1"/>
                </a:solidFill>
                <a:latin typeface="Verdana"/>
                <a:ea typeface="Verdana"/>
                <a:cs typeface="Verdana"/>
                <a:sym typeface="Verdana"/>
              </a:rPr>
              <a:t>AI Institute For Land, Economy, Agriculture and Forestry (6/2023 - …)</a:t>
            </a:r>
            <a:endParaRPr sz="1200" dirty="0">
              <a:solidFill>
                <a:schemeClr val="lt1"/>
              </a:solidFill>
              <a:latin typeface="Verdana"/>
              <a:ea typeface="Verdana"/>
              <a:cs typeface="Verdana"/>
              <a:sym typeface="Verdana"/>
            </a:endParaRPr>
          </a:p>
        </p:txBody>
      </p:sp>
      <p:pic>
        <p:nvPicPr>
          <p:cNvPr id="2" name="Picture 1" descr="Text ">
            <a:extLst>
              <a:ext uri="{FF2B5EF4-FFF2-40B4-BE49-F238E27FC236}">
                <a16:creationId xmlns:a16="http://schemas.microsoft.com/office/drawing/2014/main" id="{F0BBB6F1-5384-6009-9292-5AD4E7E4A8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302" y="283891"/>
            <a:ext cx="7445345" cy="1153360"/>
          </a:xfrm>
          <a:prstGeom prst="rect">
            <a:avLst/>
          </a:prstGeom>
        </p:spPr>
      </p:pic>
      <p:pic>
        <p:nvPicPr>
          <p:cNvPr id="3" name="Picture 2" descr="Logo">
            <a:extLst>
              <a:ext uri="{FF2B5EF4-FFF2-40B4-BE49-F238E27FC236}">
                <a16:creationId xmlns:a16="http://schemas.microsoft.com/office/drawing/2014/main" id="{25C78E58-5317-D2BC-01A0-A73531C4BBBF}"/>
              </a:ext>
            </a:extLst>
          </p:cNvPr>
          <p:cNvPicPr>
            <a:picLocks noChangeAspect="1"/>
          </p:cNvPicPr>
          <p:nvPr/>
        </p:nvPicPr>
        <p:blipFill rotWithShape="1">
          <a:blip r:embed="rId6">
            <a:extLst>
              <a:ext uri="{28A0092B-C50C-407E-A947-70E740481C1C}">
                <a14:useLocalDpi xmlns:a14="http://schemas.microsoft.com/office/drawing/2010/main" val="0"/>
              </a:ext>
            </a:extLst>
          </a:blip>
          <a:srcRect l="12245" t="28624" b="7398"/>
          <a:stretch/>
        </p:blipFill>
        <p:spPr>
          <a:xfrm>
            <a:off x="185550" y="1702632"/>
            <a:ext cx="1270084" cy="357903"/>
          </a:xfrm>
          <a:prstGeom prst="rect">
            <a:avLst/>
          </a:prstGeom>
        </p:spPr>
      </p:pic>
      <p:pic>
        <p:nvPicPr>
          <p:cNvPr id="4" name="Picture 3" descr="Date (5 MAY 2022)">
            <a:extLst>
              <a:ext uri="{FF2B5EF4-FFF2-40B4-BE49-F238E27FC236}">
                <a16:creationId xmlns:a16="http://schemas.microsoft.com/office/drawing/2014/main" id="{25B9941D-675E-4F6A-C2E2-56540583BF23}"/>
              </a:ext>
            </a:extLst>
          </p:cNvPr>
          <p:cNvPicPr>
            <a:picLocks noChangeAspect="1"/>
          </p:cNvPicPr>
          <p:nvPr/>
        </p:nvPicPr>
        <p:blipFill rotWithShape="1">
          <a:blip r:embed="rId7">
            <a:extLst>
              <a:ext uri="{28A0092B-C50C-407E-A947-70E740481C1C}">
                <a14:useLocalDpi xmlns:a14="http://schemas.microsoft.com/office/drawing/2010/main" val="0"/>
              </a:ext>
            </a:extLst>
          </a:blip>
          <a:srcRect l="1" r="59835"/>
          <a:stretch/>
        </p:blipFill>
        <p:spPr>
          <a:xfrm>
            <a:off x="1980975" y="1686454"/>
            <a:ext cx="1166580" cy="327687"/>
          </a:xfrm>
          <a:prstGeom prst="rect">
            <a:avLst/>
          </a:prstGeom>
        </p:spPr>
      </p:pic>
      <p:pic>
        <p:nvPicPr>
          <p:cNvPr id="5" name="Picture 4" descr="Text">
            <a:extLst>
              <a:ext uri="{FF2B5EF4-FFF2-40B4-BE49-F238E27FC236}">
                <a16:creationId xmlns:a16="http://schemas.microsoft.com/office/drawing/2014/main" id="{1B76DFC7-88FD-3095-2473-B7669B97E7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547" y="2477840"/>
            <a:ext cx="9012289" cy="2308167"/>
          </a:xfrm>
          <a:prstGeom prst="rect">
            <a:avLst/>
          </a:prstGeom>
        </p:spPr>
      </p:pic>
      <p:sp>
        <p:nvSpPr>
          <p:cNvPr id="6" name="Rectangle 5">
            <a:extLst>
              <a:ext uri="{FF2B5EF4-FFF2-40B4-BE49-F238E27FC236}">
                <a16:creationId xmlns:a16="http://schemas.microsoft.com/office/drawing/2014/main" id="{C48AD3C2-618C-9434-BC17-F80E54A22B2B}"/>
              </a:ext>
              <a:ext uri="{C183D7F6-B498-43B3-948B-1728B52AA6E4}">
                <adec:decorative xmlns:adec="http://schemas.microsoft.com/office/drawing/2017/decorative" val="1"/>
              </a:ext>
            </a:extLst>
          </p:cNvPr>
          <p:cNvSpPr/>
          <p:nvPr/>
        </p:nvSpPr>
        <p:spPr bwMode="auto">
          <a:xfrm>
            <a:off x="5643932" y="3833577"/>
            <a:ext cx="2975961" cy="211868"/>
          </a:xfrm>
          <a:prstGeom prst="rect">
            <a:avLst/>
          </a:prstGeom>
          <a:noFill/>
          <a:ln w="25400"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defTabSz="514350"/>
            <a:endParaRPr lang="en-US" sz="1050">
              <a:latin typeface="Arial" pitchFamily="-104" charset="0"/>
              <a:ea typeface="ＭＳ Ｐゴシック" pitchFamily="-104" charset="-128"/>
              <a:cs typeface="ＭＳ Ｐゴシック" pitchFamily="-104" charset="-128"/>
            </a:endParaRPr>
          </a:p>
        </p:txBody>
      </p:sp>
      <p:sp>
        <p:nvSpPr>
          <p:cNvPr id="7" name="Rectangle 6">
            <a:extLst>
              <a:ext uri="{FF2B5EF4-FFF2-40B4-BE49-F238E27FC236}">
                <a16:creationId xmlns:a16="http://schemas.microsoft.com/office/drawing/2014/main" id="{CA15CCC1-93D0-3B2B-87A9-9E47FEF09E64}"/>
              </a:ext>
              <a:ext uri="{C183D7F6-B498-43B3-948B-1728B52AA6E4}">
                <adec:decorative xmlns:adec="http://schemas.microsoft.com/office/drawing/2017/decorative" val="1"/>
              </a:ext>
            </a:extLst>
          </p:cNvPr>
          <p:cNvSpPr/>
          <p:nvPr/>
        </p:nvSpPr>
        <p:spPr bwMode="auto">
          <a:xfrm>
            <a:off x="3861581" y="4127659"/>
            <a:ext cx="4580163" cy="211868"/>
          </a:xfrm>
          <a:prstGeom prst="rect">
            <a:avLst/>
          </a:prstGeom>
          <a:noFill/>
          <a:ln w="25400"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defTabSz="514350"/>
            <a:endParaRPr lang="en-US" sz="1050">
              <a:latin typeface="Arial" pitchFamily="-104" charset="0"/>
              <a:ea typeface="ＭＳ Ｐゴシック" pitchFamily="-104" charset="-128"/>
              <a:cs typeface="ＭＳ Ｐゴシック" pitchFamily="-104" charset="-128"/>
            </a:endParaRPr>
          </a:p>
        </p:txBody>
      </p:sp>
      <p:sp>
        <p:nvSpPr>
          <p:cNvPr id="8" name="Rectangle 7">
            <a:extLst>
              <a:ext uri="{FF2B5EF4-FFF2-40B4-BE49-F238E27FC236}">
                <a16:creationId xmlns:a16="http://schemas.microsoft.com/office/drawing/2014/main" id="{65D08FE4-FC51-0F46-D660-180ED7AE4A14}"/>
              </a:ext>
              <a:ext uri="{C183D7F6-B498-43B3-948B-1728B52AA6E4}">
                <adec:decorative xmlns:adec="http://schemas.microsoft.com/office/drawing/2017/decorative" val="1"/>
              </a:ext>
            </a:extLst>
          </p:cNvPr>
          <p:cNvSpPr/>
          <p:nvPr/>
        </p:nvSpPr>
        <p:spPr bwMode="auto">
          <a:xfrm>
            <a:off x="198430" y="2882004"/>
            <a:ext cx="1964908" cy="181436"/>
          </a:xfrm>
          <a:prstGeom prst="rect">
            <a:avLst/>
          </a:prstGeom>
          <a:noFill/>
          <a:ln w="25400"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defTabSz="514350"/>
            <a:endParaRPr lang="en-US" sz="1050">
              <a:latin typeface="Arial" pitchFamily="-104" charset="0"/>
              <a:ea typeface="ＭＳ Ｐゴシック" pitchFamily="-104" charset="-128"/>
              <a:cs typeface="ＭＳ Ｐゴシック" pitchFamily="-104" charset="-128"/>
            </a:endParaRPr>
          </a:p>
        </p:txBody>
      </p:sp>
      <p:sp>
        <p:nvSpPr>
          <p:cNvPr id="9" name="Rectangle 8">
            <a:extLst>
              <a:ext uri="{FF2B5EF4-FFF2-40B4-BE49-F238E27FC236}">
                <a16:creationId xmlns:a16="http://schemas.microsoft.com/office/drawing/2014/main" id="{72B89BE5-6828-E8BE-682A-79C7369E0297}"/>
              </a:ext>
              <a:ext uri="{C183D7F6-B498-43B3-948B-1728B52AA6E4}">
                <adec:decorative xmlns:adec="http://schemas.microsoft.com/office/drawing/2017/decorative" val="1"/>
              </a:ext>
            </a:extLst>
          </p:cNvPr>
          <p:cNvSpPr/>
          <p:nvPr/>
        </p:nvSpPr>
        <p:spPr bwMode="auto">
          <a:xfrm>
            <a:off x="635620" y="2566055"/>
            <a:ext cx="3977268" cy="211868"/>
          </a:xfrm>
          <a:prstGeom prst="rect">
            <a:avLst/>
          </a:prstGeom>
          <a:noFill/>
          <a:ln w="25400" cap="flat" cmpd="sng" algn="ctr">
            <a:solidFill>
              <a:srgbClr val="FF0000"/>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defTabSz="514350"/>
            <a:endParaRPr lang="en-US" sz="1050">
              <a:latin typeface="Arial" pitchFamily="-104" charset="0"/>
              <a:ea typeface="ＭＳ Ｐゴシック" pitchFamily="-104" charset="-128"/>
              <a:cs typeface="ＭＳ Ｐゴシック" pitchFamily="-104" charset="-128"/>
            </a:endParaRPr>
          </a:p>
        </p:txBody>
      </p:sp>
    </p:spTree>
    <p:extLst>
      <p:ext uri="{BB962C8B-B14F-4D97-AF65-F5344CB8AC3E}">
        <p14:creationId xmlns:p14="http://schemas.microsoft.com/office/powerpoint/2010/main" val="1738010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58468-151D-25A4-A207-7CDB7F6315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A2D414-42F4-FEA3-2462-45D3C171A598}"/>
              </a:ext>
            </a:extLst>
          </p:cNvPr>
          <p:cNvSpPr>
            <a:spLocks noGrp="1"/>
          </p:cNvSpPr>
          <p:nvPr>
            <p:ph type="title"/>
          </p:nvPr>
        </p:nvSpPr>
        <p:spPr>
          <a:xfrm>
            <a:off x="681377" y="118767"/>
            <a:ext cx="7772400" cy="476250"/>
          </a:xfrm>
        </p:spPr>
        <p:txBody>
          <a:bodyPr/>
          <a:lstStyle/>
          <a:p>
            <a:r>
              <a:rPr lang="en-US" b="1" dirty="0"/>
              <a:t>Taught to Test</a:t>
            </a:r>
          </a:p>
        </p:txBody>
      </p:sp>
      <p:sp>
        <p:nvSpPr>
          <p:cNvPr id="3" name="Content Placeholder 2">
            <a:extLst>
              <a:ext uri="{FF2B5EF4-FFF2-40B4-BE49-F238E27FC236}">
                <a16:creationId xmlns:a16="http://schemas.microsoft.com/office/drawing/2014/main" id="{9D63E56D-AC15-FCF0-EA7F-D3C628F87D89}"/>
              </a:ext>
            </a:extLst>
          </p:cNvPr>
          <p:cNvSpPr>
            <a:spLocks noGrp="1"/>
          </p:cNvSpPr>
          <p:nvPr>
            <p:ph idx="1"/>
          </p:nvPr>
        </p:nvSpPr>
        <p:spPr>
          <a:xfrm>
            <a:off x="185577" y="899999"/>
            <a:ext cx="8661539" cy="1688822"/>
          </a:xfrm>
        </p:spPr>
        <p:txBody>
          <a:bodyPr/>
          <a:lstStyle/>
          <a:p>
            <a:r>
              <a:rPr lang="en-US" dirty="0"/>
              <a:t>AI software clears high hurdles on IQ tests but still makes dumb mistakes. </a:t>
            </a:r>
          </a:p>
          <a:p>
            <a:pPr lvl="1"/>
            <a:r>
              <a:rPr lang="en-US" sz="1800" dirty="0"/>
              <a:t>Can better benchmarks help?</a:t>
            </a:r>
          </a:p>
          <a:p>
            <a:endParaRPr lang="en-US" dirty="0"/>
          </a:p>
          <a:p>
            <a:r>
              <a:rPr lang="en-US" dirty="0"/>
              <a:t>Emphasis on being “state of the art” (SOTA)—sitting on top of a leaderboard—and says “SOTA chasing” is stifling innovation ...</a:t>
            </a:r>
          </a:p>
        </p:txBody>
      </p:sp>
      <p:sp>
        <p:nvSpPr>
          <p:cNvPr id="4" name="Slide Number Placeholder 3">
            <a:extLst>
              <a:ext uri="{FF2B5EF4-FFF2-40B4-BE49-F238E27FC236}">
                <a16:creationId xmlns:a16="http://schemas.microsoft.com/office/drawing/2014/main" id="{D9CEFA59-CFF9-B616-97FE-C23159DFFD54}"/>
              </a:ext>
            </a:extLst>
          </p:cNvPr>
          <p:cNvSpPr>
            <a:spLocks noGrp="1"/>
          </p:cNvSpPr>
          <p:nvPr>
            <p:ph type="sldNum" sz="quarter" idx="11"/>
          </p:nvPr>
        </p:nvSpPr>
        <p:spPr/>
        <p:txBody>
          <a:bodyPr/>
          <a:lstStyle/>
          <a:p>
            <a:fld id="{E4D37B5F-ABCF-48FC-8FD3-F3890A2DD608}" type="slidenum">
              <a:rPr lang="en-US" smtClean="0"/>
              <a:pPr/>
              <a:t>13</a:t>
            </a:fld>
            <a:endParaRPr lang="en-US"/>
          </a:p>
        </p:txBody>
      </p:sp>
      <p:sp>
        <p:nvSpPr>
          <p:cNvPr id="7" name="TextBox 6">
            <a:extLst>
              <a:ext uri="{FF2B5EF4-FFF2-40B4-BE49-F238E27FC236}">
                <a16:creationId xmlns:a16="http://schemas.microsoft.com/office/drawing/2014/main" id="{42F22D71-2C6E-AB7E-7A76-F0B2B9BE045D}"/>
              </a:ext>
            </a:extLst>
          </p:cNvPr>
          <p:cNvSpPr txBox="1"/>
          <p:nvPr/>
        </p:nvSpPr>
        <p:spPr>
          <a:xfrm>
            <a:off x="0" y="5434781"/>
            <a:ext cx="9194889" cy="523220"/>
          </a:xfrm>
          <a:prstGeom prst="rect">
            <a:avLst/>
          </a:prstGeom>
          <a:noFill/>
        </p:spPr>
        <p:txBody>
          <a:bodyPr wrap="none" rtlCol="0">
            <a:spAutoFit/>
          </a:bodyPr>
          <a:lstStyle/>
          <a:p>
            <a:r>
              <a:rPr lang="en-US" sz="1400" b="1" dirty="0"/>
              <a:t>Source: </a:t>
            </a:r>
            <a:r>
              <a:rPr lang="en-US" sz="1400" b="0" i="0" dirty="0">
                <a:solidFill>
                  <a:srgbClr val="000000"/>
                </a:solidFill>
                <a:effectLst/>
                <a:latin typeface="Arial" panose="020B0604020202020204" pitchFamily="34" charset="0"/>
              </a:rPr>
              <a:t>M. Hutson, </a:t>
            </a:r>
            <a:r>
              <a:rPr lang="en-US" sz="1400" b="0" i="0" dirty="0">
                <a:solidFill>
                  <a:srgbClr val="7A0019"/>
                </a:solidFill>
                <a:effectLst/>
                <a:latin typeface="Arial" panose="020B0604020202020204" pitchFamily="34" charset="0"/>
                <a:hlinkClick r:id="rId2"/>
              </a:rPr>
              <a:t>Taught to the Test</a:t>
            </a:r>
            <a:r>
              <a:rPr lang="en-US" sz="1400" b="0" i="0" dirty="0">
                <a:solidFill>
                  <a:srgbClr val="000000"/>
                </a:solidFill>
                <a:effectLst/>
                <a:latin typeface="Arial" panose="020B0604020202020204" pitchFamily="34" charset="0"/>
              </a:rPr>
              <a:t>, Science, Vol 376, Issue 6593, AAAS, May 2022.</a:t>
            </a:r>
            <a:r>
              <a:rPr lang="en-US" sz="1400" dirty="0"/>
              <a:t>.</a:t>
            </a:r>
          </a:p>
          <a:p>
            <a:r>
              <a:rPr lang="en-US" sz="1400" i="1" dirty="0"/>
              <a:t>(</a:t>
            </a:r>
            <a:r>
              <a:rPr lang="en-US" sz="1400" i="1" dirty="0">
                <a:hlinkClick r:id="rId2"/>
              </a:rPr>
              <a:t>https://</a:t>
            </a:r>
            <a:r>
              <a:rPr lang="en-US" sz="1400" i="1" dirty="0" err="1">
                <a:hlinkClick r:id="rId2"/>
              </a:rPr>
              <a:t>www.science.org</a:t>
            </a:r>
            <a:r>
              <a:rPr lang="en-US" sz="1400" i="1" dirty="0">
                <a:hlinkClick r:id="rId2"/>
              </a:rPr>
              <a:t>/content/article/computers-ace-iq-tests-still-make-dumb-mistakes-can-different-tests-help</a:t>
            </a:r>
            <a:r>
              <a:rPr lang="en-US" sz="1400" dirty="0"/>
              <a:t>)</a:t>
            </a:r>
          </a:p>
        </p:txBody>
      </p:sp>
      <p:pic>
        <p:nvPicPr>
          <p:cNvPr id="6" name="Picture 5" descr="A graph of different colored lines">
            <a:extLst>
              <a:ext uri="{FF2B5EF4-FFF2-40B4-BE49-F238E27FC236}">
                <a16:creationId xmlns:a16="http://schemas.microsoft.com/office/drawing/2014/main" id="{A28B9677-5AA9-8842-60D0-AD0D93BB34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5133" y="2588821"/>
            <a:ext cx="3467595" cy="2876617"/>
          </a:xfrm>
          <a:prstGeom prst="rect">
            <a:avLst/>
          </a:prstGeom>
        </p:spPr>
      </p:pic>
    </p:spTree>
    <p:extLst>
      <p:ext uri="{BB962C8B-B14F-4D97-AF65-F5344CB8AC3E}">
        <p14:creationId xmlns:p14="http://schemas.microsoft.com/office/powerpoint/2010/main" val="2660127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ABB2C-67F4-C9EC-B460-1DB67D48E7E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267A6F-7BDD-72F4-6E0A-486114622C8D}"/>
              </a:ext>
            </a:extLst>
          </p:cNvPr>
          <p:cNvSpPr>
            <a:spLocks noGrp="1"/>
          </p:cNvSpPr>
          <p:nvPr>
            <p:ph type="sldNum" sz="quarter" idx="11"/>
          </p:nvPr>
        </p:nvSpPr>
        <p:spPr/>
        <p:txBody>
          <a:bodyPr/>
          <a:lstStyle/>
          <a:p>
            <a:fld id="{E4D37B5F-ABCF-48FC-8FD3-F3890A2DD608}" type="slidenum">
              <a:rPr lang="en-US" smtClean="0"/>
              <a:pPr/>
              <a:t>14</a:t>
            </a:fld>
            <a:endParaRPr lang="en-US"/>
          </a:p>
        </p:txBody>
      </p:sp>
      <p:sp>
        <p:nvSpPr>
          <p:cNvPr id="7" name="제목 6">
            <a:extLst>
              <a:ext uri="{FF2B5EF4-FFF2-40B4-BE49-F238E27FC236}">
                <a16:creationId xmlns:a16="http://schemas.microsoft.com/office/drawing/2014/main" id="{71D2EEB9-8CE4-B6F7-0625-01B93E9D5299}"/>
              </a:ext>
            </a:extLst>
          </p:cNvPr>
          <p:cNvSpPr txBox="1">
            <a:spLocks noGrp="1"/>
          </p:cNvSpPr>
          <p:nvPr>
            <p:ph type="title" idx="4294967295"/>
          </p:nvPr>
        </p:nvSpPr>
        <p:spPr>
          <a:xfrm>
            <a:off x="0" y="5434781"/>
            <a:ext cx="7603941" cy="30777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rPr>
              <a:t>Source: </a:t>
            </a:r>
            <a:r>
              <a:rPr kumimoji="0" lang="en-US" sz="1400" b="1" i="0" u="none" strike="noStrike" kern="1200" cap="none" spc="0" normalizeH="0" baseline="0" noProof="0" dirty="0">
                <a:ln>
                  <a:noFill/>
                </a:ln>
                <a:solidFill>
                  <a:schemeClr val="tx1"/>
                </a:solidFill>
                <a:effectLst/>
                <a:uLnTx/>
                <a:uFillTx/>
                <a:latin typeface="+mn-lt"/>
                <a:ea typeface="+mn-ea"/>
                <a:cs typeface="+mn-cs"/>
                <a:hlinkClick r:id="rId2"/>
              </a:rPr>
              <a:t>This is the most understood graph in AI</a:t>
            </a:r>
            <a:r>
              <a:rPr kumimoji="0" lang="en-US" sz="1400" b="1" i="0" u="none" strike="noStrike" kern="1200" cap="none" spc="0" normalizeH="0" baseline="0" noProof="0" dirty="0">
                <a:ln>
                  <a:noFill/>
                </a:ln>
                <a:solidFill>
                  <a:schemeClr val="tx1"/>
                </a:solidFill>
                <a:effectLst/>
                <a:uLnTx/>
                <a:uFillTx/>
                <a:latin typeface="+mn-lt"/>
                <a:ea typeface="+mn-ea"/>
                <a:cs typeface="+mn-cs"/>
              </a:rPr>
              <a:t>, MIT Technology Review, Feb. 5</a:t>
            </a:r>
            <a:r>
              <a:rPr kumimoji="0" lang="en-US" sz="1400" b="1" i="0" u="none" strike="noStrike" kern="1200" cap="none" spc="0" normalizeH="0" baseline="30000" noProof="0" dirty="0">
                <a:ln>
                  <a:noFill/>
                </a:ln>
                <a:solidFill>
                  <a:schemeClr val="tx1"/>
                </a:solidFill>
                <a:effectLst/>
                <a:uLnTx/>
                <a:uFillTx/>
                <a:latin typeface="+mn-lt"/>
                <a:ea typeface="+mn-ea"/>
                <a:cs typeface="+mn-cs"/>
              </a:rPr>
              <a:t>th</a:t>
            </a:r>
            <a:r>
              <a:rPr kumimoji="0" lang="en-US" sz="1400" b="1" i="0" u="none" strike="noStrike" kern="1200" cap="none" spc="0" normalizeH="0" baseline="0" noProof="0" dirty="0">
                <a:ln>
                  <a:noFill/>
                </a:ln>
                <a:solidFill>
                  <a:schemeClr val="tx1"/>
                </a:solidFill>
                <a:effectLst/>
                <a:uLnTx/>
                <a:uFillTx/>
                <a:latin typeface="+mn-lt"/>
                <a:ea typeface="+mn-ea"/>
                <a:cs typeface="+mn-cs"/>
              </a:rPr>
              <a:t>, 2005.</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descr="Banner with text about a misunderstood AI graph and a partial view of a time horizon chart.">
            <a:extLst>
              <a:ext uri="{FF2B5EF4-FFF2-40B4-BE49-F238E27FC236}">
                <a16:creationId xmlns:a16="http://schemas.microsoft.com/office/drawing/2014/main" id="{2CF2FDD6-20BB-1E6C-8E60-16732802C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46" y="295514"/>
            <a:ext cx="7772400" cy="612553"/>
          </a:xfrm>
          <a:prstGeom prst="rect">
            <a:avLst/>
          </a:prstGeom>
        </p:spPr>
      </p:pic>
      <p:pic>
        <p:nvPicPr>
          <p:cNvPr id="12" name="Picture 11" descr="Banner with text about a misunderstood AI graph and a partial view of a time horizon chart.">
            <a:extLst>
              <a:ext uri="{FF2B5EF4-FFF2-40B4-BE49-F238E27FC236}">
                <a16:creationId xmlns:a16="http://schemas.microsoft.com/office/drawing/2014/main" id="{AB2E092E-F486-C6B7-8557-873B14FD4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78" y="965616"/>
            <a:ext cx="7772400" cy="790796"/>
          </a:xfrm>
          <a:prstGeom prst="rect">
            <a:avLst/>
          </a:prstGeom>
        </p:spPr>
      </p:pic>
      <p:pic>
        <p:nvPicPr>
          <p:cNvPr id="14" name="Picture 13" descr="A black text on a white background">
            <a:extLst>
              <a:ext uri="{FF2B5EF4-FFF2-40B4-BE49-F238E27FC236}">
                <a16:creationId xmlns:a16="http://schemas.microsoft.com/office/drawing/2014/main" id="{7D12F446-8AC8-DF77-1B3E-8B8843D075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780" y="1813961"/>
            <a:ext cx="1151558" cy="707995"/>
          </a:xfrm>
          <a:prstGeom prst="rect">
            <a:avLst/>
          </a:prstGeom>
        </p:spPr>
      </p:pic>
      <p:pic>
        <p:nvPicPr>
          <p:cNvPr id="16" name="Picture 15" descr="A close-up of a logo">
            <a:extLst>
              <a:ext uri="{FF2B5EF4-FFF2-40B4-BE49-F238E27FC236}">
                <a16:creationId xmlns:a16="http://schemas.microsoft.com/office/drawing/2014/main" id="{A8358298-572A-CBB3-2504-2DF382508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0818" y="1985235"/>
            <a:ext cx="1423406" cy="340570"/>
          </a:xfrm>
          <a:prstGeom prst="rect">
            <a:avLst/>
          </a:prstGeom>
        </p:spPr>
      </p:pic>
      <p:pic>
        <p:nvPicPr>
          <p:cNvPr id="18" name="Picture 17" descr="A graph with green dots and white text">
            <a:extLst>
              <a:ext uri="{FF2B5EF4-FFF2-40B4-BE49-F238E27FC236}">
                <a16:creationId xmlns:a16="http://schemas.microsoft.com/office/drawing/2014/main" id="{B598B00E-0EB7-7C75-E199-A8BFA615F9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18304" y="1653414"/>
            <a:ext cx="3270916" cy="3781367"/>
          </a:xfrm>
          <a:prstGeom prst="rect">
            <a:avLst/>
          </a:prstGeom>
        </p:spPr>
      </p:pic>
      <p:pic>
        <p:nvPicPr>
          <p:cNvPr id="20" name="Picture 19" descr="A black text on a white background">
            <a:extLst>
              <a:ext uri="{FF2B5EF4-FFF2-40B4-BE49-F238E27FC236}">
                <a16:creationId xmlns:a16="http://schemas.microsoft.com/office/drawing/2014/main" id="{693617DB-7C15-A034-3C99-DA5690759A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578" y="3395778"/>
            <a:ext cx="5373974" cy="1559462"/>
          </a:xfrm>
          <a:prstGeom prst="rect">
            <a:avLst/>
          </a:prstGeom>
        </p:spPr>
      </p:pic>
    </p:spTree>
    <p:extLst>
      <p:ext uri="{BB962C8B-B14F-4D97-AF65-F5344CB8AC3E}">
        <p14:creationId xmlns:p14="http://schemas.microsoft.com/office/powerpoint/2010/main" val="371107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780" y="277619"/>
            <a:ext cx="8548254" cy="379562"/>
          </a:xfrm>
        </p:spPr>
        <p:txBody>
          <a:bodyPr/>
          <a:lstStyle/>
          <a:p>
            <a:r>
              <a:rPr lang="en-US" altLang="zh-CN" b="1" dirty="0"/>
              <a:t>Reviewing Proposals vs. Reviewing Papers</a:t>
            </a:r>
            <a:endParaRPr lang="en-US" b="1" dirty="0"/>
          </a:p>
        </p:txBody>
      </p:sp>
      <p:graphicFrame>
        <p:nvGraphicFramePr>
          <p:cNvPr id="5" name="Content Placeholder 4" descr="Comparison table of paper vs. proposal across criteria including audience, problem statement, significance, challenges, literature review/novelty, contribution, validation, and others, highlighting differences such as narrow vs. broad scope, past work vs. planned work, and detailed validation vs. high-level plans."/>
          <p:cNvGraphicFramePr>
            <a:graphicFrameLocks noGrp="1"/>
          </p:cNvGraphicFramePr>
          <p:nvPr>
            <p:ph idx="1"/>
            <p:extLst>
              <p:ext uri="{D42A27DB-BD31-4B8C-83A1-F6EECF244321}">
                <p14:modId xmlns:p14="http://schemas.microsoft.com/office/powerpoint/2010/main" val="28823526"/>
              </p:ext>
            </p:extLst>
          </p:nvPr>
        </p:nvGraphicFramePr>
        <p:xfrm>
          <a:off x="0" y="828519"/>
          <a:ext cx="9144000" cy="5145248"/>
        </p:xfrm>
        <a:graphic>
          <a:graphicData uri="http://schemas.openxmlformats.org/drawingml/2006/table">
            <a:tbl>
              <a:tblPr firstRow="1" bandRow="1">
                <a:tableStyleId>{073A0DAA-6AF3-43AB-8588-CEC1D06C72B9}</a:tableStyleId>
              </a:tblPr>
              <a:tblGrid>
                <a:gridCol w="1328468">
                  <a:extLst>
                    <a:ext uri="{9D8B030D-6E8A-4147-A177-3AD203B41FA5}">
                      <a16:colId xmlns:a16="http://schemas.microsoft.com/office/drawing/2014/main" val="20000"/>
                    </a:ext>
                  </a:extLst>
                </a:gridCol>
                <a:gridCol w="3241784">
                  <a:extLst>
                    <a:ext uri="{9D8B030D-6E8A-4147-A177-3AD203B41FA5}">
                      <a16:colId xmlns:a16="http://schemas.microsoft.com/office/drawing/2014/main" val="20001"/>
                    </a:ext>
                  </a:extLst>
                </a:gridCol>
                <a:gridCol w="4573748">
                  <a:extLst>
                    <a:ext uri="{9D8B030D-6E8A-4147-A177-3AD203B41FA5}">
                      <a16:colId xmlns:a16="http://schemas.microsoft.com/office/drawing/2014/main" val="20002"/>
                    </a:ext>
                  </a:extLst>
                </a:gridCol>
              </a:tblGrid>
              <a:tr h="325239">
                <a:tc>
                  <a:txBody>
                    <a:bodyPr/>
                    <a:lstStyle/>
                    <a:p>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baseline="0" dirty="0">
                          <a:solidFill>
                            <a:schemeClr val="tx1"/>
                          </a:solidFill>
                        </a:rPr>
                        <a:t>Paper</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Proposal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5239">
                <a:tc>
                  <a:txBody>
                    <a:bodyPr/>
                    <a:lstStyle/>
                    <a:p>
                      <a:r>
                        <a:rPr lang="en-US" sz="1500" dirty="0">
                          <a:solidFill>
                            <a:schemeClr val="tx1"/>
                          </a:solidFill>
                        </a:rPr>
                        <a:t>Audience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Experts</a:t>
                      </a:r>
                      <a:r>
                        <a:rPr lang="en-US" sz="1500" baseline="0" dirty="0">
                          <a:solidFill>
                            <a:schemeClr val="tx1"/>
                          </a:solidFill>
                        </a:rPr>
                        <a:t> in a </a:t>
                      </a:r>
                      <a:r>
                        <a:rPr lang="en-US" sz="1500" baseline="0" dirty="0">
                          <a:solidFill>
                            <a:srgbClr val="FF0000"/>
                          </a:solidFill>
                        </a:rPr>
                        <a:t>specific</a:t>
                      </a:r>
                      <a:r>
                        <a:rPr lang="en-US" sz="1500" baseline="0" dirty="0">
                          <a:solidFill>
                            <a:schemeClr val="tx1"/>
                          </a:solidFill>
                        </a:rPr>
                        <a:t> area</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Experts from</a:t>
                      </a:r>
                      <a:r>
                        <a:rPr lang="en-US" sz="1500" baseline="0" dirty="0">
                          <a:solidFill>
                            <a:schemeClr val="tx1"/>
                          </a:solidFill>
                        </a:rPr>
                        <a:t> a </a:t>
                      </a:r>
                      <a:r>
                        <a:rPr lang="en-US" sz="1500" baseline="0" dirty="0">
                          <a:solidFill>
                            <a:srgbClr val="FF0000"/>
                          </a:solidFill>
                        </a:rPr>
                        <a:t>broad inter-disciplinary </a:t>
                      </a:r>
                      <a:r>
                        <a:rPr lang="en-US" sz="1500" baseline="0" dirty="0">
                          <a:solidFill>
                            <a:schemeClr val="tx1"/>
                          </a:solidFill>
                        </a:rPr>
                        <a:t>range</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00291">
                <a:tc>
                  <a:txBody>
                    <a:bodyPr/>
                    <a:lstStyle/>
                    <a:p>
                      <a:pPr marL="0" marR="0" indent="0" algn="l" defTabSz="342892" rtl="0" eaLnBrk="1" fontAlgn="auto" latinLnBrk="0" hangingPunct="1">
                        <a:lnSpc>
                          <a:spcPct val="100000"/>
                        </a:lnSpc>
                        <a:spcBef>
                          <a:spcPts val="0"/>
                        </a:spcBef>
                        <a:spcAft>
                          <a:spcPts val="0"/>
                        </a:spcAft>
                        <a:buClrTx/>
                        <a:buSzTx/>
                        <a:buFontTx/>
                        <a:buNone/>
                        <a:tabLst/>
                        <a:defRPr/>
                      </a:pPr>
                      <a:r>
                        <a:rPr lang="en-US" sz="1500" dirty="0">
                          <a:solidFill>
                            <a:schemeClr val="tx1"/>
                          </a:solidFill>
                        </a:rPr>
                        <a:t>Problem</a:t>
                      </a:r>
                      <a:r>
                        <a:rPr lang="en-US" sz="1500" baseline="0" dirty="0">
                          <a:solidFill>
                            <a:schemeClr val="tx1"/>
                          </a:solidFill>
                        </a:rPr>
                        <a:t> Statement</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Focus</a:t>
                      </a:r>
                      <a:r>
                        <a:rPr lang="en-US" sz="1500" baseline="0" dirty="0">
                          <a:solidFill>
                            <a:schemeClr val="tx1"/>
                          </a:solidFill>
                        </a:rPr>
                        <a:t> on </a:t>
                      </a:r>
                      <a:r>
                        <a:rPr lang="en-US" sz="1500" baseline="0" dirty="0">
                          <a:solidFill>
                            <a:srgbClr val="FF0000"/>
                          </a:solidFill>
                        </a:rPr>
                        <a:t>a</a:t>
                      </a:r>
                      <a:r>
                        <a:rPr lang="en-US" sz="1500" dirty="0">
                          <a:solidFill>
                            <a:srgbClr val="FF0000"/>
                          </a:solidFill>
                        </a:rPr>
                        <a:t> formally</a:t>
                      </a:r>
                      <a:r>
                        <a:rPr lang="en-US" sz="1500" baseline="0" dirty="0">
                          <a:solidFill>
                            <a:srgbClr val="FF0000"/>
                          </a:solidFill>
                        </a:rPr>
                        <a:t> defined </a:t>
                      </a:r>
                      <a:r>
                        <a:rPr lang="en-US" sz="1500" dirty="0">
                          <a:solidFill>
                            <a:srgbClr val="FF0000"/>
                          </a:solidFill>
                        </a:rPr>
                        <a:t>problem </a:t>
                      </a:r>
                      <a:r>
                        <a:rPr lang="en-US" sz="1500" dirty="0">
                          <a:solidFill>
                            <a:schemeClr val="tx1"/>
                          </a:solidFill>
                        </a:rPr>
                        <a:t>that has </a:t>
                      </a:r>
                      <a:r>
                        <a:rPr lang="en-US" sz="1500" dirty="0">
                          <a:solidFill>
                            <a:srgbClr val="FF0000"/>
                          </a:solidFill>
                        </a:rPr>
                        <a:t>already probed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rgbClr val="FF0000"/>
                          </a:solidFill>
                        </a:rPr>
                        <a:t>A problem from </a:t>
                      </a:r>
                      <a:r>
                        <a:rPr lang="en-US" sz="1500" dirty="0">
                          <a:solidFill>
                            <a:schemeClr val="tx1"/>
                          </a:solidFill>
                        </a:rPr>
                        <a:t>that</a:t>
                      </a:r>
                      <a:r>
                        <a:rPr lang="en-US" sz="1500" baseline="0" dirty="0">
                          <a:solidFill>
                            <a:schemeClr val="tx1"/>
                          </a:solidFill>
                        </a:rPr>
                        <a:t> benefit </a:t>
                      </a:r>
                      <a:r>
                        <a:rPr lang="en-US" sz="1500" baseline="0" dirty="0">
                          <a:solidFill>
                            <a:srgbClr val="FF0000"/>
                          </a:solidFill>
                        </a:rPr>
                        <a:t>broader field </a:t>
                      </a:r>
                      <a:r>
                        <a:rPr lang="en-US" sz="1500" baseline="0" dirty="0">
                          <a:solidFill>
                            <a:schemeClr val="tx1"/>
                          </a:solidFill>
                        </a:rPr>
                        <a:t>that </a:t>
                      </a:r>
                      <a:r>
                        <a:rPr lang="en-US" sz="1500" baseline="0" dirty="0">
                          <a:solidFill>
                            <a:srgbClr val="FF0000"/>
                          </a:solidFill>
                        </a:rPr>
                        <a:t>will be solved</a:t>
                      </a:r>
                      <a:r>
                        <a:rPr lang="en-US" sz="1500" baseline="0" dirty="0">
                          <a:solidFill>
                            <a:schemeClr val="tx1"/>
                          </a:solidFill>
                        </a:rPr>
                        <a:t> in the proposed project</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17130">
                <a:tc>
                  <a:txBody>
                    <a:bodyPr/>
                    <a:lstStyle/>
                    <a:p>
                      <a:r>
                        <a:rPr lang="en-US" sz="1500" dirty="0">
                          <a:solidFill>
                            <a:schemeClr val="tx1"/>
                          </a:solidFill>
                        </a:rPr>
                        <a:t>Significance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Benefit</a:t>
                      </a:r>
                      <a:r>
                        <a:rPr lang="en-US" sz="1500" baseline="0" dirty="0">
                          <a:solidFill>
                            <a:schemeClr val="tx1"/>
                          </a:solidFill>
                        </a:rPr>
                        <a:t> a </a:t>
                      </a:r>
                      <a:r>
                        <a:rPr lang="en-US" sz="1500" baseline="0" dirty="0">
                          <a:solidFill>
                            <a:srgbClr val="FF0000"/>
                          </a:solidFill>
                        </a:rPr>
                        <a:t>focused area</a:t>
                      </a:r>
                      <a:endParaRPr lang="en-US" sz="15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Promote</a:t>
                      </a:r>
                      <a:r>
                        <a:rPr lang="en-US" sz="1500" baseline="0" dirty="0">
                          <a:solidFill>
                            <a:schemeClr val="tx1"/>
                          </a:solidFill>
                        </a:rPr>
                        <a:t> entire </a:t>
                      </a:r>
                      <a:r>
                        <a:rPr lang="en-US" altLang="zh-CN" sz="1500" baseline="0" dirty="0">
                          <a:solidFill>
                            <a:schemeClr val="tx1"/>
                          </a:solidFill>
                        </a:rPr>
                        <a:t>f</a:t>
                      </a:r>
                      <a:r>
                        <a:rPr lang="en-US" sz="1500" baseline="0" dirty="0">
                          <a:solidFill>
                            <a:schemeClr val="tx1"/>
                          </a:solidFill>
                        </a:rPr>
                        <a:t>ield even entire science as </a:t>
                      </a:r>
                      <a:r>
                        <a:rPr lang="en-US" sz="1500" baseline="0" dirty="0">
                          <a:solidFill>
                            <a:srgbClr val="FF0000"/>
                          </a:solidFill>
                        </a:rPr>
                        <a:t>transformative research</a:t>
                      </a:r>
                      <a:endParaRPr lang="en-US" sz="15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17130">
                <a:tc>
                  <a:txBody>
                    <a:bodyPr/>
                    <a:lstStyle/>
                    <a:p>
                      <a:r>
                        <a:rPr lang="en-US" sz="1500" dirty="0">
                          <a:solidFill>
                            <a:schemeClr val="tx1"/>
                          </a:solidFill>
                        </a:rPr>
                        <a:t>Challenges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Challenges</a:t>
                      </a:r>
                      <a:r>
                        <a:rPr lang="en-US" sz="1500" baseline="0" dirty="0">
                          <a:solidFill>
                            <a:schemeClr val="tx1"/>
                          </a:solidFill>
                        </a:rPr>
                        <a:t> for </a:t>
                      </a:r>
                      <a:r>
                        <a:rPr lang="en-US" sz="1500" baseline="0" dirty="0">
                          <a:solidFill>
                            <a:srgbClr val="FF0000"/>
                          </a:solidFill>
                        </a:rPr>
                        <a:t>one specific problem</a:t>
                      </a:r>
                      <a:r>
                        <a:rPr lang="en-US" sz="1500" baseline="0" dirty="0">
                          <a:solidFill>
                            <a:schemeClr val="tx1"/>
                          </a:solidFill>
                        </a:rPr>
                        <a:t> that are already overcome </a:t>
                      </a:r>
                      <a:r>
                        <a:rPr lang="en-US" sz="1500" baseline="0" dirty="0">
                          <a:solidFill>
                            <a:srgbClr val="FF0000"/>
                          </a:solidFill>
                        </a:rPr>
                        <a:t>by proposed approaches</a:t>
                      </a:r>
                      <a:endParaRPr lang="en-US" sz="15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342892" rtl="0" eaLnBrk="1" fontAlgn="auto" latinLnBrk="0" hangingPunct="1">
                        <a:lnSpc>
                          <a:spcPct val="100000"/>
                        </a:lnSpc>
                        <a:spcBef>
                          <a:spcPts val="0"/>
                        </a:spcBef>
                        <a:spcAft>
                          <a:spcPts val="0"/>
                        </a:spcAft>
                        <a:buClrTx/>
                        <a:buSzTx/>
                        <a:buFontTx/>
                        <a:buNone/>
                        <a:tabLst/>
                        <a:defRPr/>
                      </a:pPr>
                      <a:r>
                        <a:rPr lang="en-US" sz="1500" dirty="0">
                          <a:solidFill>
                            <a:schemeClr val="tx1"/>
                          </a:solidFill>
                        </a:rPr>
                        <a:t>Challenges</a:t>
                      </a:r>
                      <a:r>
                        <a:rPr lang="en-US" sz="1500" baseline="0" dirty="0">
                          <a:solidFill>
                            <a:schemeClr val="tx1"/>
                          </a:solidFill>
                        </a:rPr>
                        <a:t> for solving the </a:t>
                      </a:r>
                      <a:r>
                        <a:rPr lang="en-US" sz="1500" baseline="0" dirty="0">
                          <a:solidFill>
                            <a:srgbClr val="FF0000"/>
                          </a:solidFill>
                        </a:rPr>
                        <a:t>entire problem</a:t>
                      </a:r>
                      <a:r>
                        <a:rPr lang="en-US" sz="1500" baseline="0" dirty="0">
                          <a:solidFill>
                            <a:schemeClr val="tx1"/>
                          </a:solidFill>
                        </a:rPr>
                        <a:t> which requires a </a:t>
                      </a:r>
                      <a:r>
                        <a:rPr lang="en-US" sz="1500" baseline="0" dirty="0">
                          <a:solidFill>
                            <a:srgbClr val="FF0000"/>
                          </a:solidFill>
                        </a:rPr>
                        <a:t>new framework and paradigm to overcome</a:t>
                      </a:r>
                      <a:r>
                        <a:rPr lang="en-US" sz="1500" baseline="0" dirty="0">
                          <a:solidFill>
                            <a:schemeClr val="tx1"/>
                          </a:solidFill>
                        </a:rPr>
                        <a:t>.</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32601">
                <a:tc>
                  <a:txBody>
                    <a:bodyPr/>
                    <a:lstStyle/>
                    <a:p>
                      <a:r>
                        <a:rPr lang="en-US" sz="1500" dirty="0">
                          <a:solidFill>
                            <a:schemeClr val="tx1"/>
                          </a:solidFill>
                        </a:rPr>
                        <a:t>Lit</a:t>
                      </a:r>
                      <a:r>
                        <a:rPr lang="en-US" sz="1500" baseline="0" dirty="0">
                          <a:solidFill>
                            <a:schemeClr val="tx1"/>
                          </a:solidFill>
                        </a:rPr>
                        <a:t>erature Review / </a:t>
                      </a:r>
                      <a:r>
                        <a:rPr lang="en-US" sz="1500" dirty="0">
                          <a:solidFill>
                            <a:schemeClr val="tx1"/>
                          </a:solidFill>
                        </a:rPr>
                        <a:t>Novelty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Related</a:t>
                      </a:r>
                      <a:r>
                        <a:rPr lang="en-US" sz="1500" baseline="0" dirty="0">
                          <a:solidFill>
                            <a:schemeClr val="tx1"/>
                          </a:solidFill>
                        </a:rPr>
                        <a:t> work </a:t>
                      </a:r>
                      <a:r>
                        <a:rPr lang="en-US" sz="1500" baseline="0" dirty="0">
                          <a:solidFill>
                            <a:srgbClr val="FF0000"/>
                          </a:solidFill>
                        </a:rPr>
                        <a:t>for one problem</a:t>
                      </a:r>
                      <a:r>
                        <a:rPr lang="en-US" sz="1500" baseline="0" dirty="0">
                          <a:solidFill>
                            <a:schemeClr val="tx1"/>
                          </a:solidFill>
                        </a:rPr>
                        <a:t>. Typically </a:t>
                      </a:r>
                      <a:r>
                        <a:rPr lang="en-US" sz="1500" baseline="0" dirty="0">
                          <a:solidFill>
                            <a:srgbClr val="FF0000"/>
                          </a:solidFill>
                        </a:rPr>
                        <a:t>10-30</a:t>
                      </a:r>
                      <a:r>
                        <a:rPr lang="en-US" sz="1500" baseline="0" dirty="0">
                          <a:solidFill>
                            <a:schemeClr val="tx1"/>
                          </a:solidFill>
                        </a:rPr>
                        <a:t> related works</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Related work for </a:t>
                      </a:r>
                      <a:r>
                        <a:rPr lang="en-US" sz="1500" dirty="0">
                          <a:solidFill>
                            <a:srgbClr val="FF0000"/>
                          </a:solidFill>
                        </a:rPr>
                        <a:t>entire field</a:t>
                      </a:r>
                      <a:r>
                        <a:rPr lang="en-US" sz="1500" dirty="0">
                          <a:solidFill>
                            <a:schemeClr val="tx1"/>
                          </a:solidFill>
                        </a:rPr>
                        <a:t>. Typically </a:t>
                      </a:r>
                      <a:r>
                        <a:rPr lang="en-US" sz="1500" dirty="0">
                          <a:solidFill>
                            <a:srgbClr val="FF0000"/>
                          </a:solidFill>
                        </a:rPr>
                        <a:t>hundreds of</a:t>
                      </a:r>
                      <a:r>
                        <a:rPr lang="en-US" sz="1500" dirty="0">
                          <a:solidFill>
                            <a:schemeClr val="tx1"/>
                          </a:solidFill>
                        </a:rPr>
                        <a:t> related works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17130">
                <a:tc>
                  <a:txBody>
                    <a:bodyPr/>
                    <a:lstStyle/>
                    <a:p>
                      <a:r>
                        <a:rPr lang="en-US" sz="1500" dirty="0">
                          <a:solidFill>
                            <a:schemeClr val="tx1"/>
                          </a:solidFill>
                        </a:rPr>
                        <a:t>Contribution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What he/she</a:t>
                      </a:r>
                      <a:r>
                        <a:rPr lang="en-US" sz="1500" baseline="0" dirty="0">
                          <a:solidFill>
                            <a:schemeClr val="tx1"/>
                          </a:solidFill>
                        </a:rPr>
                        <a:t> </a:t>
                      </a:r>
                      <a:r>
                        <a:rPr lang="en-US" sz="1500" baseline="0" dirty="0">
                          <a:solidFill>
                            <a:srgbClr val="FF0000"/>
                          </a:solidFill>
                        </a:rPr>
                        <a:t>has done</a:t>
                      </a:r>
                      <a:endParaRPr lang="en-US" sz="15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What</a:t>
                      </a:r>
                      <a:r>
                        <a:rPr lang="en-US" sz="1500" baseline="0" dirty="0">
                          <a:solidFill>
                            <a:schemeClr val="tx1"/>
                          </a:solidFill>
                        </a:rPr>
                        <a:t> he/she has done and </a:t>
                      </a:r>
                      <a:r>
                        <a:rPr lang="en-US" sz="1500" baseline="0" dirty="0">
                          <a:solidFill>
                            <a:srgbClr val="FF0000"/>
                          </a:solidFill>
                        </a:rPr>
                        <a:t>plans to 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50698">
                <a:tc>
                  <a:txBody>
                    <a:bodyPr/>
                    <a:lstStyle/>
                    <a:p>
                      <a:r>
                        <a:rPr lang="en-US" sz="1500" dirty="0">
                          <a:solidFill>
                            <a:schemeClr val="tx1"/>
                          </a:solidFill>
                        </a:rPr>
                        <a:t>Validation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charset="0"/>
                        <a:buChar char="•"/>
                      </a:pPr>
                      <a:r>
                        <a:rPr lang="en-US" sz="1500" dirty="0">
                          <a:solidFill>
                            <a:srgbClr val="FF0000"/>
                          </a:solidFill>
                        </a:rPr>
                        <a:t>Detailed</a:t>
                      </a:r>
                      <a:r>
                        <a:rPr lang="en-US" sz="1500" dirty="0">
                          <a:solidFill>
                            <a:schemeClr val="tx1"/>
                          </a:solidFill>
                        </a:rPr>
                        <a:t> theoretical and experimental</a:t>
                      </a:r>
                      <a:r>
                        <a:rPr lang="en-US" sz="1500" baseline="0" dirty="0">
                          <a:solidFill>
                            <a:schemeClr val="tx1"/>
                          </a:solidFill>
                        </a:rPr>
                        <a:t> v</a:t>
                      </a:r>
                      <a:r>
                        <a:rPr lang="en-US" sz="1500" dirty="0">
                          <a:solidFill>
                            <a:schemeClr val="tx1"/>
                          </a:solidFill>
                        </a:rPr>
                        <a:t>alidation</a:t>
                      </a:r>
                      <a:r>
                        <a:rPr lang="en-US" sz="1500" baseline="0" dirty="0">
                          <a:solidFill>
                            <a:schemeClr val="tx1"/>
                          </a:solidFill>
                        </a:rPr>
                        <a:t> for </a:t>
                      </a:r>
                      <a:r>
                        <a:rPr lang="en-US" sz="1500" baseline="0" dirty="0">
                          <a:solidFill>
                            <a:srgbClr val="FF0000"/>
                          </a:solidFill>
                        </a:rPr>
                        <a:t>proposed</a:t>
                      </a:r>
                      <a:r>
                        <a:rPr lang="en-US" sz="1500" baseline="0" dirty="0">
                          <a:solidFill>
                            <a:schemeClr val="tx1"/>
                          </a:solidFill>
                        </a:rPr>
                        <a:t> approaches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charset="0"/>
                        <a:buChar char="•"/>
                      </a:pPr>
                      <a:r>
                        <a:rPr lang="en-US" sz="1500" baseline="0" dirty="0">
                          <a:solidFill>
                            <a:schemeClr val="tx1"/>
                          </a:solidFill>
                        </a:rPr>
                        <a:t>A </a:t>
                      </a:r>
                      <a:r>
                        <a:rPr lang="en-US" sz="1500" baseline="0" dirty="0">
                          <a:solidFill>
                            <a:srgbClr val="FF0000"/>
                          </a:solidFill>
                        </a:rPr>
                        <a:t>high-level plan </a:t>
                      </a:r>
                      <a:r>
                        <a:rPr lang="en-US" sz="1500" baseline="0" dirty="0">
                          <a:solidFill>
                            <a:schemeClr val="tx1"/>
                          </a:solidFill>
                        </a:rPr>
                        <a:t>of how to validate the solutions of proposed tasks  </a:t>
                      </a:r>
                      <a:r>
                        <a:rPr lang="en-US" sz="1500" baseline="0" dirty="0">
                          <a:solidFill>
                            <a:srgbClr val="FF0000"/>
                          </a:solidFill>
                        </a:rPr>
                        <a:t>in the future</a:t>
                      </a:r>
                      <a:r>
                        <a:rPr lang="en-US" sz="1500" baseline="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97279">
                <a:tc>
                  <a:txBody>
                    <a:bodyPr/>
                    <a:lstStyle/>
                    <a:p>
                      <a:pPr marL="0" marR="0" indent="0" algn="l" defTabSz="342892" rtl="0" eaLnBrk="1" fontAlgn="auto" latinLnBrk="0" hangingPunct="1">
                        <a:lnSpc>
                          <a:spcPct val="100000"/>
                        </a:lnSpc>
                        <a:spcBef>
                          <a:spcPts val="0"/>
                        </a:spcBef>
                        <a:spcAft>
                          <a:spcPts val="0"/>
                        </a:spcAft>
                        <a:buClrTx/>
                        <a:buSzTx/>
                        <a:buFontTx/>
                        <a:buNone/>
                        <a:tabLst/>
                        <a:defRPr/>
                      </a:pPr>
                      <a:r>
                        <a:rPr lang="en-US" sz="1500" dirty="0">
                          <a:solidFill>
                            <a:schemeClr val="tx1"/>
                          </a:solidFill>
                        </a:rPr>
                        <a:t>Others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342892" rtl="0" eaLnBrk="1" fontAlgn="auto" latinLnBrk="0" hangingPunct="1">
                        <a:lnSpc>
                          <a:spcPct val="100000"/>
                        </a:lnSpc>
                        <a:spcBef>
                          <a:spcPts val="0"/>
                        </a:spcBef>
                        <a:spcAft>
                          <a:spcPts val="0"/>
                        </a:spcAft>
                        <a:buClrTx/>
                        <a:buSzTx/>
                        <a:buFontTx/>
                        <a:buNone/>
                        <a:tabLst/>
                        <a:defRPr/>
                      </a:pPr>
                      <a:r>
                        <a:rPr lang="en-US" sz="1500" dirty="0">
                          <a:solidFill>
                            <a:schemeClr val="tx1"/>
                          </a:solidFill>
                        </a:rPr>
                        <a:t>Budget, Timeline, Milestone intellectual merit, Broader</a:t>
                      </a:r>
                      <a:r>
                        <a:rPr lang="en-US" sz="1500" baseline="0" dirty="0">
                          <a:solidFill>
                            <a:schemeClr val="tx1"/>
                          </a:solidFill>
                        </a:rPr>
                        <a:t> Impact,  </a:t>
                      </a:r>
                      <a:r>
                        <a:rPr lang="en-US" sz="1500" dirty="0">
                          <a:solidFill>
                            <a:schemeClr val="tx1"/>
                          </a:solidFill>
                        </a:rPr>
                        <a:t>investigator</a:t>
                      </a:r>
                      <a:r>
                        <a:rPr lang="en-US" sz="1500" baseline="0" dirty="0">
                          <a:solidFill>
                            <a:schemeClr val="tx1"/>
                          </a:solidFill>
                        </a:rPr>
                        <a:t> qualification</a:t>
                      </a:r>
                      <a:r>
                        <a:rPr lang="en-US" sz="1500" dirty="0">
                          <a:solidFill>
                            <a:schemeClr val="tx1"/>
                          </a:solidFill>
                        </a:rPr>
                        <a:t>,</a:t>
                      </a:r>
                      <a:r>
                        <a:rPr lang="en-US" sz="1500" baseline="0" dirty="0">
                          <a:solidFill>
                            <a:schemeClr val="tx1"/>
                          </a:solidFill>
                        </a:rPr>
                        <a:t> etc..</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1"/>
          </p:nvPr>
        </p:nvSpPr>
        <p:spPr/>
        <p:txBody>
          <a:bodyPr/>
          <a:lstStyle/>
          <a:p>
            <a:fld id="{E4D37B5F-ABCF-48FC-8FD3-F3890A2DD608}" type="slidenum">
              <a:rPr lang="en-US" smtClean="0"/>
              <a:pPr/>
              <a:t>15</a:t>
            </a:fld>
            <a:endParaRPr lang="en-US"/>
          </a:p>
        </p:txBody>
      </p:sp>
    </p:spTree>
    <p:extLst>
      <p:ext uri="{BB962C8B-B14F-4D97-AF65-F5344CB8AC3E}">
        <p14:creationId xmlns:p14="http://schemas.microsoft.com/office/powerpoint/2010/main" val="253863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228FC-C6CB-5FB7-D941-1616EE03E519}"/>
            </a:ext>
          </a:extLst>
        </p:cNvPr>
        <p:cNvGrpSpPr/>
        <p:nvPr/>
      </p:nvGrpSpPr>
      <p:grpSpPr>
        <a:xfrm>
          <a:off x="0" y="0"/>
          <a:ext cx="0" cy="0"/>
          <a:chOff x="0" y="0"/>
          <a:chExt cx="0" cy="0"/>
        </a:xfrm>
      </p:grpSpPr>
      <p:sp>
        <p:nvSpPr>
          <p:cNvPr id="27650" name="Rectangle 3">
            <a:extLst>
              <a:ext uri="{FF2B5EF4-FFF2-40B4-BE49-F238E27FC236}">
                <a16:creationId xmlns:a16="http://schemas.microsoft.com/office/drawing/2014/main" id="{17090185-0CE8-A43F-6DDA-2C40CBAAD149}"/>
              </a:ext>
            </a:extLst>
          </p:cNvPr>
          <p:cNvSpPr>
            <a:spLocks noGrp="1" noChangeArrowheads="1"/>
          </p:cNvSpPr>
          <p:nvPr>
            <p:ph type="body" idx="1"/>
          </p:nvPr>
        </p:nvSpPr>
        <p:spPr>
          <a:xfrm>
            <a:off x="85344" y="925158"/>
            <a:ext cx="9156192" cy="4453665"/>
          </a:xfrm>
        </p:spPr>
        <p:txBody>
          <a:bodyPr/>
          <a:lstStyle/>
          <a:p>
            <a:pPr>
              <a:lnSpc>
                <a:spcPct val="80000"/>
              </a:lnSpc>
            </a:pPr>
            <a:r>
              <a:rPr lang="en-US" altLang="en-US" sz="2300" dirty="0"/>
              <a:t>Constructive Criticism Overview</a:t>
            </a:r>
          </a:p>
          <a:p>
            <a:pPr marL="385753" lvl="1" indent="0">
              <a:lnSpc>
                <a:spcPct val="80000"/>
              </a:lnSpc>
              <a:buNone/>
            </a:pPr>
            <a:endParaRPr lang="en-US" altLang="en-US" sz="1950" dirty="0">
              <a:solidFill>
                <a:srgbClr val="FF0000"/>
              </a:solidFill>
            </a:endParaRPr>
          </a:p>
          <a:p>
            <a:pPr>
              <a:lnSpc>
                <a:spcPct val="80000"/>
              </a:lnSpc>
            </a:pPr>
            <a:r>
              <a:rPr lang="en-US" altLang="en-US" sz="2300" dirty="0">
                <a:solidFill>
                  <a:srgbClr val="FF0000"/>
                </a:solidFill>
              </a:rPr>
              <a:t>Responsibility and Structure</a:t>
            </a:r>
          </a:p>
          <a:p>
            <a:pPr lvl="1">
              <a:lnSpc>
                <a:spcPct val="80000"/>
              </a:lnSpc>
            </a:pPr>
            <a:r>
              <a:rPr lang="en-US" altLang="en-US" sz="1750" dirty="0">
                <a:solidFill>
                  <a:srgbClr val="FF0000"/>
                </a:solidFill>
              </a:rPr>
              <a:t>Responsibility to readers, journal, editor</a:t>
            </a:r>
          </a:p>
          <a:p>
            <a:pPr lvl="1">
              <a:lnSpc>
                <a:spcPct val="80000"/>
              </a:lnSpc>
            </a:pPr>
            <a:r>
              <a:rPr lang="en-US" altLang="en-US" sz="1750" dirty="0">
                <a:solidFill>
                  <a:srgbClr val="FF0000"/>
                </a:solidFill>
              </a:rPr>
              <a:t>Responsibility to authors</a:t>
            </a:r>
          </a:p>
          <a:p>
            <a:pPr lvl="1">
              <a:lnSpc>
                <a:spcPct val="80000"/>
              </a:lnSpc>
            </a:pPr>
            <a:r>
              <a:rPr lang="en-US" altLang="en-US" sz="1750" dirty="0">
                <a:solidFill>
                  <a:srgbClr val="FF0000"/>
                </a:solidFill>
              </a:rPr>
              <a:t>Structure</a:t>
            </a:r>
          </a:p>
          <a:p>
            <a:pPr lvl="1">
              <a:lnSpc>
                <a:spcPct val="80000"/>
              </a:lnSpc>
            </a:pPr>
            <a:endParaRPr lang="en-US" altLang="en-US" sz="1950" dirty="0"/>
          </a:p>
          <a:p>
            <a:pPr>
              <a:lnSpc>
                <a:spcPct val="80000"/>
              </a:lnSpc>
            </a:pPr>
            <a:r>
              <a:rPr lang="en-US" altLang="en-US" sz="2300" dirty="0"/>
              <a:t>Identify constructive criticism</a:t>
            </a:r>
          </a:p>
          <a:p>
            <a:pPr lvl="1" eaLnBrk="1" hangingPunct="1">
              <a:lnSpc>
                <a:spcPct val="80000"/>
              </a:lnSpc>
              <a:buFontTx/>
              <a:buNone/>
            </a:pPr>
            <a:endParaRPr lang="en-US" altLang="en-US" dirty="0"/>
          </a:p>
          <a:p>
            <a:pPr eaLnBrk="1" hangingPunct="1">
              <a:lnSpc>
                <a:spcPct val="80000"/>
              </a:lnSpc>
            </a:pPr>
            <a:endParaRPr lang="en-US" altLang="en-US" sz="1200" dirty="0"/>
          </a:p>
        </p:txBody>
      </p:sp>
      <p:sp>
        <p:nvSpPr>
          <p:cNvPr id="4" name="Rectangle 2">
            <a:extLst>
              <a:ext uri="{FF2B5EF4-FFF2-40B4-BE49-F238E27FC236}">
                <a16:creationId xmlns:a16="http://schemas.microsoft.com/office/drawing/2014/main" id="{EA88F5C9-39FC-D47E-A692-A0E70875DCD2}"/>
              </a:ext>
            </a:extLst>
          </p:cNvPr>
          <p:cNvSpPr txBox="1">
            <a:spLocks noGrp="1" noChangeArrowheads="1"/>
          </p:cNvSpPr>
          <p:nvPr>
            <p:ph type="title" idx="4294967295"/>
          </p:nvPr>
        </p:nvSpPr>
        <p:spPr bwMode="auto">
          <a:xfrm>
            <a:off x="223612" y="277091"/>
            <a:ext cx="8920388" cy="503060"/>
          </a:xfrm>
          <a:prstGeom prst="rect">
            <a:avLst/>
          </a:prstGeom>
          <a:noFill/>
          <a:ln>
            <a:noFill/>
            <a:prstDash/>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1" fontAlgn="base" hangingPunct="1">
              <a:spcBef>
                <a:spcPct val="0"/>
              </a:spcBef>
              <a:spcAft>
                <a:spcPct val="0"/>
              </a:spcAft>
              <a:defRPr sz="2400">
                <a:solidFill>
                  <a:srgbClr val="7A0019"/>
                </a:solidFill>
                <a:latin typeface="+mj-lt"/>
                <a:ea typeface="+mj-ea"/>
                <a:cs typeface="+mj-cs"/>
              </a:defRPr>
            </a:lvl1pPr>
            <a:lvl2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5pPr>
            <a:lvl6pPr marL="342892"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6pPr>
            <a:lvl7pPr marL="685783"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7pPr>
            <a:lvl8pPr marL="1028675"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8pPr>
            <a:lvl9pPr marL="1371566"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7A0019"/>
                </a:solidFill>
                <a:effectLst/>
                <a:uLnTx/>
                <a:uFillTx/>
                <a:latin typeface="+mj-lt"/>
                <a:ea typeface="+mj-ea"/>
                <a:cs typeface="+mj-cs"/>
              </a:rPr>
              <a:t>Outline for LO1 : </a:t>
            </a:r>
            <a:r>
              <a:rPr kumimoji="0" lang="en-US" sz="2400" b="0" i="0" u="none" strike="noStrike" kern="1200" cap="none" spc="0" normalizeH="0" baseline="0" noProof="0" dirty="0">
                <a:ln>
                  <a:noFill/>
                </a:ln>
                <a:solidFill>
                  <a:schemeClr val="tx1"/>
                </a:solidFill>
                <a:effectLst/>
                <a:uLnTx/>
                <a:uFillTx/>
                <a:latin typeface="Microsoft Sans Serif"/>
                <a:ea typeface="+mj-ea"/>
                <a:cs typeface="Microsoft Sans Serif"/>
              </a:rPr>
              <a:t>Research Skill: Constructive Critique</a:t>
            </a:r>
            <a:endParaRPr kumimoji="0" lang="en-US" altLang="en-US" sz="2400" b="1"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7A0019"/>
              </a:solidFill>
              <a:effectLst/>
              <a:uLnTx/>
              <a:uFillTx/>
              <a:latin typeface="+mj-lt"/>
              <a:ea typeface="+mj-ea"/>
              <a:cs typeface="+mj-cs"/>
            </a:endParaRPr>
          </a:p>
        </p:txBody>
      </p:sp>
    </p:spTree>
    <p:extLst>
      <p:ext uri="{BB962C8B-B14F-4D97-AF65-F5344CB8AC3E}">
        <p14:creationId xmlns:p14="http://schemas.microsoft.com/office/powerpoint/2010/main" val="2233096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685800" y="121654"/>
            <a:ext cx="7772400" cy="780151"/>
          </a:xfrm>
        </p:spPr>
        <p:txBody>
          <a:bodyPr/>
          <a:lstStyle/>
          <a:p>
            <a:pPr>
              <a:lnSpc>
                <a:spcPct val="90000"/>
              </a:lnSpc>
            </a:pPr>
            <a:r>
              <a:rPr lang="en-US" altLang="en-US" b="1" dirty="0"/>
              <a:t>Responsibilities to Readers, Journal, Editor</a:t>
            </a:r>
          </a:p>
        </p:txBody>
      </p:sp>
      <p:sp>
        <p:nvSpPr>
          <p:cNvPr id="26626" name="Rectangle 3"/>
          <p:cNvSpPr>
            <a:spLocks noGrp="1" noChangeArrowheads="1"/>
          </p:cNvSpPr>
          <p:nvPr>
            <p:ph type="body" idx="1"/>
          </p:nvPr>
        </p:nvSpPr>
        <p:spPr>
          <a:xfrm>
            <a:off x="457200" y="901805"/>
            <a:ext cx="8229600" cy="5059363"/>
          </a:xfrm>
        </p:spPr>
        <p:txBody>
          <a:bodyPr/>
          <a:lstStyle/>
          <a:p>
            <a:pPr lvl="1" eaLnBrk="1" hangingPunct="1">
              <a:lnSpc>
                <a:spcPct val="90000"/>
              </a:lnSpc>
            </a:pPr>
            <a:r>
              <a:rPr lang="en-US" altLang="en-US" sz="1800" dirty="0"/>
              <a:t>Does the paper make sufficient contribution to the field?</a:t>
            </a:r>
          </a:p>
          <a:p>
            <a:pPr lvl="2" eaLnBrk="1" hangingPunct="1">
              <a:lnSpc>
                <a:spcPct val="90000"/>
              </a:lnSpc>
            </a:pPr>
            <a:r>
              <a:rPr lang="en-US" altLang="en-US" sz="1600" dirty="0"/>
              <a:t>New and interesting research results</a:t>
            </a:r>
          </a:p>
          <a:p>
            <a:pPr lvl="2" eaLnBrk="1" hangingPunct="1">
              <a:lnSpc>
                <a:spcPct val="90000"/>
              </a:lnSpc>
            </a:pPr>
            <a:r>
              <a:rPr lang="en-US" altLang="en-US" sz="1600" dirty="0"/>
              <a:t>New and insightful synthesis of existing results</a:t>
            </a:r>
          </a:p>
          <a:p>
            <a:pPr lvl="2" eaLnBrk="1" hangingPunct="1">
              <a:lnSpc>
                <a:spcPct val="90000"/>
              </a:lnSpc>
            </a:pPr>
            <a:r>
              <a:rPr lang="en-US" altLang="en-US" sz="1600" dirty="0"/>
              <a:t>A useful survey or tutorial on a field, a combination of these</a:t>
            </a:r>
          </a:p>
          <a:p>
            <a:pPr lvl="2" eaLnBrk="1" hangingPunct="1">
              <a:lnSpc>
                <a:spcPct val="90000"/>
              </a:lnSpc>
            </a:pPr>
            <a:endParaRPr lang="en-US" altLang="en-US" sz="1600" dirty="0"/>
          </a:p>
          <a:p>
            <a:pPr lvl="1" eaLnBrk="1" hangingPunct="1">
              <a:lnSpc>
                <a:spcPct val="90000"/>
              </a:lnSpc>
            </a:pPr>
            <a:r>
              <a:rPr lang="en-US" altLang="en-US" sz="1800" dirty="0"/>
              <a:t>Is this good science? What is the impact of this work?</a:t>
            </a:r>
          </a:p>
          <a:p>
            <a:pPr lvl="2" eaLnBrk="1" hangingPunct="1">
              <a:lnSpc>
                <a:spcPct val="90000"/>
              </a:lnSpc>
            </a:pPr>
            <a:r>
              <a:rPr lang="en-US" altLang="en-US" sz="1600" dirty="0"/>
              <a:t>Reproducibility of results, evidence supporting contribution claims, </a:t>
            </a:r>
          </a:p>
          <a:p>
            <a:pPr lvl="2" eaLnBrk="1" hangingPunct="1">
              <a:lnSpc>
                <a:spcPct val="90000"/>
              </a:lnSpc>
            </a:pPr>
            <a:endParaRPr lang="en-US" altLang="en-US" sz="1800" dirty="0"/>
          </a:p>
          <a:p>
            <a:pPr lvl="1" eaLnBrk="1" hangingPunct="1">
              <a:lnSpc>
                <a:spcPct val="90000"/>
              </a:lnSpc>
            </a:pPr>
            <a:r>
              <a:rPr lang="en-US" altLang="en-US" sz="1800" dirty="0"/>
              <a:t>Identify errors, misinterpretations, “crimes of passion”</a:t>
            </a:r>
          </a:p>
          <a:p>
            <a:pPr lvl="1" eaLnBrk="1" hangingPunct="1">
              <a:lnSpc>
                <a:spcPct val="90000"/>
              </a:lnSpc>
            </a:pPr>
            <a:endParaRPr lang="en-US" altLang="en-US" sz="1800" dirty="0"/>
          </a:p>
          <a:p>
            <a:pPr lvl="1" eaLnBrk="1" hangingPunct="1">
              <a:lnSpc>
                <a:spcPct val="90000"/>
              </a:lnSpc>
            </a:pPr>
            <a:r>
              <a:rPr lang="en-US" altLang="en-US" sz="1800" dirty="0">
                <a:solidFill>
                  <a:srgbClr val="FF0000"/>
                </a:solidFill>
              </a:rPr>
              <a:t>Balance between “too restrictive” and “too permissive”</a:t>
            </a:r>
          </a:p>
          <a:p>
            <a:pPr lvl="1" eaLnBrk="1" hangingPunct="1">
              <a:lnSpc>
                <a:spcPct val="90000"/>
              </a:lnSpc>
            </a:pPr>
            <a:endParaRPr lang="en-US" altLang="en-US" sz="1800" dirty="0"/>
          </a:p>
          <a:p>
            <a:pPr lvl="1" eaLnBrk="1" hangingPunct="1">
              <a:lnSpc>
                <a:spcPct val="90000"/>
              </a:lnSpc>
            </a:pPr>
            <a:r>
              <a:rPr lang="en-US" altLang="en-US" sz="1800" dirty="0"/>
              <a:t>Need not check grammar line by line</a:t>
            </a:r>
          </a:p>
          <a:p>
            <a:pPr eaLnBrk="1" hangingPunct="1">
              <a:lnSpc>
                <a:spcPct val="90000"/>
              </a:lnSpc>
            </a:pPr>
            <a:endParaRPr lang="en-US" altLang="en-US" sz="3200" dirty="0"/>
          </a:p>
          <a:p>
            <a:pPr eaLnBrk="1" hangingPunct="1">
              <a:lnSpc>
                <a:spcPct val="90000"/>
              </a:lnSpc>
            </a:pPr>
            <a:endParaRPr lang="en-US" altLang="en-US" sz="1600" dirty="0"/>
          </a:p>
        </p:txBody>
      </p:sp>
    </p:spTree>
    <p:extLst>
      <p:ext uri="{BB962C8B-B14F-4D97-AF65-F5344CB8AC3E}">
        <p14:creationId xmlns:p14="http://schemas.microsoft.com/office/powerpoint/2010/main" val="201046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626">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626">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62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138268" y="743575"/>
            <a:ext cx="9005732" cy="4325592"/>
          </a:xfrm>
        </p:spPr>
        <p:txBody>
          <a:bodyPr/>
          <a:lstStyle/>
          <a:p>
            <a:pPr>
              <a:lnSpc>
                <a:spcPct val="80000"/>
              </a:lnSpc>
            </a:pPr>
            <a:r>
              <a:rPr lang="en-US" altLang="en-US" sz="1600" dirty="0"/>
              <a:t>Focus on the paper not the authors</a:t>
            </a:r>
          </a:p>
          <a:p>
            <a:pPr>
              <a:lnSpc>
                <a:spcPct val="80000"/>
              </a:lnSpc>
            </a:pPr>
            <a:r>
              <a:rPr lang="en-US" altLang="en-US" sz="1600" dirty="0"/>
              <a:t>Specific actionable suggestions to improve the work</a:t>
            </a:r>
          </a:p>
          <a:p>
            <a:pPr>
              <a:lnSpc>
                <a:spcPct val="80000"/>
              </a:lnSpc>
            </a:pPr>
            <a:r>
              <a:rPr lang="en-US" altLang="en-US" sz="1600" dirty="0"/>
              <a:t>Support your comments with examples, references, etc.</a:t>
            </a:r>
          </a:p>
          <a:p>
            <a:pPr>
              <a:lnSpc>
                <a:spcPct val="80000"/>
              </a:lnSpc>
            </a:pPr>
            <a:r>
              <a:rPr lang="en-US" altLang="en-US" sz="1600" dirty="0"/>
              <a:t>Consider Timeliness</a:t>
            </a:r>
          </a:p>
          <a:p>
            <a:pPr>
              <a:lnSpc>
                <a:spcPct val="80000"/>
              </a:lnSpc>
            </a:pPr>
            <a:r>
              <a:rPr lang="en-US" altLang="en-US" sz="1600" dirty="0"/>
              <a:t>Try to be objective and fair</a:t>
            </a:r>
            <a:endParaRPr lang="en-US" altLang="en-US" sz="1600" dirty="0">
              <a:solidFill>
                <a:srgbClr val="FF0000"/>
              </a:solidFill>
            </a:endParaRPr>
          </a:p>
          <a:p>
            <a:pPr>
              <a:lnSpc>
                <a:spcPct val="80000"/>
              </a:lnSpc>
            </a:pPr>
            <a:r>
              <a:rPr lang="en-US" altLang="en-US" sz="1600" dirty="0">
                <a:solidFill>
                  <a:srgbClr val="FF0000"/>
                </a:solidFill>
              </a:rPr>
              <a:t>Psychologically acceptable reviews are more useful</a:t>
            </a:r>
          </a:p>
          <a:p>
            <a:pPr eaLnBrk="1" hangingPunct="1">
              <a:lnSpc>
                <a:spcPct val="80000"/>
              </a:lnSpc>
              <a:buFontTx/>
              <a:buNone/>
            </a:pPr>
            <a:endParaRPr lang="en-US" altLang="en-US" sz="1600" dirty="0"/>
          </a:p>
          <a:p>
            <a:pPr eaLnBrk="1" hangingPunct="1">
              <a:lnSpc>
                <a:spcPct val="80000"/>
              </a:lnSpc>
              <a:buFontTx/>
              <a:buNone/>
            </a:pPr>
            <a:endParaRPr lang="en-US" altLang="en-US" sz="1600" dirty="0"/>
          </a:p>
          <a:p>
            <a:pPr eaLnBrk="1" hangingPunct="1">
              <a:lnSpc>
                <a:spcPct val="80000"/>
              </a:lnSpc>
              <a:buFontTx/>
              <a:buNone/>
            </a:pPr>
            <a:r>
              <a:rPr lang="en-US" altLang="en-US" sz="1600" b="1" dirty="0"/>
              <a:t>Examples from comments of the ”Linear Hotspot Detection” paper:</a:t>
            </a:r>
          </a:p>
          <a:p>
            <a:r>
              <a:rPr lang="en-US" sz="1600" dirty="0"/>
              <a:t>To utilize the neighbor node filter, it needs to store the information for all the shortest path pairs with the cost of O(NS</a:t>
            </a:r>
            <a:r>
              <a:rPr lang="en-US" sz="1600" baseline="30000" dirty="0"/>
              <a:t>2</a:t>
            </a:r>
            <a:r>
              <a:rPr lang="en-US" sz="1600" dirty="0"/>
              <a:t>) wonder this method maybe memory infeasible for road network with massive vertices. </a:t>
            </a:r>
          </a:p>
          <a:p>
            <a:r>
              <a:rPr lang="en-US" sz="1600" dirty="0"/>
              <a:t>I would say it would be the best if the data could be shared, as it does include some unique </a:t>
            </a:r>
            <a:r>
              <a:rPr lang="en-US" sz="1600" dirty="0" err="1"/>
              <a:t>spatio</a:t>
            </a:r>
            <a:r>
              <a:rPr lang="en-US" sz="1600" dirty="0"/>
              <a:t>-temporal activities. However, my main concern here is that the data used in the paper is very small 43 fatal pedestrians and 493 robberies. </a:t>
            </a:r>
          </a:p>
          <a:p>
            <a:r>
              <a:rPr lang="en-US" sz="1600" dirty="0"/>
              <a:t>Besides the response time, memory consumption of the proposed methods should be included. </a:t>
            </a:r>
            <a:endParaRPr lang="en-US" altLang="en-US" sz="1600" dirty="0"/>
          </a:p>
        </p:txBody>
      </p:sp>
      <p:sp>
        <p:nvSpPr>
          <p:cNvPr id="4" name="Rectangle 2"/>
          <p:cNvSpPr txBox="1">
            <a:spLocks noGrp="1" noChangeArrowheads="1"/>
          </p:cNvSpPr>
          <p:nvPr>
            <p:ph type="title" idx="4294967295"/>
          </p:nvPr>
        </p:nvSpPr>
        <p:spPr bwMode="auto">
          <a:xfrm>
            <a:off x="180940" y="235527"/>
            <a:ext cx="8920388" cy="508048"/>
          </a:xfrm>
          <a:prstGeom prst="rect">
            <a:avLst/>
          </a:prstGeom>
          <a:noFill/>
          <a:ln>
            <a:noFill/>
            <a:prstDash/>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1" fontAlgn="base" hangingPunct="1">
              <a:spcBef>
                <a:spcPct val="0"/>
              </a:spcBef>
              <a:spcAft>
                <a:spcPct val="0"/>
              </a:spcAft>
              <a:defRPr sz="2400">
                <a:solidFill>
                  <a:srgbClr val="7A0019"/>
                </a:solidFill>
                <a:latin typeface="+mj-lt"/>
                <a:ea typeface="+mj-ea"/>
                <a:cs typeface="+mj-cs"/>
              </a:defRPr>
            </a:lvl1pPr>
            <a:lvl2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5pPr>
            <a:lvl6pPr marL="342892"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6pPr>
            <a:lvl7pPr marL="685783"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7pPr>
            <a:lvl8pPr marL="1028675"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8pPr>
            <a:lvl9pPr marL="1371566"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7A0019"/>
                </a:solidFill>
                <a:effectLst/>
                <a:uLnTx/>
                <a:uFillTx/>
                <a:latin typeface="+mj-lt"/>
                <a:ea typeface="+mj-ea"/>
                <a:cs typeface="+mj-cs"/>
              </a:rPr>
              <a:t>Responsibility to Authors</a:t>
            </a:r>
            <a:endParaRPr kumimoji="0" lang="en-US" altLang="en-US" sz="2400" b="1" i="0" u="none" strike="noStrike" kern="0" cap="none" spc="0" normalizeH="0" baseline="0" noProof="0" dirty="0">
              <a:ln>
                <a:noFill/>
              </a:ln>
              <a:solidFill>
                <a:srgbClr val="7A0019"/>
              </a:solidFill>
              <a:effectLst/>
              <a:uLnTx/>
              <a:uFillTx/>
              <a:latin typeface="+mj-lt"/>
              <a:ea typeface="+mj-ea"/>
              <a:cs typeface="+mj-cs"/>
            </a:endParaRPr>
          </a:p>
        </p:txBody>
      </p:sp>
    </p:spTree>
    <p:extLst>
      <p:ext uri="{BB962C8B-B14F-4D97-AF65-F5344CB8AC3E}">
        <p14:creationId xmlns:p14="http://schemas.microsoft.com/office/powerpoint/2010/main" val="131577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650">
                                            <p:txEl>
                                              <p:pRg st="11" end="1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5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85344" y="780151"/>
            <a:ext cx="9156192" cy="4325592"/>
          </a:xfrm>
        </p:spPr>
        <p:txBody>
          <a:bodyPr/>
          <a:lstStyle/>
          <a:p>
            <a:pPr>
              <a:lnSpc>
                <a:spcPct val="80000"/>
              </a:lnSpc>
            </a:pPr>
            <a:r>
              <a:rPr lang="en-US" altLang="en-US" sz="1600" dirty="0"/>
              <a:t>Overall recommendation and reasons for it</a:t>
            </a:r>
          </a:p>
          <a:p>
            <a:pPr>
              <a:lnSpc>
                <a:spcPct val="80000"/>
              </a:lnSpc>
            </a:pPr>
            <a:r>
              <a:rPr lang="en-US" altLang="en-US" sz="1600" dirty="0"/>
              <a:t>A summary of the papers (A few lines) </a:t>
            </a:r>
          </a:p>
          <a:p>
            <a:pPr>
              <a:lnSpc>
                <a:spcPct val="80000"/>
              </a:lnSpc>
            </a:pPr>
            <a:r>
              <a:rPr lang="en-US" altLang="en-US" sz="1600" dirty="0"/>
              <a:t>Validity and significance of results</a:t>
            </a:r>
          </a:p>
          <a:p>
            <a:pPr>
              <a:lnSpc>
                <a:spcPct val="80000"/>
              </a:lnSpc>
            </a:pPr>
            <a:r>
              <a:rPr lang="en-US" altLang="en-US" sz="1600" dirty="0"/>
              <a:t>Quality of work : Methodology, technique, accuracy, presentation</a:t>
            </a:r>
          </a:p>
          <a:p>
            <a:pPr>
              <a:lnSpc>
                <a:spcPct val="80000"/>
              </a:lnSpc>
            </a:pPr>
            <a:r>
              <a:rPr lang="en-US" altLang="en-US" sz="1600" dirty="0"/>
              <a:t>List necessary and suggested changes</a:t>
            </a:r>
          </a:p>
          <a:p>
            <a:pPr lvl="1">
              <a:lnSpc>
                <a:spcPct val="80000"/>
              </a:lnSpc>
            </a:pPr>
            <a:r>
              <a:rPr lang="en-US" altLang="en-US" sz="1600" dirty="0"/>
              <a:t>General comments</a:t>
            </a:r>
          </a:p>
          <a:p>
            <a:pPr lvl="1">
              <a:lnSpc>
                <a:spcPct val="80000"/>
              </a:lnSpc>
            </a:pPr>
            <a:r>
              <a:rPr lang="en-US" altLang="en-US" sz="1600" dirty="0"/>
              <a:t>Specific comment should identify paragraphs, figures, tables etc.</a:t>
            </a:r>
          </a:p>
          <a:p>
            <a:pPr lvl="1" eaLnBrk="1" hangingPunct="1">
              <a:lnSpc>
                <a:spcPct val="80000"/>
              </a:lnSpc>
              <a:buFontTx/>
              <a:buNone/>
            </a:pPr>
            <a:endParaRPr lang="en-US" altLang="en-US" dirty="0"/>
          </a:p>
          <a:p>
            <a:pPr lvl="1" eaLnBrk="1" hangingPunct="1">
              <a:lnSpc>
                <a:spcPct val="80000"/>
              </a:lnSpc>
              <a:buFontTx/>
              <a:buNone/>
            </a:pPr>
            <a:endParaRPr lang="en-US" altLang="en-US" dirty="0"/>
          </a:p>
          <a:p>
            <a:pPr>
              <a:lnSpc>
                <a:spcPct val="80000"/>
              </a:lnSpc>
            </a:pPr>
            <a:r>
              <a:rPr lang="en-US" altLang="en-US" sz="1600" b="1" dirty="0"/>
              <a:t>Examples from reviews of the ”Linear Hotspot Detection” paper:</a:t>
            </a:r>
          </a:p>
          <a:p>
            <a:pPr marL="0" indent="0">
              <a:lnSpc>
                <a:spcPct val="80000"/>
              </a:lnSpc>
              <a:buNone/>
            </a:pPr>
            <a:r>
              <a:rPr lang="en-US" sz="1600" b="1" dirty="0"/>
              <a:t>Recommendation</a:t>
            </a:r>
            <a:r>
              <a:rPr lang="en-US" sz="1600" dirty="0"/>
              <a:t>: Major Revision (Authors have two months to revise their papers)</a:t>
            </a:r>
          </a:p>
          <a:p>
            <a:pPr marL="0" indent="0">
              <a:lnSpc>
                <a:spcPct val="80000"/>
              </a:lnSpc>
              <a:buNone/>
            </a:pPr>
            <a:endParaRPr lang="en-US" sz="1600" dirty="0"/>
          </a:p>
          <a:p>
            <a:pPr marL="0" indent="0">
              <a:lnSpc>
                <a:spcPct val="80000"/>
              </a:lnSpc>
              <a:buNone/>
            </a:pPr>
            <a:r>
              <a:rPr lang="en-US" sz="1600" b="1" dirty="0"/>
              <a:t>Summary</a:t>
            </a:r>
            <a:r>
              <a:rPr lang="en-US" sz="1600" dirty="0"/>
              <a:t>:</a:t>
            </a:r>
          </a:p>
          <a:p>
            <a:pPr marL="0" indent="0">
              <a:lnSpc>
                <a:spcPct val="80000"/>
              </a:lnSpc>
              <a:buNone/>
            </a:pPr>
            <a:r>
              <a:rPr lang="en-US" sz="1600" dirty="0"/>
              <a:t>This paper addresses the problem of discovering the significant linear hotspots. The authors propose several methods to reduce the computation cost, including a neighbor node filter and a shortest path tree pruning. Two case studies are performed to show the effectiveness of the problem. Also experimental results on real datasets shows the performance improvement of their proposed methods.</a:t>
            </a:r>
          </a:p>
          <a:p>
            <a:pPr marL="0" indent="0">
              <a:lnSpc>
                <a:spcPct val="80000"/>
              </a:lnSpc>
              <a:buNone/>
            </a:pPr>
            <a:endParaRPr lang="en-US" sz="1600" dirty="0"/>
          </a:p>
          <a:p>
            <a:pPr marL="0" indent="0">
              <a:lnSpc>
                <a:spcPct val="80000"/>
              </a:lnSpc>
              <a:buNone/>
            </a:pPr>
            <a:r>
              <a:rPr lang="en-US" sz="1600" dirty="0"/>
              <a:t>Continued in next slide</a:t>
            </a:r>
          </a:p>
          <a:p>
            <a:pPr>
              <a:lnSpc>
                <a:spcPct val="80000"/>
              </a:lnSpc>
            </a:pPr>
            <a:endParaRPr lang="en-US" altLang="en-US" sz="1600" b="1" dirty="0"/>
          </a:p>
          <a:p>
            <a:pPr eaLnBrk="1" hangingPunct="1">
              <a:lnSpc>
                <a:spcPct val="80000"/>
              </a:lnSpc>
            </a:pPr>
            <a:endParaRPr lang="en-US" altLang="en-US" sz="1200" dirty="0"/>
          </a:p>
        </p:txBody>
      </p:sp>
      <p:sp>
        <p:nvSpPr>
          <p:cNvPr id="4" name="Rectangle 2"/>
          <p:cNvSpPr txBox="1">
            <a:spLocks noGrp="1" noChangeArrowheads="1"/>
          </p:cNvSpPr>
          <p:nvPr>
            <p:ph type="title" idx="4294967295"/>
          </p:nvPr>
        </p:nvSpPr>
        <p:spPr bwMode="auto">
          <a:xfrm>
            <a:off x="223612" y="0"/>
            <a:ext cx="8920388" cy="780151"/>
          </a:xfrm>
          <a:prstGeom prst="rect">
            <a:avLst/>
          </a:prstGeom>
          <a:noFill/>
          <a:ln>
            <a:noFill/>
            <a:prstDash/>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1" fontAlgn="base" hangingPunct="1">
              <a:spcBef>
                <a:spcPct val="0"/>
              </a:spcBef>
              <a:spcAft>
                <a:spcPct val="0"/>
              </a:spcAft>
              <a:defRPr sz="2400">
                <a:solidFill>
                  <a:srgbClr val="7A0019"/>
                </a:solidFill>
                <a:latin typeface="+mj-lt"/>
                <a:ea typeface="+mj-ea"/>
                <a:cs typeface="+mj-cs"/>
              </a:defRPr>
            </a:lvl1pPr>
            <a:lvl2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5pPr>
            <a:lvl6pPr marL="342892"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6pPr>
            <a:lvl7pPr marL="685783"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7pPr>
            <a:lvl8pPr marL="1028675"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8pPr>
            <a:lvl9pPr marL="1371566"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7A0019"/>
                </a:solidFill>
                <a:effectLst/>
                <a:uLnTx/>
                <a:uFillTx/>
                <a:latin typeface="+mj-lt"/>
                <a:ea typeface="+mj-ea"/>
                <a:cs typeface="+mj-cs"/>
              </a:rPr>
              <a:t>Structure of a referee report - 1</a:t>
            </a:r>
          </a:p>
        </p:txBody>
      </p:sp>
    </p:spTree>
    <p:extLst>
      <p:ext uri="{BB962C8B-B14F-4D97-AF65-F5344CB8AC3E}">
        <p14:creationId xmlns:p14="http://schemas.microsoft.com/office/powerpoint/2010/main" val="175216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0">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65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650">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5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42468-EAF5-30D8-D9BE-AE80FC63CB3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8686-3672-2110-090A-F1C6753A6F2B}"/>
              </a:ext>
            </a:extLst>
          </p:cNvPr>
          <p:cNvSpPr>
            <a:spLocks noGrp="1"/>
          </p:cNvSpPr>
          <p:nvPr>
            <p:ph type="sldNum" sz="quarter" idx="11"/>
          </p:nvPr>
        </p:nvSpPr>
        <p:spPr/>
        <p:txBody>
          <a:bodyPr/>
          <a:lstStyle/>
          <a:p>
            <a:fld id="{E4D37B5F-ABCF-48FC-8FD3-F3890A2DD608}" type="slidenum">
              <a:rPr lang="en-US" smtClean="0"/>
              <a:pPr/>
              <a:t>2</a:t>
            </a:fld>
            <a:endParaRPr lang="en-US"/>
          </a:p>
        </p:txBody>
      </p:sp>
      <p:sp>
        <p:nvSpPr>
          <p:cNvPr id="18" name="Title 1">
            <a:extLst>
              <a:ext uri="{FF2B5EF4-FFF2-40B4-BE49-F238E27FC236}">
                <a16:creationId xmlns:a16="http://schemas.microsoft.com/office/drawing/2014/main" id="{4842219C-3790-F6AA-660D-0B30BFDE4F41}"/>
              </a:ext>
            </a:extLst>
          </p:cNvPr>
          <p:cNvSpPr>
            <a:spLocks noGrp="1"/>
          </p:cNvSpPr>
          <p:nvPr>
            <p:ph type="title"/>
          </p:nvPr>
        </p:nvSpPr>
        <p:spPr>
          <a:xfrm>
            <a:off x="685800" y="280150"/>
            <a:ext cx="7772400" cy="780151"/>
          </a:xfrm>
        </p:spPr>
        <p:txBody>
          <a:bodyPr/>
          <a:lstStyle/>
          <a:p>
            <a:r>
              <a:rPr lang="en-US" sz="2800" dirty="0">
                <a:latin typeface="Microsoft Sans Serif"/>
                <a:cs typeface="Microsoft Sans Serif"/>
              </a:rPr>
              <a:t>Learning Objectives</a:t>
            </a:r>
          </a:p>
        </p:txBody>
      </p:sp>
      <p:sp>
        <p:nvSpPr>
          <p:cNvPr id="22" name="Content Placeholder 2">
            <a:extLst>
              <a:ext uri="{FF2B5EF4-FFF2-40B4-BE49-F238E27FC236}">
                <a16:creationId xmlns:a16="http://schemas.microsoft.com/office/drawing/2014/main" id="{2F3FFEA4-E687-6AE7-A003-139F47E3270D}"/>
              </a:ext>
            </a:extLst>
          </p:cNvPr>
          <p:cNvSpPr>
            <a:spLocks noGrp="1"/>
          </p:cNvSpPr>
          <p:nvPr>
            <p:ph idx="1"/>
          </p:nvPr>
        </p:nvSpPr>
        <p:spPr>
          <a:xfrm>
            <a:off x="72614" y="1315138"/>
            <a:ext cx="9071386" cy="4227723"/>
          </a:xfrm>
        </p:spPr>
        <p:txBody>
          <a:bodyPr/>
          <a:lstStyle/>
          <a:p>
            <a:r>
              <a:rPr lang="en-US" sz="2400" dirty="0">
                <a:latin typeface="Microsoft Sans Serif"/>
                <a:cs typeface="Microsoft Sans Serif"/>
              </a:rPr>
              <a:t>After this segment, students will be able to</a:t>
            </a:r>
          </a:p>
          <a:p>
            <a:pPr lvl="1">
              <a:buFont typeface="Arial" panose="020B0604020202020204" pitchFamily="34" charset="0"/>
              <a:buChar char="•"/>
            </a:pPr>
            <a:r>
              <a:rPr lang="en-US" sz="2000" dirty="0">
                <a:solidFill>
                  <a:srgbClr val="FF0000"/>
                </a:solidFill>
                <a:latin typeface="Microsoft Sans Serif"/>
                <a:cs typeface="Microsoft Sans Serif"/>
              </a:rPr>
              <a:t>LO1: Research Skill: Constructive Critique</a:t>
            </a:r>
          </a:p>
          <a:p>
            <a:pPr lvl="1">
              <a:buFont typeface="Arial" panose="020B0604020202020204" pitchFamily="34" charset="0"/>
              <a:buChar char="•"/>
            </a:pPr>
            <a:r>
              <a:rPr lang="en-US" sz="2000" dirty="0">
                <a:latin typeface="Microsoft Sans Serif"/>
                <a:cs typeface="Microsoft Sans Serif"/>
              </a:rPr>
              <a:t>LO2: Describe Spatial Query Processing</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LO3: List main contributions and organize literature of following papers:</a:t>
            </a:r>
          </a:p>
          <a:p>
            <a:pPr lvl="2">
              <a:buFont typeface="Arial" panose="020B0604020202020204" pitchFamily="34" charset="0"/>
              <a:buChar char="•"/>
            </a:pPr>
            <a:r>
              <a:rPr lang="en-US" sz="1200" b="0" i="0" dirty="0">
                <a:solidFill>
                  <a:srgbClr val="222222"/>
                </a:solidFill>
                <a:effectLst/>
                <a:latin typeface="+mj-lt"/>
              </a:rPr>
              <a:t>Sharma, Arun, and Shashi Shekhar. "Analyzing trajectory gaps to find possible rendezvous region." </a:t>
            </a:r>
            <a:r>
              <a:rPr lang="en-US" sz="1200" b="0" i="1" dirty="0">
                <a:solidFill>
                  <a:srgbClr val="222222"/>
                </a:solidFill>
                <a:effectLst/>
                <a:latin typeface="+mj-lt"/>
              </a:rPr>
              <a:t>ACM Transactions on Intelligent Systems and Technology (TIST)</a:t>
            </a:r>
            <a:r>
              <a:rPr lang="en-US" sz="1200" b="0" i="0" dirty="0">
                <a:solidFill>
                  <a:srgbClr val="222222"/>
                </a:solidFill>
                <a:effectLst/>
                <a:latin typeface="+mj-lt"/>
              </a:rPr>
              <a:t> 13, no. 3 (2022): 1-23.</a:t>
            </a:r>
          </a:p>
          <a:p>
            <a:pPr lvl="2">
              <a:buFont typeface="Arial" panose="020B0604020202020204" pitchFamily="34" charset="0"/>
              <a:buChar char="•"/>
            </a:pPr>
            <a:r>
              <a:rPr lang="en-US" sz="1200" b="0" i="0" dirty="0" err="1">
                <a:solidFill>
                  <a:srgbClr val="202124"/>
                </a:solidFill>
                <a:effectLst/>
                <a:latin typeface="+mj-lt"/>
              </a:rPr>
              <a:t>Kazemi</a:t>
            </a:r>
            <a:r>
              <a:rPr lang="en-US" sz="1200" b="0" i="0" dirty="0">
                <a:solidFill>
                  <a:srgbClr val="202124"/>
                </a:solidFill>
                <a:effectLst/>
                <a:latin typeface="+mj-lt"/>
              </a:rPr>
              <a:t>, Leyla, and Cyrus </a:t>
            </a:r>
            <a:r>
              <a:rPr lang="en-US" sz="1200" b="0" i="0" dirty="0" err="1">
                <a:solidFill>
                  <a:srgbClr val="202124"/>
                </a:solidFill>
                <a:effectLst/>
                <a:latin typeface="+mj-lt"/>
              </a:rPr>
              <a:t>Shahabi</a:t>
            </a:r>
            <a:r>
              <a:rPr lang="en-US" sz="1200" b="0" i="0" dirty="0">
                <a:solidFill>
                  <a:srgbClr val="202124"/>
                </a:solidFill>
                <a:effectLst/>
                <a:latin typeface="+mj-lt"/>
              </a:rPr>
              <a:t>. "</a:t>
            </a:r>
            <a:r>
              <a:rPr lang="en-US" sz="1200" b="0" i="0" dirty="0" err="1">
                <a:solidFill>
                  <a:srgbClr val="202124"/>
                </a:solidFill>
                <a:effectLst/>
                <a:latin typeface="+mj-lt"/>
              </a:rPr>
              <a:t>Geocrowd</a:t>
            </a:r>
            <a:r>
              <a:rPr lang="en-US" sz="1200" b="0" i="0" dirty="0">
                <a:solidFill>
                  <a:srgbClr val="202124"/>
                </a:solidFill>
                <a:effectLst/>
                <a:latin typeface="+mj-lt"/>
              </a:rPr>
              <a:t>: enabling query answering with spatial </a:t>
            </a:r>
            <a:r>
              <a:rPr lang="en-US" sz="1200" b="0" i="0" dirty="0" err="1">
                <a:solidFill>
                  <a:srgbClr val="202124"/>
                </a:solidFill>
                <a:effectLst/>
                <a:latin typeface="+mj-lt"/>
              </a:rPr>
              <a:t>crowdsourcing."Proceedings</a:t>
            </a:r>
            <a:r>
              <a:rPr lang="en-US" sz="1200" b="0" i="0" dirty="0">
                <a:solidFill>
                  <a:srgbClr val="202124"/>
                </a:solidFill>
                <a:effectLst/>
                <a:latin typeface="+mj-lt"/>
              </a:rPr>
              <a:t> of the 20th international conference on advances in geographic information systems. ACM, 2012.</a:t>
            </a:r>
            <a:endParaRPr lang="en-US" sz="1200" dirty="0">
              <a:solidFill>
                <a:srgbClr val="202124"/>
              </a:solidFill>
              <a:latin typeface="+mj-lt"/>
            </a:endParaRPr>
          </a:p>
        </p:txBody>
      </p:sp>
    </p:spTree>
    <p:extLst>
      <p:ext uri="{BB962C8B-B14F-4D97-AF65-F5344CB8AC3E}">
        <p14:creationId xmlns:p14="http://schemas.microsoft.com/office/powerpoint/2010/main" val="1698507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Grp="1" noChangeArrowheads="1"/>
          </p:cNvSpPr>
          <p:nvPr>
            <p:ph type="title" idx="4294967295"/>
          </p:nvPr>
        </p:nvSpPr>
        <p:spPr bwMode="auto">
          <a:xfrm>
            <a:off x="223612" y="0"/>
            <a:ext cx="8920388" cy="780151"/>
          </a:xfrm>
          <a:prstGeom prst="rect">
            <a:avLst/>
          </a:prstGeom>
          <a:noFill/>
          <a:ln>
            <a:noFill/>
            <a:prstDash/>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1" fontAlgn="base" hangingPunct="1">
              <a:spcBef>
                <a:spcPct val="0"/>
              </a:spcBef>
              <a:spcAft>
                <a:spcPct val="0"/>
              </a:spcAft>
              <a:defRPr sz="2400">
                <a:solidFill>
                  <a:srgbClr val="7A0019"/>
                </a:solidFill>
                <a:latin typeface="+mj-lt"/>
                <a:ea typeface="+mj-ea"/>
                <a:cs typeface="+mj-cs"/>
              </a:defRPr>
            </a:lvl1pPr>
            <a:lvl2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5pPr>
            <a:lvl6pPr marL="342892"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6pPr>
            <a:lvl7pPr marL="685783"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7pPr>
            <a:lvl8pPr marL="1028675"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8pPr>
            <a:lvl9pPr marL="1371566"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7A0019"/>
                </a:solidFill>
                <a:effectLst/>
                <a:uLnTx/>
                <a:uFillTx/>
                <a:latin typeface="+mj-lt"/>
                <a:ea typeface="+mj-ea"/>
                <a:cs typeface="+mj-cs"/>
              </a:rPr>
              <a:t>Structure of a referee report – Example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7A0019"/>
              </a:solidFill>
              <a:effectLst/>
              <a:uLnTx/>
              <a:uFillTx/>
              <a:latin typeface="+mj-lt"/>
              <a:ea typeface="+mj-ea"/>
              <a:cs typeface="+mj-cs"/>
            </a:endParaRPr>
          </a:p>
        </p:txBody>
      </p:sp>
      <p:sp>
        <p:nvSpPr>
          <p:cNvPr id="3" name="TextBox 2"/>
          <p:cNvSpPr txBox="1"/>
          <p:nvPr/>
        </p:nvSpPr>
        <p:spPr>
          <a:xfrm>
            <a:off x="0" y="390075"/>
            <a:ext cx="9156192" cy="2169825"/>
          </a:xfrm>
          <a:prstGeom prst="rect">
            <a:avLst/>
          </a:prstGeom>
          <a:noFill/>
        </p:spPr>
        <p:txBody>
          <a:bodyPr wrap="square" rtlCol="0">
            <a:spAutoFit/>
          </a:bodyPr>
          <a:lstStyle/>
          <a:p>
            <a:r>
              <a:rPr lang="en-US" sz="1500" b="1" dirty="0"/>
              <a:t>Strong points:</a:t>
            </a:r>
          </a:p>
          <a:p>
            <a:pPr marL="285750" indent="-285750">
              <a:buFont typeface="Arial" charset="0"/>
              <a:buChar char="•"/>
            </a:pPr>
            <a:r>
              <a:rPr lang="en-US" sz="1500" dirty="0"/>
              <a:t>The authors present an interesting problem, i.e., discovering the statistically significant linear hotpots on road network, which can be very useful in transportation planning and public safety and security.</a:t>
            </a:r>
          </a:p>
          <a:p>
            <a:pPr marL="285750" indent="-285750">
              <a:buFont typeface="Arial" charset="0"/>
              <a:buChar char="•"/>
            </a:pPr>
            <a:r>
              <a:rPr lang="en-US" sz="1500" dirty="0"/>
              <a:t>Several methods are proposed to reduce the computation cost of the discovery. The neighbor node filter is proposed to reduce the computation cost of shortest path; the shortest path tree pruning is proposed to avoid examine some unpromising shortest paths. The authors also provided performance analysis of their proposed methods.  </a:t>
            </a:r>
          </a:p>
          <a:p>
            <a:pPr marL="285750" indent="-285750">
              <a:buFont typeface="Arial" charset="0"/>
              <a:buChar char="•"/>
            </a:pPr>
            <a:r>
              <a:rPr lang="en-US" sz="1500" dirty="0"/>
              <a:t>Experiments on real datasets are performed to show the effectiveness and efficiency of their proposed methods. </a:t>
            </a:r>
          </a:p>
        </p:txBody>
      </p:sp>
      <p:sp>
        <p:nvSpPr>
          <p:cNvPr id="7" name="TextBox 6"/>
          <p:cNvSpPr txBox="1"/>
          <p:nvPr/>
        </p:nvSpPr>
        <p:spPr>
          <a:xfrm>
            <a:off x="-12192" y="2559900"/>
            <a:ext cx="9156192" cy="3554819"/>
          </a:xfrm>
          <a:prstGeom prst="rect">
            <a:avLst/>
          </a:prstGeom>
          <a:noFill/>
        </p:spPr>
        <p:txBody>
          <a:bodyPr wrap="square" rtlCol="0">
            <a:spAutoFit/>
          </a:bodyPr>
          <a:lstStyle/>
          <a:p>
            <a:r>
              <a:rPr lang="en-US" sz="1500" b="1" dirty="0"/>
              <a:t>Weak points:</a:t>
            </a:r>
          </a:p>
          <a:p>
            <a:pPr marL="285750" indent="-285750">
              <a:buFont typeface="Arial" charset="0"/>
              <a:buChar char="•"/>
            </a:pPr>
            <a:r>
              <a:rPr lang="en-US" sz="1500" dirty="0"/>
              <a:t>The efficiency experiments are evaluated on tiny datasets, e.g., the road network only contains 500 nodes and 1000 edges; while the activities are generated randomly with the maximum size equals to 1600. I would suggest the authors to evaluate the scalability of the proposed methods by using more large datasets. Moreover, besides the response time, memory consumption of the proposed methods should be included.</a:t>
            </a:r>
          </a:p>
          <a:p>
            <a:pPr marL="285750" indent="-285750">
              <a:buFont typeface="Arial" charset="0"/>
              <a:buChar char="•"/>
            </a:pPr>
            <a:r>
              <a:rPr lang="en-US" sz="1500" dirty="0"/>
              <a:t>To utilize the neighbor node filter, it needs to store the information for all the shortest path pairs with the cost of $O(|N_S|^2)$. I wonder this method maybe memory infeasible for road network with massive vertices.</a:t>
            </a:r>
          </a:p>
          <a:p>
            <a:pPr marL="285750" indent="-285750">
              <a:buFont typeface="Arial" charset="0"/>
              <a:buChar char="•"/>
            </a:pPr>
            <a:r>
              <a:rPr lang="en-US" sz="1500" dirty="0"/>
              <a:t>Regarding to the computation of p-value, it is not clear that why we need to re-compute the shortest paths for "the paths in the original graph" in the simulated graph. According to my understanding, it is unnecessary and very time consuming, c.f., Section 2.2.1 and Section 3.2.2.</a:t>
            </a:r>
          </a:p>
          <a:p>
            <a:pPr marL="285750" indent="-285750">
              <a:buFont typeface="Arial" charset="0"/>
              <a:buChar char="•"/>
            </a:pPr>
            <a:r>
              <a:rPr lang="en-US" sz="1500" dirty="0"/>
              <a:t>There are some presentation problems, which I have detailed, and also some information are missing from the experiments section.</a:t>
            </a:r>
          </a:p>
          <a:p>
            <a:pPr marL="285750" indent="-285750">
              <a:buFont typeface="Arial" charset="0"/>
              <a:buChar char="•"/>
            </a:pPr>
            <a:endParaRPr lang="en-US" sz="1500" dirty="0"/>
          </a:p>
        </p:txBody>
      </p:sp>
    </p:spTree>
    <p:extLst>
      <p:ext uri="{BB962C8B-B14F-4D97-AF65-F5344CB8AC3E}">
        <p14:creationId xmlns:p14="http://schemas.microsoft.com/office/powerpoint/2010/main" val="151685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Grp="1" noChangeArrowheads="1"/>
          </p:cNvSpPr>
          <p:nvPr>
            <p:ph type="title" idx="4294967295"/>
          </p:nvPr>
        </p:nvSpPr>
        <p:spPr bwMode="auto">
          <a:xfrm>
            <a:off x="223612" y="0"/>
            <a:ext cx="8920388" cy="780151"/>
          </a:xfrm>
          <a:prstGeom prst="rect">
            <a:avLst/>
          </a:prstGeom>
          <a:noFill/>
          <a:ln>
            <a:noFill/>
            <a:prstDash/>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1" fontAlgn="base" hangingPunct="1">
              <a:spcBef>
                <a:spcPct val="0"/>
              </a:spcBef>
              <a:spcAft>
                <a:spcPct val="0"/>
              </a:spcAft>
              <a:defRPr sz="2400">
                <a:solidFill>
                  <a:srgbClr val="7A0019"/>
                </a:solidFill>
                <a:latin typeface="+mj-lt"/>
                <a:ea typeface="+mj-ea"/>
                <a:cs typeface="+mj-cs"/>
              </a:defRPr>
            </a:lvl1pPr>
            <a:lvl2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5pPr>
            <a:lvl6pPr marL="342892"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6pPr>
            <a:lvl7pPr marL="685783"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7pPr>
            <a:lvl8pPr marL="1028675"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8pPr>
            <a:lvl9pPr marL="1371566"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7A0019"/>
                </a:solidFill>
                <a:effectLst/>
                <a:uLnTx/>
                <a:uFillTx/>
                <a:latin typeface="+mj-lt"/>
                <a:ea typeface="+mj-ea"/>
                <a:cs typeface="+mj-cs"/>
              </a:rPr>
              <a:t>Structure of a referee report – Example Continued</a:t>
            </a:r>
          </a:p>
        </p:txBody>
      </p:sp>
      <p:sp>
        <p:nvSpPr>
          <p:cNvPr id="3" name="TextBox 2"/>
          <p:cNvSpPr txBox="1"/>
          <p:nvPr/>
        </p:nvSpPr>
        <p:spPr>
          <a:xfrm>
            <a:off x="105710" y="780151"/>
            <a:ext cx="9156192" cy="5401479"/>
          </a:xfrm>
          <a:prstGeom prst="rect">
            <a:avLst/>
          </a:prstGeom>
          <a:noFill/>
        </p:spPr>
        <p:txBody>
          <a:bodyPr wrap="square" rtlCol="0">
            <a:spAutoFit/>
          </a:bodyPr>
          <a:lstStyle/>
          <a:p>
            <a:r>
              <a:rPr lang="en-US" sz="1500" dirty="0"/>
              <a:t>[</a:t>
            </a:r>
            <a:r>
              <a:rPr lang="en-US" sz="1500" b="1" dirty="0"/>
              <a:t>Relevancy] </a:t>
            </a:r>
            <a:r>
              <a:rPr lang="en-US" sz="1500" dirty="0"/>
              <a:t>How relevant is this manuscript to the readers of IEEE TBD? Please explain your rating in the Detailed Comments section. : Somewhat Relevant</a:t>
            </a:r>
          </a:p>
          <a:p>
            <a:r>
              <a:rPr lang="en-US" sz="1500" dirty="0"/>
              <a:t> </a:t>
            </a:r>
          </a:p>
          <a:p>
            <a:r>
              <a:rPr lang="en-US" sz="1500" dirty="0"/>
              <a:t>[</a:t>
            </a:r>
            <a:r>
              <a:rPr lang="en-US" sz="1500" b="1" dirty="0"/>
              <a:t>Audience</a:t>
            </a:r>
            <a:r>
              <a:rPr lang="en-US" sz="1500" dirty="0"/>
              <a:t>] What audience would benefit most from this work?: Practitioners</a:t>
            </a:r>
          </a:p>
          <a:p>
            <a:r>
              <a:rPr lang="en-US" sz="1500" dirty="0"/>
              <a:t> </a:t>
            </a:r>
          </a:p>
          <a:p>
            <a:r>
              <a:rPr lang="en-US" sz="1500" dirty="0"/>
              <a:t>[</a:t>
            </a:r>
            <a:r>
              <a:rPr lang="en-US" sz="1500" b="1" dirty="0"/>
              <a:t>Contribution</a:t>
            </a:r>
            <a:r>
              <a:rPr lang="en-US" sz="1500" dirty="0"/>
              <a:t>] What do you see as this manuscript's main contribution to the literature in the Big Data field? Summarize in a few sentences.: This paper addresses the problem of discovering the significant linear hotspots. The authors propose several methods to reduce the computation cost. Experimental results on real datasets shows the performance improvement of their proposed methods.</a:t>
            </a:r>
          </a:p>
          <a:p>
            <a:endParaRPr lang="en-US" sz="1500" dirty="0"/>
          </a:p>
          <a:p>
            <a:r>
              <a:rPr lang="en-US" sz="1500" dirty="0"/>
              <a:t>[</a:t>
            </a:r>
            <a:r>
              <a:rPr lang="en-US" sz="1500" b="1" dirty="0"/>
              <a:t>Novelty</a:t>
            </a:r>
            <a:r>
              <a:rPr lang="en-US" sz="1500" dirty="0"/>
              <a:t>] Is the paper novel? Please explain your answer in the Detailed Comments section.   : Partially</a:t>
            </a:r>
          </a:p>
          <a:p>
            <a:r>
              <a:rPr lang="en-US" sz="1500" dirty="0"/>
              <a:t> </a:t>
            </a:r>
          </a:p>
          <a:p>
            <a:r>
              <a:rPr lang="en-US" sz="1500" dirty="0"/>
              <a:t>[</a:t>
            </a:r>
            <a:r>
              <a:rPr lang="en-US" sz="1500" b="1" dirty="0"/>
              <a:t>Improvement</a:t>
            </a:r>
            <a:r>
              <a:rPr lang="en-US" sz="1500" dirty="0"/>
              <a:t>] Do you have other suggestions for improvement? :</a:t>
            </a:r>
          </a:p>
          <a:p>
            <a:r>
              <a:rPr lang="en-US" sz="1500" dirty="0"/>
              <a:t> </a:t>
            </a:r>
          </a:p>
          <a:p>
            <a:r>
              <a:rPr lang="en-US" sz="1500" dirty="0"/>
              <a:t>[</a:t>
            </a:r>
            <a:r>
              <a:rPr lang="en-US" sz="1500" b="1" dirty="0"/>
              <a:t>Clarity and Focus</a:t>
            </a:r>
            <a:r>
              <a:rPr lang="en-US" sz="1500" dirty="0"/>
              <a:t>] Is the paper clear and focused in its presentation?  Please explain your answer in the Detailed Comments section. : Could be improved</a:t>
            </a:r>
          </a:p>
          <a:p>
            <a:r>
              <a:rPr lang="en-US" sz="1500" dirty="0"/>
              <a:t> </a:t>
            </a:r>
          </a:p>
          <a:p>
            <a:r>
              <a:rPr lang="en-US" sz="1500" dirty="0"/>
              <a:t>[</a:t>
            </a:r>
            <a:r>
              <a:rPr lang="en-US" sz="1500" b="1" dirty="0"/>
              <a:t>Length</a:t>
            </a:r>
            <a:r>
              <a:rPr lang="en-US" sz="1500" dirty="0"/>
              <a:t>] Is the length of the manuscript appropriate for the topic? Please elaborate in the Detailed Comments section. : Satisfactory</a:t>
            </a:r>
          </a:p>
          <a:p>
            <a:r>
              <a:rPr lang="en-US" sz="1500" dirty="0"/>
              <a:t> </a:t>
            </a:r>
          </a:p>
          <a:p>
            <a:r>
              <a:rPr lang="en-US" sz="1500" dirty="0"/>
              <a:t>[</a:t>
            </a:r>
            <a:r>
              <a:rPr lang="en-US" sz="1500" b="1" dirty="0"/>
              <a:t>References</a:t>
            </a:r>
            <a:r>
              <a:rPr lang="en-US" sz="1500" dirty="0"/>
              <a:t>] Does the manuscript contain sufficient and appropriate references? Please elaborate in the Detailed Comments section.: References are sufficient and appropriate</a:t>
            </a:r>
          </a:p>
          <a:p>
            <a:endParaRPr lang="en-US" sz="1500" dirty="0"/>
          </a:p>
        </p:txBody>
      </p:sp>
    </p:spTree>
    <p:extLst>
      <p:ext uri="{BB962C8B-B14F-4D97-AF65-F5344CB8AC3E}">
        <p14:creationId xmlns:p14="http://schemas.microsoft.com/office/powerpoint/2010/main" val="1920683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6D193-6E61-9A5D-B4BE-BF5B812706D3}"/>
            </a:ext>
          </a:extLst>
        </p:cNvPr>
        <p:cNvGrpSpPr/>
        <p:nvPr/>
      </p:nvGrpSpPr>
      <p:grpSpPr>
        <a:xfrm>
          <a:off x="0" y="0"/>
          <a:ext cx="0" cy="0"/>
          <a:chOff x="0" y="0"/>
          <a:chExt cx="0" cy="0"/>
        </a:xfrm>
      </p:grpSpPr>
      <p:sp>
        <p:nvSpPr>
          <p:cNvPr id="27650" name="Rectangle 3">
            <a:extLst>
              <a:ext uri="{FF2B5EF4-FFF2-40B4-BE49-F238E27FC236}">
                <a16:creationId xmlns:a16="http://schemas.microsoft.com/office/drawing/2014/main" id="{98D76301-5D1A-5D2C-570A-43442CE24CB0}"/>
              </a:ext>
            </a:extLst>
          </p:cNvPr>
          <p:cNvSpPr>
            <a:spLocks noGrp="1" noChangeArrowheads="1"/>
          </p:cNvSpPr>
          <p:nvPr>
            <p:ph type="body" idx="1"/>
          </p:nvPr>
        </p:nvSpPr>
        <p:spPr>
          <a:xfrm>
            <a:off x="85344" y="925158"/>
            <a:ext cx="9156192" cy="4453665"/>
          </a:xfrm>
        </p:spPr>
        <p:txBody>
          <a:bodyPr/>
          <a:lstStyle/>
          <a:p>
            <a:pPr>
              <a:lnSpc>
                <a:spcPct val="80000"/>
              </a:lnSpc>
            </a:pPr>
            <a:r>
              <a:rPr lang="en-US" altLang="en-US" sz="2300" dirty="0"/>
              <a:t>Constructive Criticism Overview</a:t>
            </a:r>
          </a:p>
          <a:p>
            <a:pPr marL="385753" lvl="1" indent="0">
              <a:lnSpc>
                <a:spcPct val="80000"/>
              </a:lnSpc>
              <a:buNone/>
            </a:pPr>
            <a:endParaRPr lang="en-US" altLang="en-US" sz="1950" dirty="0"/>
          </a:p>
          <a:p>
            <a:pPr>
              <a:lnSpc>
                <a:spcPct val="80000"/>
              </a:lnSpc>
            </a:pPr>
            <a:r>
              <a:rPr lang="en-US" altLang="en-US" sz="2300" dirty="0"/>
              <a:t>Responsibility and Structure</a:t>
            </a:r>
          </a:p>
          <a:p>
            <a:pPr lvl="1">
              <a:lnSpc>
                <a:spcPct val="80000"/>
              </a:lnSpc>
            </a:pPr>
            <a:endParaRPr lang="en-US" altLang="en-US" sz="1950" dirty="0">
              <a:solidFill>
                <a:srgbClr val="FF0000"/>
              </a:solidFill>
            </a:endParaRPr>
          </a:p>
          <a:p>
            <a:pPr>
              <a:lnSpc>
                <a:spcPct val="80000"/>
              </a:lnSpc>
            </a:pPr>
            <a:r>
              <a:rPr lang="en-US" altLang="en-US" sz="2300" dirty="0">
                <a:solidFill>
                  <a:srgbClr val="FF0000"/>
                </a:solidFill>
              </a:rPr>
              <a:t>Identify constructive criticism</a:t>
            </a:r>
          </a:p>
          <a:p>
            <a:pPr lvl="1">
              <a:lnSpc>
                <a:spcPct val="80000"/>
              </a:lnSpc>
            </a:pPr>
            <a:r>
              <a:rPr lang="en-US" altLang="en-US" sz="1750" dirty="0">
                <a:solidFill>
                  <a:srgbClr val="FF0000"/>
                </a:solidFill>
              </a:rPr>
              <a:t>How not to review a paper</a:t>
            </a:r>
          </a:p>
          <a:p>
            <a:pPr lvl="1">
              <a:lnSpc>
                <a:spcPct val="80000"/>
              </a:lnSpc>
            </a:pPr>
            <a:r>
              <a:rPr lang="en-US" altLang="en-US" sz="1750" dirty="0">
                <a:solidFill>
                  <a:srgbClr val="FF0000"/>
                </a:solidFill>
              </a:rPr>
              <a:t>Read the raw review and summary of review of ”Linear hotspots Discovery”</a:t>
            </a:r>
          </a:p>
          <a:p>
            <a:pPr lvl="1">
              <a:lnSpc>
                <a:spcPct val="80000"/>
              </a:lnSpc>
            </a:pPr>
            <a:r>
              <a:rPr lang="en-US" altLang="en-US" sz="1750" dirty="0">
                <a:solidFill>
                  <a:srgbClr val="FF0000"/>
                </a:solidFill>
              </a:rPr>
              <a:t>Identify ”good” and “bad” comments</a:t>
            </a:r>
          </a:p>
          <a:p>
            <a:pPr lvl="1" eaLnBrk="1" hangingPunct="1">
              <a:lnSpc>
                <a:spcPct val="80000"/>
              </a:lnSpc>
              <a:buFontTx/>
              <a:buNone/>
            </a:pPr>
            <a:endParaRPr lang="en-US" altLang="en-US" dirty="0"/>
          </a:p>
          <a:p>
            <a:pPr eaLnBrk="1" hangingPunct="1">
              <a:lnSpc>
                <a:spcPct val="80000"/>
              </a:lnSpc>
            </a:pPr>
            <a:endParaRPr lang="en-US" altLang="en-US" sz="1200" dirty="0"/>
          </a:p>
        </p:txBody>
      </p:sp>
      <p:sp>
        <p:nvSpPr>
          <p:cNvPr id="4" name="Rectangle 2">
            <a:extLst>
              <a:ext uri="{FF2B5EF4-FFF2-40B4-BE49-F238E27FC236}">
                <a16:creationId xmlns:a16="http://schemas.microsoft.com/office/drawing/2014/main" id="{4C8F0A7B-2DCB-7B0A-38C9-A1442C9E977B}"/>
              </a:ext>
            </a:extLst>
          </p:cNvPr>
          <p:cNvSpPr txBox="1">
            <a:spLocks noGrp="1" noChangeArrowheads="1"/>
          </p:cNvSpPr>
          <p:nvPr>
            <p:ph type="title" idx="4294967295"/>
          </p:nvPr>
        </p:nvSpPr>
        <p:spPr bwMode="auto">
          <a:xfrm>
            <a:off x="223612" y="277091"/>
            <a:ext cx="8920388" cy="503060"/>
          </a:xfrm>
          <a:prstGeom prst="rect">
            <a:avLst/>
          </a:prstGeom>
          <a:noFill/>
          <a:ln>
            <a:noFill/>
            <a:prstDash/>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1" fontAlgn="base" hangingPunct="1">
              <a:spcBef>
                <a:spcPct val="0"/>
              </a:spcBef>
              <a:spcAft>
                <a:spcPct val="0"/>
              </a:spcAft>
              <a:defRPr sz="2400">
                <a:solidFill>
                  <a:srgbClr val="7A0019"/>
                </a:solidFill>
                <a:latin typeface="+mj-lt"/>
                <a:ea typeface="+mj-ea"/>
                <a:cs typeface="+mj-cs"/>
              </a:defRPr>
            </a:lvl1pPr>
            <a:lvl2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5pPr>
            <a:lvl6pPr marL="342892"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6pPr>
            <a:lvl7pPr marL="685783"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7pPr>
            <a:lvl8pPr marL="1028675"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8pPr>
            <a:lvl9pPr marL="1371566"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7A0019"/>
                </a:solidFill>
                <a:effectLst/>
                <a:uLnTx/>
                <a:uFillTx/>
                <a:latin typeface="+mj-lt"/>
                <a:ea typeface="+mj-ea"/>
                <a:cs typeface="+mj-cs"/>
              </a:rPr>
              <a:t>3. Outline for LO1: </a:t>
            </a:r>
            <a:r>
              <a:rPr kumimoji="0" lang="en-US" sz="2400" b="0" i="0" u="none" strike="noStrike" kern="1200" cap="none" spc="0" normalizeH="0" baseline="0" noProof="0" dirty="0">
                <a:ln>
                  <a:noFill/>
                </a:ln>
                <a:solidFill>
                  <a:schemeClr val="tx1"/>
                </a:solidFill>
                <a:effectLst/>
                <a:uLnTx/>
                <a:uFillTx/>
                <a:latin typeface="Microsoft Sans Serif"/>
                <a:ea typeface="+mj-ea"/>
                <a:cs typeface="Microsoft Sans Serif"/>
              </a:rPr>
              <a:t>Research Skill: Constructive Critique</a:t>
            </a:r>
            <a:endParaRPr kumimoji="0" lang="en-US" altLang="en-US" sz="2400" b="1"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7A0019"/>
              </a:solidFill>
              <a:effectLst/>
              <a:uLnTx/>
              <a:uFillTx/>
              <a:latin typeface="+mj-lt"/>
              <a:ea typeface="+mj-ea"/>
              <a:cs typeface="+mj-cs"/>
            </a:endParaRPr>
          </a:p>
        </p:txBody>
      </p:sp>
    </p:spTree>
    <p:extLst>
      <p:ext uri="{BB962C8B-B14F-4D97-AF65-F5344CB8AC3E}">
        <p14:creationId xmlns:p14="http://schemas.microsoft.com/office/powerpoint/2010/main" val="287409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5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644" y="181852"/>
            <a:ext cx="7772400" cy="476250"/>
          </a:xfrm>
        </p:spPr>
        <p:txBody>
          <a:bodyPr/>
          <a:lstStyle/>
          <a:p>
            <a:r>
              <a:rPr lang="en-US" b="1" dirty="0"/>
              <a:t>How not to evaluate a paper – Do not do</a:t>
            </a:r>
          </a:p>
        </p:txBody>
      </p:sp>
      <p:sp>
        <p:nvSpPr>
          <p:cNvPr id="3" name="Content Placeholder 2"/>
          <p:cNvSpPr>
            <a:spLocks noGrp="1"/>
          </p:cNvSpPr>
          <p:nvPr>
            <p:ph idx="1"/>
          </p:nvPr>
        </p:nvSpPr>
        <p:spPr>
          <a:xfrm>
            <a:off x="185578" y="719235"/>
            <a:ext cx="8859568" cy="3204372"/>
          </a:xfrm>
        </p:spPr>
        <p:txBody>
          <a:bodyPr/>
          <a:lstStyle/>
          <a:p>
            <a:r>
              <a:rPr lang="en-US" dirty="0"/>
              <a:t>Do not be an adversarial reviewer who</a:t>
            </a:r>
          </a:p>
          <a:p>
            <a:pPr lvl="1"/>
            <a:r>
              <a:rPr lang="en-US" sz="1600" dirty="0"/>
              <a:t>Has an attitude of irritation at being given a paper to review </a:t>
            </a:r>
          </a:p>
          <a:p>
            <a:pPr lvl="1"/>
            <a:r>
              <a:rPr lang="en-US" sz="1600" dirty="0"/>
              <a:t>Believes: better to reject ten adequate papers than to allow a subpar paper to be accepted </a:t>
            </a:r>
          </a:p>
          <a:p>
            <a:pPr lvl="1"/>
            <a:r>
              <a:rPr lang="en-US" sz="1600" dirty="0"/>
              <a:t>Has the ability to find fault with all manner of common practices, </a:t>
            </a:r>
          </a:p>
          <a:p>
            <a:pPr lvl="2"/>
            <a:r>
              <a:rPr lang="en-US" sz="1450" dirty="0"/>
              <a:t>such as giving references to Wikipedia </a:t>
            </a:r>
          </a:p>
          <a:p>
            <a:pPr lvl="1"/>
            <a:r>
              <a:rPr lang="en-US" sz="1600" dirty="0"/>
              <a:t>Claims with certainty that their opinion is correct, and final. </a:t>
            </a:r>
          </a:p>
          <a:p>
            <a:pPr lvl="1"/>
            <a:endParaRPr lang="en-US" sz="1600" dirty="0"/>
          </a:p>
          <a:p>
            <a:r>
              <a:rPr lang="en-US" dirty="0"/>
              <a:t>Adversarial reviewing techniques</a:t>
            </a:r>
          </a:p>
        </p:txBody>
      </p:sp>
      <p:sp>
        <p:nvSpPr>
          <p:cNvPr id="4" name="Slide Number Placeholder 3"/>
          <p:cNvSpPr>
            <a:spLocks noGrp="1"/>
          </p:cNvSpPr>
          <p:nvPr>
            <p:ph type="sldNum" sz="quarter" idx="11"/>
          </p:nvPr>
        </p:nvSpPr>
        <p:spPr/>
        <p:txBody>
          <a:bodyPr/>
          <a:lstStyle/>
          <a:p>
            <a:fld id="{E4D37B5F-ABCF-48FC-8FD3-F3890A2DD608}" type="slidenum">
              <a:rPr lang="en-US" smtClean="0"/>
              <a:pPr/>
              <a:t>23</a:t>
            </a:fld>
            <a:endParaRPr lang="en-US"/>
          </a:p>
        </p:txBody>
      </p:sp>
      <p:sp>
        <p:nvSpPr>
          <p:cNvPr id="7" name="TextBox 6"/>
          <p:cNvSpPr txBox="1"/>
          <p:nvPr/>
        </p:nvSpPr>
        <p:spPr>
          <a:xfrm>
            <a:off x="354780" y="3984740"/>
            <a:ext cx="9144000" cy="584775"/>
          </a:xfrm>
          <a:prstGeom prst="rect">
            <a:avLst/>
          </a:prstGeom>
          <a:noFill/>
        </p:spPr>
        <p:txBody>
          <a:bodyPr wrap="square" rtlCol="0">
            <a:spAutoFit/>
          </a:bodyPr>
          <a:lstStyle/>
          <a:p>
            <a:r>
              <a:rPr lang="en-US" sz="1600" b="1" dirty="0"/>
              <a:t>Details: </a:t>
            </a:r>
            <a:r>
              <a:rPr lang="en-US" sz="1400" dirty="0"/>
              <a:t>G. </a:t>
            </a:r>
            <a:r>
              <a:rPr lang="en-US" sz="1400" dirty="0" err="1"/>
              <a:t>Cormode</a:t>
            </a:r>
            <a:r>
              <a:rPr lang="en-US" sz="1400" dirty="0"/>
              <a:t>, </a:t>
            </a:r>
            <a:r>
              <a:rPr lang="en-US" sz="1600" i="1" dirty="0"/>
              <a:t>How not to review a paper: The tools and techniques of the adversarial reviewer.</a:t>
            </a:r>
            <a:r>
              <a:rPr lang="en-US" sz="1600" dirty="0"/>
              <a:t> </a:t>
            </a:r>
            <a:r>
              <a:rPr lang="en-US" sz="1400" i="1" dirty="0"/>
              <a:t>ACM SIGMOD Record</a:t>
            </a:r>
            <a:r>
              <a:rPr lang="en-US" sz="1400" dirty="0"/>
              <a:t>, </a:t>
            </a:r>
            <a:r>
              <a:rPr lang="en-US" sz="1400" i="1" dirty="0"/>
              <a:t>37</a:t>
            </a:r>
            <a:r>
              <a:rPr lang="en-US" sz="1400" dirty="0"/>
              <a:t>(4), pp.100-104, 2009.</a:t>
            </a:r>
            <a:endParaRPr lang="en-US" sz="1600" dirty="0"/>
          </a:p>
        </p:txBody>
      </p:sp>
    </p:spTree>
    <p:extLst>
      <p:ext uri="{BB962C8B-B14F-4D97-AF65-F5344CB8AC3E}">
        <p14:creationId xmlns:p14="http://schemas.microsoft.com/office/powerpoint/2010/main" val="57170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185578" y="1248687"/>
            <a:ext cx="8501222" cy="3090808"/>
          </a:xfrm>
        </p:spPr>
        <p:txBody>
          <a:bodyPr/>
          <a:lstStyle/>
          <a:p>
            <a:pPr marL="685782" lvl="2" indent="0">
              <a:buNone/>
            </a:pPr>
            <a:r>
              <a:rPr lang="en-US" sz="1600" dirty="0"/>
              <a:t>1. The paper argues it can provide segmentation on the sub-edge level. I'm not sure why this function is very important here. </a:t>
            </a:r>
          </a:p>
          <a:p>
            <a:pPr marL="685782" lvl="2" indent="0">
              <a:buNone/>
            </a:pPr>
            <a:endParaRPr lang="en-US" altLang="en-US" sz="1600" dirty="0"/>
          </a:p>
          <a:p>
            <a:pPr marL="685782" lvl="2" indent="0">
              <a:buNone/>
            </a:pPr>
            <a:r>
              <a:rPr lang="en-US" altLang="en-US" sz="1600" dirty="0">
                <a:solidFill>
                  <a:srgbClr val="0432FF"/>
                </a:solidFill>
              </a:rPr>
              <a:t>2. This paper claims that statistical significance is important. I am not sure why it is true since people can always use </a:t>
            </a:r>
            <a:r>
              <a:rPr lang="en-US" altLang="en-US" sz="1600" dirty="0" err="1">
                <a:solidFill>
                  <a:srgbClr val="0432FF"/>
                </a:solidFill>
              </a:rPr>
              <a:t>DBScan</a:t>
            </a:r>
            <a:r>
              <a:rPr lang="en-US" altLang="en-US" sz="1600" dirty="0">
                <a:solidFill>
                  <a:srgbClr val="0432FF"/>
                </a:solidFill>
              </a:rPr>
              <a:t> to find some dense area.</a:t>
            </a:r>
          </a:p>
          <a:p>
            <a:pPr marL="685782" lvl="2" indent="0">
              <a:buNone/>
            </a:pPr>
            <a:endParaRPr lang="en-US" altLang="en-US" sz="1600" dirty="0">
              <a:solidFill>
                <a:srgbClr val="0432FF"/>
              </a:solidFill>
            </a:endParaRPr>
          </a:p>
          <a:p>
            <a:pPr marL="685782" lvl="2" indent="0">
              <a:buNone/>
            </a:pPr>
            <a:r>
              <a:rPr lang="en-US" altLang="en-US" sz="1600" dirty="0">
                <a:solidFill>
                  <a:srgbClr val="0432FF"/>
                </a:solidFill>
              </a:rPr>
              <a:t>3. Why does this paper use p-value for significance test as it is under debate.</a:t>
            </a:r>
          </a:p>
          <a:p>
            <a:pPr marL="685782" lvl="2" indent="0">
              <a:buNone/>
            </a:pPr>
            <a:endParaRPr lang="en-US" altLang="en-US" sz="1600" dirty="0">
              <a:solidFill>
                <a:srgbClr val="0432FF"/>
              </a:solidFill>
            </a:endParaRPr>
          </a:p>
          <a:p>
            <a:pPr marL="685782" lvl="2" indent="0">
              <a:buNone/>
            </a:pPr>
            <a:r>
              <a:rPr lang="en-US" altLang="en-US" sz="1600" dirty="0">
                <a:solidFill>
                  <a:srgbClr val="0432FF"/>
                </a:solidFill>
              </a:rPr>
              <a:t>4. How does the proposed approach work if the underlying network is not given?</a:t>
            </a:r>
          </a:p>
        </p:txBody>
      </p:sp>
      <p:sp>
        <p:nvSpPr>
          <p:cNvPr id="4" name="Rectangle 2"/>
          <p:cNvSpPr txBox="1">
            <a:spLocks noChangeArrowheads="1"/>
          </p:cNvSpPr>
          <p:nvPr/>
        </p:nvSpPr>
        <p:spPr bwMode="auto">
          <a:xfrm>
            <a:off x="185578" y="299259"/>
            <a:ext cx="8920388" cy="78015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a:solidFill>
                  <a:srgbClr val="7A0019"/>
                </a:solidFill>
                <a:latin typeface="+mj-lt"/>
                <a:ea typeface="+mj-ea"/>
                <a:cs typeface="+mj-cs"/>
              </a:defRPr>
            </a:lvl1pPr>
            <a:lvl2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5pPr>
            <a:lvl6pPr marL="342892"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6pPr>
            <a:lvl7pPr marL="685783"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7pPr>
            <a:lvl8pPr marL="1028675"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8pPr>
            <a:lvl9pPr marL="1371566"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9pPr>
          </a:lstStyle>
          <a:p>
            <a:r>
              <a:rPr lang="en-US" b="1" dirty="0"/>
              <a:t>Examples of non-constructive / neutral comments</a:t>
            </a:r>
          </a:p>
          <a:p>
            <a:r>
              <a:rPr lang="en-US" dirty="0"/>
              <a:t> </a:t>
            </a:r>
          </a:p>
        </p:txBody>
      </p:sp>
      <p:sp>
        <p:nvSpPr>
          <p:cNvPr id="2" name="TextBox 1"/>
          <p:cNvSpPr txBox="1"/>
          <p:nvPr/>
        </p:nvSpPr>
        <p:spPr>
          <a:xfrm>
            <a:off x="523983" y="4678049"/>
            <a:ext cx="6901248" cy="338554"/>
          </a:xfrm>
          <a:prstGeom prst="rect">
            <a:avLst/>
          </a:prstGeom>
          <a:noFill/>
        </p:spPr>
        <p:txBody>
          <a:bodyPr wrap="none" rtlCol="0">
            <a:spAutoFit/>
          </a:bodyPr>
          <a:lstStyle/>
          <a:p>
            <a:r>
              <a:rPr lang="en-US" sz="1600" b="1" dirty="0">
                <a:solidFill>
                  <a:srgbClr val="FF0000"/>
                </a:solidFill>
              </a:rPr>
              <a:t>Exercise: Do you think these comments are non-constructive? Why?</a:t>
            </a:r>
          </a:p>
        </p:txBody>
      </p:sp>
      <p:sp>
        <p:nvSpPr>
          <p:cNvPr id="3" name="제목 2"/>
          <p:cNvSpPr txBox="1">
            <a:spLocks noGrp="1"/>
          </p:cNvSpPr>
          <p:nvPr>
            <p:ph type="title" idx="4294967295"/>
          </p:nvPr>
        </p:nvSpPr>
        <p:spPr>
          <a:xfrm>
            <a:off x="1341120" y="5009369"/>
            <a:ext cx="5434501" cy="338554"/>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mn-lt"/>
                <a:ea typeface="+mn-ea"/>
                <a:cs typeface="+mn-cs"/>
              </a:rPr>
              <a:t>Note: Comments in blue color are not from the raw review</a:t>
            </a:r>
          </a:p>
        </p:txBody>
      </p:sp>
      <p:sp>
        <p:nvSpPr>
          <p:cNvPr id="5" name="Slide Number Placeholder 4"/>
          <p:cNvSpPr>
            <a:spLocks noGrp="1"/>
          </p:cNvSpPr>
          <p:nvPr>
            <p:ph type="sldNum" sz="quarter" idx="11"/>
          </p:nvPr>
        </p:nvSpPr>
        <p:spPr/>
        <p:txBody>
          <a:bodyPr/>
          <a:lstStyle/>
          <a:p>
            <a:fld id="{E4D37B5F-ABCF-48FC-8FD3-F3890A2DD608}" type="slidenum">
              <a:rPr lang="en-US" smtClean="0"/>
              <a:pPr/>
              <a:t>24</a:t>
            </a:fld>
            <a:endParaRPr lang="en-US"/>
          </a:p>
        </p:txBody>
      </p:sp>
    </p:spTree>
    <p:extLst>
      <p:ext uri="{BB962C8B-B14F-4D97-AF65-F5344CB8AC3E}">
        <p14:creationId xmlns:p14="http://schemas.microsoft.com/office/powerpoint/2010/main" val="183668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223612" y="820186"/>
            <a:ext cx="8997039" cy="1235603"/>
          </a:xfrm>
        </p:spPr>
        <p:txBody>
          <a:bodyPr/>
          <a:lstStyle/>
          <a:p>
            <a:pPr marL="85722" indent="0">
              <a:buNone/>
            </a:pPr>
            <a:r>
              <a:rPr lang="en-US" altLang="en-US" sz="1600" b="1" dirty="0"/>
              <a:t>Exercise: Classify following comments into constructive and non-constructive</a:t>
            </a:r>
          </a:p>
          <a:p>
            <a:pPr marL="85722" indent="0">
              <a:buNone/>
            </a:pPr>
            <a:r>
              <a:rPr lang="en-US" altLang="en-US" sz="1600" b="1" dirty="0"/>
              <a:t>C1: </a:t>
            </a:r>
            <a:r>
              <a:rPr lang="en-US" altLang="en-US" sz="1600" dirty="0"/>
              <a:t>And where does remote sensing come in? Not part of “spatial computing” for some strange, unexplained, reason? But it has certainly been far more transformative to date than has spatial statistics. </a:t>
            </a:r>
          </a:p>
          <a:p>
            <a:pPr marL="685782" lvl="2" indent="0">
              <a:buNone/>
            </a:pPr>
            <a:endParaRPr lang="en-US" altLang="en-US" sz="1600" dirty="0"/>
          </a:p>
          <a:p>
            <a:pPr marL="685782" lvl="2" indent="0">
              <a:buNone/>
            </a:pPr>
            <a:endParaRPr lang="en-US" altLang="en-US" sz="1200" dirty="0"/>
          </a:p>
        </p:txBody>
      </p:sp>
      <p:sp>
        <p:nvSpPr>
          <p:cNvPr id="4" name="Rectangle 2"/>
          <p:cNvSpPr txBox="1">
            <a:spLocks noGrp="1" noChangeArrowheads="1"/>
          </p:cNvSpPr>
          <p:nvPr>
            <p:ph type="title" idx="4294967295"/>
          </p:nvPr>
        </p:nvSpPr>
        <p:spPr bwMode="auto">
          <a:xfrm>
            <a:off x="223612" y="166255"/>
            <a:ext cx="8920388" cy="554182"/>
          </a:xfrm>
          <a:prstGeom prst="rect">
            <a:avLst/>
          </a:prstGeom>
          <a:noFill/>
          <a:ln>
            <a:noFill/>
            <a:prstDash/>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1" fontAlgn="base" hangingPunct="1">
              <a:spcBef>
                <a:spcPct val="0"/>
              </a:spcBef>
              <a:spcAft>
                <a:spcPct val="0"/>
              </a:spcAft>
              <a:defRPr sz="2400">
                <a:solidFill>
                  <a:srgbClr val="7A0019"/>
                </a:solidFill>
                <a:latin typeface="+mj-lt"/>
                <a:ea typeface="+mj-ea"/>
                <a:cs typeface="+mj-cs"/>
              </a:defRPr>
            </a:lvl1pPr>
            <a:lvl2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5pPr>
            <a:lvl6pPr marL="342892"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6pPr>
            <a:lvl7pPr marL="685783"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7pPr>
            <a:lvl8pPr marL="1028675"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8pPr>
            <a:lvl9pPr marL="1371566"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7A0019"/>
                </a:solidFill>
                <a:effectLst/>
                <a:uLnTx/>
                <a:uFillTx/>
                <a:latin typeface="+mj-lt"/>
                <a:ea typeface="+mj-ea"/>
                <a:cs typeface="+mj-cs"/>
              </a:rPr>
              <a:t>Review of CACM Article “Spatial Computing” </a:t>
            </a:r>
          </a:p>
        </p:txBody>
      </p:sp>
      <p:sp>
        <p:nvSpPr>
          <p:cNvPr id="2" name="Slide Number Placeholder 1"/>
          <p:cNvSpPr>
            <a:spLocks noGrp="1"/>
          </p:cNvSpPr>
          <p:nvPr>
            <p:ph type="sldNum" sz="quarter" idx="11"/>
          </p:nvPr>
        </p:nvSpPr>
        <p:spPr/>
        <p:txBody>
          <a:bodyPr/>
          <a:lstStyle/>
          <a:p>
            <a:fld id="{E4D37B5F-ABCF-48FC-8FD3-F3890A2DD608}" type="slidenum">
              <a:rPr lang="en-US" smtClean="0"/>
              <a:pPr/>
              <a:t>25</a:t>
            </a:fld>
            <a:endParaRPr lang="en-US"/>
          </a:p>
        </p:txBody>
      </p:sp>
      <p:sp>
        <p:nvSpPr>
          <p:cNvPr id="5" name="Rectangle 3"/>
          <p:cNvSpPr txBox="1">
            <a:spLocks noChangeArrowheads="1"/>
          </p:cNvSpPr>
          <p:nvPr/>
        </p:nvSpPr>
        <p:spPr bwMode="auto">
          <a:xfrm>
            <a:off x="185578" y="2050018"/>
            <a:ext cx="8796444" cy="347591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lr>
                <a:srgbClr val="7A0019"/>
              </a:buClr>
              <a:buChar char="•"/>
              <a:defRPr sz="1800">
                <a:solidFill>
                  <a:schemeClr val="tx1"/>
                </a:solidFill>
                <a:latin typeface="+mn-lt"/>
                <a:ea typeface="+mn-ea"/>
                <a:cs typeface="+mn-cs"/>
              </a:defRPr>
            </a:lvl1pPr>
            <a:lvl2pPr marL="557199" indent="-214308" algn="l" rtl="0" eaLnBrk="1" fontAlgn="base" hangingPunct="1">
              <a:spcBef>
                <a:spcPct val="20000"/>
              </a:spcBef>
              <a:spcAft>
                <a:spcPct val="0"/>
              </a:spcAft>
              <a:buClr>
                <a:srgbClr val="7A0019"/>
              </a:buClr>
              <a:buChar char="–"/>
              <a:defRPr sz="1500">
                <a:solidFill>
                  <a:schemeClr val="tx1"/>
                </a:solidFill>
                <a:latin typeface="+mn-lt"/>
                <a:ea typeface="+mn-ea"/>
              </a:defRPr>
            </a:lvl2pPr>
            <a:lvl3pPr marL="857228" indent="-171446" algn="l" rtl="0" eaLnBrk="1" fontAlgn="base" hangingPunct="1">
              <a:spcBef>
                <a:spcPct val="20000"/>
              </a:spcBef>
              <a:spcAft>
                <a:spcPct val="0"/>
              </a:spcAft>
              <a:buClr>
                <a:srgbClr val="7A0019"/>
              </a:buClr>
              <a:buChar char="•"/>
              <a:defRPr sz="1350">
                <a:solidFill>
                  <a:schemeClr val="tx1"/>
                </a:solidFill>
                <a:latin typeface="+mn-lt"/>
                <a:ea typeface="+mn-ea"/>
              </a:defRPr>
            </a:lvl3pPr>
            <a:lvl4pPr marL="1200120" indent="-171446" algn="l" rtl="0" eaLnBrk="1" fontAlgn="base" hangingPunct="1">
              <a:spcBef>
                <a:spcPct val="20000"/>
              </a:spcBef>
              <a:spcAft>
                <a:spcPct val="0"/>
              </a:spcAft>
              <a:buClr>
                <a:srgbClr val="7A0019"/>
              </a:buClr>
              <a:buChar char="–"/>
              <a:defRPr sz="1350">
                <a:solidFill>
                  <a:schemeClr val="tx1"/>
                </a:solidFill>
                <a:latin typeface="+mn-lt"/>
                <a:ea typeface="+mn-ea"/>
              </a:defRPr>
            </a:lvl4pPr>
            <a:lvl5pPr marL="1543012" indent="-171446" algn="l" rtl="0" eaLnBrk="1" fontAlgn="base" hangingPunct="1">
              <a:spcBef>
                <a:spcPct val="20000"/>
              </a:spcBef>
              <a:spcAft>
                <a:spcPct val="0"/>
              </a:spcAft>
              <a:buClr>
                <a:srgbClr val="7A0019"/>
              </a:buClr>
              <a:buChar char="»"/>
              <a:defRPr sz="1200">
                <a:solidFill>
                  <a:schemeClr val="tx1"/>
                </a:solidFill>
                <a:latin typeface="+mn-lt"/>
                <a:ea typeface="+mn-ea"/>
              </a:defRPr>
            </a:lvl5pPr>
            <a:lvl6pPr marL="1885903" indent="-171446" algn="l" rtl="0" eaLnBrk="1" fontAlgn="base" hangingPunct="1">
              <a:spcBef>
                <a:spcPct val="20000"/>
              </a:spcBef>
              <a:spcAft>
                <a:spcPct val="0"/>
              </a:spcAft>
              <a:buClr>
                <a:srgbClr val="7A0019"/>
              </a:buClr>
              <a:buChar char="»"/>
              <a:defRPr sz="1500">
                <a:solidFill>
                  <a:schemeClr val="tx1"/>
                </a:solidFill>
                <a:latin typeface="+mn-lt"/>
                <a:ea typeface="+mn-ea"/>
              </a:defRPr>
            </a:lvl6pPr>
            <a:lvl7pPr marL="2228795" indent="-171446" algn="l" rtl="0" eaLnBrk="1" fontAlgn="base" hangingPunct="1">
              <a:spcBef>
                <a:spcPct val="20000"/>
              </a:spcBef>
              <a:spcAft>
                <a:spcPct val="0"/>
              </a:spcAft>
              <a:buClr>
                <a:srgbClr val="7A0019"/>
              </a:buClr>
              <a:buChar char="»"/>
              <a:defRPr sz="1500">
                <a:solidFill>
                  <a:schemeClr val="tx1"/>
                </a:solidFill>
                <a:latin typeface="+mn-lt"/>
                <a:ea typeface="+mn-ea"/>
              </a:defRPr>
            </a:lvl7pPr>
            <a:lvl8pPr marL="2571686" indent="-171446" algn="l" rtl="0" eaLnBrk="1" fontAlgn="base" hangingPunct="1">
              <a:spcBef>
                <a:spcPct val="20000"/>
              </a:spcBef>
              <a:spcAft>
                <a:spcPct val="0"/>
              </a:spcAft>
              <a:buClr>
                <a:srgbClr val="7A0019"/>
              </a:buClr>
              <a:buChar char="»"/>
              <a:defRPr sz="1500">
                <a:solidFill>
                  <a:schemeClr val="tx1"/>
                </a:solidFill>
                <a:latin typeface="+mn-lt"/>
                <a:ea typeface="+mn-ea"/>
              </a:defRPr>
            </a:lvl8pPr>
            <a:lvl9pPr marL="2914577" indent="-171446" algn="l" rtl="0" eaLnBrk="1" fontAlgn="base" hangingPunct="1">
              <a:spcBef>
                <a:spcPct val="20000"/>
              </a:spcBef>
              <a:spcAft>
                <a:spcPct val="0"/>
              </a:spcAft>
              <a:buClr>
                <a:srgbClr val="7A0019"/>
              </a:buClr>
              <a:buChar char="»"/>
              <a:defRPr sz="1500">
                <a:solidFill>
                  <a:schemeClr val="tx1"/>
                </a:solidFill>
                <a:latin typeface="+mn-lt"/>
                <a:ea typeface="+mn-ea"/>
              </a:defRPr>
            </a:lvl9pPr>
          </a:lstStyle>
          <a:p>
            <a:pPr marL="85722" indent="0" defTabSz="914400">
              <a:buNone/>
            </a:pPr>
            <a:r>
              <a:rPr lang="en-US" altLang="en-US" sz="1600" b="1" kern="0" dirty="0"/>
              <a:t>C2: </a:t>
            </a:r>
            <a:r>
              <a:rPr lang="en-US" altLang="en-US" sz="1600" kern="0" dirty="0"/>
              <a:t>The article entitled “Spatial Computing: Accomplishments, Opportunities, and Research Needs” is based upon the assumption that “spatial computing” (a recent and little used term) exists and that it has somehow become composed of all computing activities that have some relation to anything to do with all activities with any spatial context. In my mind, this is about as reasonable an approach as defining “money computing” as containing all computing activities that have some relation to money. </a:t>
            </a:r>
          </a:p>
          <a:p>
            <a:pPr marL="85722" indent="0" defTabSz="914400">
              <a:buNone/>
            </a:pPr>
            <a:endParaRPr lang="en-US" altLang="en-US" sz="1600" kern="0" dirty="0"/>
          </a:p>
          <a:p>
            <a:pPr marL="85722" indent="0" defTabSz="914400">
              <a:buNone/>
            </a:pPr>
            <a:r>
              <a:rPr lang="en-US" altLang="en-US" sz="1600" b="1" kern="0" dirty="0"/>
              <a:t>C3: </a:t>
            </a:r>
            <a:r>
              <a:rPr lang="en-US" altLang="en-US" sz="1600" kern="0" dirty="0"/>
              <a:t>The article makes no clear attempt to explain why “spatial computing” should exist (it is a new term) or why it [spatial computing] now claims ownership of so many other activities (some of which have been with us for nearly half a century). All that is provided here is a single sentence in the opening text and a single unhelpful footnote, following which the authors throw up a handful of random examples of how computing in a spatial context can be highly useful (indeed, this fact was pretty well known by quite a substantial number of people at least three decades ago). </a:t>
            </a:r>
          </a:p>
          <a:p>
            <a:pPr marL="85722" indent="0" defTabSz="914400">
              <a:buNone/>
            </a:pPr>
            <a:endParaRPr lang="en-US" altLang="en-US" sz="1600" kern="0" dirty="0"/>
          </a:p>
          <a:p>
            <a:pPr marL="685782" lvl="2" indent="0" defTabSz="914400">
              <a:buFontTx/>
              <a:buNone/>
            </a:pPr>
            <a:endParaRPr lang="en-US" altLang="en-US" sz="1200" kern="0" dirty="0"/>
          </a:p>
        </p:txBody>
      </p:sp>
    </p:spTree>
    <p:extLst>
      <p:ext uri="{BB962C8B-B14F-4D97-AF65-F5344CB8AC3E}">
        <p14:creationId xmlns:p14="http://schemas.microsoft.com/office/powerpoint/2010/main" val="7044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3FC0D-EAAC-C26E-16ED-43CC0C345C8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112809-8D91-3404-AB6B-ECF38347B6A1}"/>
              </a:ext>
            </a:extLst>
          </p:cNvPr>
          <p:cNvSpPr>
            <a:spLocks noGrp="1"/>
          </p:cNvSpPr>
          <p:nvPr>
            <p:ph type="sldNum" sz="quarter" idx="11"/>
          </p:nvPr>
        </p:nvSpPr>
        <p:spPr/>
        <p:txBody>
          <a:bodyPr/>
          <a:lstStyle/>
          <a:p>
            <a:fld id="{E4D37B5F-ABCF-48FC-8FD3-F3890A2DD608}" type="slidenum">
              <a:rPr lang="en-US" smtClean="0"/>
              <a:pPr/>
              <a:t>26</a:t>
            </a:fld>
            <a:endParaRPr lang="en-US"/>
          </a:p>
        </p:txBody>
      </p:sp>
      <p:sp>
        <p:nvSpPr>
          <p:cNvPr id="18" name="Title 1">
            <a:extLst>
              <a:ext uri="{FF2B5EF4-FFF2-40B4-BE49-F238E27FC236}">
                <a16:creationId xmlns:a16="http://schemas.microsoft.com/office/drawing/2014/main" id="{E629E29C-57F7-44C2-1FF3-9B2370ECFF6D}"/>
              </a:ext>
            </a:extLst>
          </p:cNvPr>
          <p:cNvSpPr>
            <a:spLocks noGrp="1"/>
          </p:cNvSpPr>
          <p:nvPr>
            <p:ph type="title"/>
          </p:nvPr>
        </p:nvSpPr>
        <p:spPr>
          <a:xfrm>
            <a:off x="685800" y="280150"/>
            <a:ext cx="7772400" cy="780151"/>
          </a:xfrm>
        </p:spPr>
        <p:txBody>
          <a:bodyPr/>
          <a:lstStyle/>
          <a:p>
            <a:r>
              <a:rPr lang="en-US" sz="2800" dirty="0">
                <a:latin typeface="Microsoft Sans Serif"/>
                <a:cs typeface="Microsoft Sans Serif"/>
              </a:rPr>
              <a:t>1. Learning Objectives</a:t>
            </a:r>
          </a:p>
        </p:txBody>
      </p:sp>
      <p:sp>
        <p:nvSpPr>
          <p:cNvPr id="22" name="Content Placeholder 2">
            <a:extLst>
              <a:ext uri="{FF2B5EF4-FFF2-40B4-BE49-F238E27FC236}">
                <a16:creationId xmlns:a16="http://schemas.microsoft.com/office/drawing/2014/main" id="{16ED4196-D1AF-FF71-F0FD-1B96035F3F61}"/>
              </a:ext>
            </a:extLst>
          </p:cNvPr>
          <p:cNvSpPr>
            <a:spLocks noGrp="1"/>
          </p:cNvSpPr>
          <p:nvPr>
            <p:ph idx="1"/>
          </p:nvPr>
        </p:nvSpPr>
        <p:spPr>
          <a:xfrm>
            <a:off x="72614" y="1315138"/>
            <a:ext cx="9071386" cy="4227723"/>
          </a:xfrm>
        </p:spPr>
        <p:txBody>
          <a:bodyPr/>
          <a:lstStyle/>
          <a:p>
            <a:r>
              <a:rPr lang="en-US" sz="2400" dirty="0">
                <a:latin typeface="Microsoft Sans Serif"/>
                <a:cs typeface="Microsoft Sans Serif"/>
              </a:rPr>
              <a:t>After this segment, students will be able to</a:t>
            </a:r>
          </a:p>
          <a:p>
            <a:pPr lvl="1">
              <a:buFont typeface="Arial" panose="020B0604020202020204" pitchFamily="34" charset="0"/>
              <a:buChar char="•"/>
            </a:pPr>
            <a:r>
              <a:rPr lang="en-US" sz="2000" dirty="0">
                <a:latin typeface="Microsoft Sans Serif"/>
                <a:cs typeface="Microsoft Sans Serif"/>
              </a:rPr>
              <a:t>LO1: Research Skill: Constructive Critique</a:t>
            </a:r>
          </a:p>
          <a:p>
            <a:pPr lvl="1">
              <a:buFont typeface="Arial" panose="020B0604020202020204" pitchFamily="34" charset="0"/>
              <a:buChar char="•"/>
            </a:pPr>
            <a:r>
              <a:rPr lang="en-US" sz="2000" dirty="0">
                <a:solidFill>
                  <a:srgbClr val="FF0000"/>
                </a:solidFill>
                <a:latin typeface="Microsoft Sans Serif"/>
                <a:cs typeface="Microsoft Sans Serif"/>
              </a:rPr>
              <a:t>LO2: Describe Spatial Query Processing</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LO3: List main contributions and organize literature of following papers:</a:t>
            </a:r>
          </a:p>
          <a:p>
            <a:pPr lvl="2">
              <a:buFont typeface="Arial" panose="020B0604020202020204" pitchFamily="34" charset="0"/>
              <a:buChar char="•"/>
            </a:pPr>
            <a:r>
              <a:rPr lang="en-US" sz="1200" b="0" i="0" dirty="0">
                <a:solidFill>
                  <a:srgbClr val="222222"/>
                </a:solidFill>
                <a:effectLst/>
                <a:latin typeface="+mj-lt"/>
              </a:rPr>
              <a:t>Sharma, Arun, and Shashi Shekhar. "Analyzing trajectory gaps to find possible rendezvous region." </a:t>
            </a:r>
            <a:r>
              <a:rPr lang="en-US" sz="1200" b="0" i="1" dirty="0">
                <a:solidFill>
                  <a:srgbClr val="222222"/>
                </a:solidFill>
                <a:effectLst/>
                <a:latin typeface="+mj-lt"/>
              </a:rPr>
              <a:t>ACM Transactions on Intelligent Systems and Technology (TIST)</a:t>
            </a:r>
            <a:r>
              <a:rPr lang="en-US" sz="1200" b="0" i="0" dirty="0">
                <a:solidFill>
                  <a:srgbClr val="222222"/>
                </a:solidFill>
                <a:effectLst/>
                <a:latin typeface="+mj-lt"/>
              </a:rPr>
              <a:t> 13, no. 3 (2022): 1-23.</a:t>
            </a:r>
          </a:p>
          <a:p>
            <a:pPr lvl="2">
              <a:buFont typeface="Arial" panose="020B0604020202020204" pitchFamily="34" charset="0"/>
              <a:buChar char="•"/>
            </a:pPr>
            <a:r>
              <a:rPr lang="en-US" sz="1200" b="0" i="0" dirty="0" err="1">
                <a:solidFill>
                  <a:srgbClr val="202124"/>
                </a:solidFill>
                <a:effectLst/>
                <a:latin typeface="+mj-lt"/>
              </a:rPr>
              <a:t>Kazemi</a:t>
            </a:r>
            <a:r>
              <a:rPr lang="en-US" sz="1200" b="0" i="0" dirty="0">
                <a:solidFill>
                  <a:srgbClr val="202124"/>
                </a:solidFill>
                <a:effectLst/>
                <a:latin typeface="+mj-lt"/>
              </a:rPr>
              <a:t>, Leyla, and Cyrus </a:t>
            </a:r>
            <a:r>
              <a:rPr lang="en-US" sz="1200" b="0" i="0" dirty="0" err="1">
                <a:solidFill>
                  <a:srgbClr val="202124"/>
                </a:solidFill>
                <a:effectLst/>
                <a:latin typeface="+mj-lt"/>
              </a:rPr>
              <a:t>Shahabi</a:t>
            </a:r>
            <a:r>
              <a:rPr lang="en-US" sz="1200" b="0" i="0" dirty="0">
                <a:solidFill>
                  <a:srgbClr val="202124"/>
                </a:solidFill>
                <a:effectLst/>
                <a:latin typeface="+mj-lt"/>
              </a:rPr>
              <a:t>. "</a:t>
            </a:r>
            <a:r>
              <a:rPr lang="en-US" sz="1200" b="0" i="0" dirty="0" err="1">
                <a:solidFill>
                  <a:srgbClr val="202124"/>
                </a:solidFill>
                <a:effectLst/>
                <a:latin typeface="+mj-lt"/>
              </a:rPr>
              <a:t>Geocrowd</a:t>
            </a:r>
            <a:r>
              <a:rPr lang="en-US" sz="1200" b="0" i="0" dirty="0">
                <a:solidFill>
                  <a:srgbClr val="202124"/>
                </a:solidFill>
                <a:effectLst/>
                <a:latin typeface="+mj-lt"/>
              </a:rPr>
              <a:t>: enabling query answering with spatial </a:t>
            </a:r>
            <a:r>
              <a:rPr lang="en-US" sz="1200" b="0" i="0" dirty="0" err="1">
                <a:solidFill>
                  <a:srgbClr val="202124"/>
                </a:solidFill>
                <a:effectLst/>
                <a:latin typeface="+mj-lt"/>
              </a:rPr>
              <a:t>crowdsourcing."Proceedings</a:t>
            </a:r>
            <a:r>
              <a:rPr lang="en-US" sz="1200" b="0" i="0" dirty="0">
                <a:solidFill>
                  <a:srgbClr val="202124"/>
                </a:solidFill>
                <a:effectLst/>
                <a:latin typeface="+mj-lt"/>
              </a:rPr>
              <a:t> of the 20th international conference on advances in geographic information systems. ACM, 2012.</a:t>
            </a:r>
            <a:endParaRPr lang="en-US" sz="1200" dirty="0">
              <a:solidFill>
                <a:srgbClr val="202124"/>
              </a:solidFill>
              <a:latin typeface="+mj-lt"/>
            </a:endParaRPr>
          </a:p>
        </p:txBody>
      </p:sp>
    </p:spTree>
    <p:extLst>
      <p:ext uri="{BB962C8B-B14F-4D97-AF65-F5344CB8AC3E}">
        <p14:creationId xmlns:p14="http://schemas.microsoft.com/office/powerpoint/2010/main" val="3679045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Content Placeholder 4" descr="Table comparing data genres (relational, spatial, spatial network/graph, spatiotemporal, and VGI) with their building blocks, example algorithms, and ranking methods, showing how query primitives and algorithms differ by data type.">
                <a:extLst>
                  <a:ext uri="{FF2B5EF4-FFF2-40B4-BE49-F238E27FC236}">
                    <a16:creationId xmlns:a16="http://schemas.microsoft.com/office/drawing/2014/main" id="{159C1ACF-4B5A-46B9-BA76-9CA637FE5603}"/>
                  </a:ext>
                </a:extLst>
              </p:cNvPr>
              <p:cNvGraphicFramePr>
                <a:graphicFrameLocks noGrp="1"/>
              </p:cNvGraphicFramePr>
              <p:nvPr>
                <p:ph idx="1"/>
                <p:extLst>
                  <p:ext uri="{D42A27DB-BD31-4B8C-83A1-F6EECF244321}">
                    <p14:modId xmlns:p14="http://schemas.microsoft.com/office/powerpoint/2010/main" val="287115290"/>
                  </p:ext>
                </p:extLst>
              </p:nvPr>
            </p:nvGraphicFramePr>
            <p:xfrm>
              <a:off x="185578" y="748375"/>
              <a:ext cx="8917236" cy="5181600"/>
            </p:xfrm>
            <a:graphic>
              <a:graphicData uri="http://schemas.openxmlformats.org/drawingml/2006/table">
                <a:tbl>
                  <a:tblPr firstRow="1" bandRow="1">
                    <a:tableStyleId>{5940675A-B579-460E-94D1-54222C63F5DA}</a:tableStyleId>
                  </a:tblPr>
                  <a:tblGrid>
                    <a:gridCol w="1689329">
                      <a:extLst>
                        <a:ext uri="{9D8B030D-6E8A-4147-A177-3AD203B41FA5}">
                          <a16:colId xmlns:a16="http://schemas.microsoft.com/office/drawing/2014/main" val="2758202968"/>
                        </a:ext>
                      </a:extLst>
                    </a:gridCol>
                    <a:gridCol w="2772714">
                      <a:extLst>
                        <a:ext uri="{9D8B030D-6E8A-4147-A177-3AD203B41FA5}">
                          <a16:colId xmlns:a16="http://schemas.microsoft.com/office/drawing/2014/main" val="2093180390"/>
                        </a:ext>
                      </a:extLst>
                    </a:gridCol>
                    <a:gridCol w="2303147">
                      <a:extLst>
                        <a:ext uri="{9D8B030D-6E8A-4147-A177-3AD203B41FA5}">
                          <a16:colId xmlns:a16="http://schemas.microsoft.com/office/drawing/2014/main" val="30169940"/>
                        </a:ext>
                      </a:extLst>
                    </a:gridCol>
                    <a:gridCol w="2152046">
                      <a:extLst>
                        <a:ext uri="{9D8B030D-6E8A-4147-A177-3AD203B41FA5}">
                          <a16:colId xmlns:a16="http://schemas.microsoft.com/office/drawing/2014/main" val="661030915"/>
                        </a:ext>
                      </a:extLst>
                    </a:gridCol>
                  </a:tblGrid>
                  <a:tr h="325225">
                    <a:tc>
                      <a:txBody>
                        <a:bodyPr/>
                        <a:lstStyle/>
                        <a:p>
                          <a:r>
                            <a:rPr lang="en-US" sz="1600" b="1"/>
                            <a:t>Genre</a:t>
                          </a:r>
                        </a:p>
                      </a:txBody>
                      <a:tcPr/>
                    </a:tc>
                    <a:tc>
                      <a:txBody>
                        <a:bodyPr/>
                        <a:lstStyle/>
                        <a:p>
                          <a:r>
                            <a:rPr lang="en-US" sz="1600" b="1" dirty="0"/>
                            <a:t>Building Blocks</a:t>
                          </a:r>
                        </a:p>
                      </a:txBody>
                      <a:tcPr/>
                    </a:tc>
                    <a:tc>
                      <a:txBody>
                        <a:bodyPr/>
                        <a:lstStyle/>
                        <a:p>
                          <a:r>
                            <a:rPr lang="en-US" sz="1600" b="1"/>
                            <a:t>Algorithms</a:t>
                          </a:r>
                        </a:p>
                      </a:txBody>
                      <a:tcPr/>
                    </a:tc>
                    <a:tc>
                      <a:txBody>
                        <a:bodyPr/>
                        <a:lstStyle/>
                        <a:p>
                          <a:r>
                            <a:rPr lang="en-US" sz="1600" b="1" dirty="0"/>
                            <a:t>Ranking Methods</a:t>
                          </a:r>
                        </a:p>
                      </a:txBody>
                      <a:tcPr/>
                    </a:tc>
                    <a:extLst>
                      <a:ext uri="{0D108BD9-81ED-4DB2-BD59-A6C34878D82A}">
                        <a16:rowId xmlns:a16="http://schemas.microsoft.com/office/drawing/2014/main" val="2980743409"/>
                      </a:ext>
                    </a:extLst>
                  </a:tr>
                  <a:tr h="673657">
                    <a:tc>
                      <a:txBody>
                        <a:bodyPr/>
                        <a:lstStyle/>
                        <a:p>
                          <a:r>
                            <a:rPr lang="en-US" sz="1600" dirty="0"/>
                            <a:t>Relational</a:t>
                          </a:r>
                        </a:p>
                      </a:txBody>
                      <a:tcPr/>
                    </a:tc>
                    <a:tc>
                      <a:txBody>
                        <a:bodyPr/>
                        <a:lstStyle/>
                        <a:p>
                          <a:pPr marL="342900" indent="-342900">
                            <a:buFont typeface="Arial" panose="020B0604020202020204" pitchFamily="34" charset="0"/>
                            <a:buChar char="•"/>
                          </a:pPr>
                          <a14:m>
                            <m:oMath xmlns:m="http://schemas.openxmlformats.org/officeDocument/2006/math">
                              <m:r>
                                <a:rPr lang="en-US" sz="2400" b="0" i="1" smtClean="0">
                                  <a:latin typeface="Cambria Math" panose="02040503050406030204" pitchFamily="18" charset="0"/>
                                </a:rPr>
                                <m:t>𝜎</m:t>
                              </m:r>
                              <m:r>
                                <a:rPr lang="en-US" sz="2400" b="0" i="1" smtClean="0">
                                  <a:latin typeface="Cambria Math" panose="02040503050406030204" pitchFamily="18" charset="0"/>
                                </a:rPr>
                                <m:t>, </m:t>
                              </m:r>
                              <m:r>
                                <a:rPr lang="en-US" sz="2400" b="0" i="1" smtClean="0">
                                  <a:latin typeface="Cambria Math" panose="02040503050406030204" pitchFamily="18" charset="0"/>
                                </a:rPr>
                                <m:t>𝜋</m:t>
                              </m:r>
                              <m:r>
                                <a:rPr lang="en-US" sz="2400" b="0" i="1" smtClean="0">
                                  <a:latin typeface="Cambria Math" panose="02040503050406030204" pitchFamily="18" charset="0"/>
                                </a:rPr>
                                <m:t>,</m:t>
                              </m:r>
                            </m:oMath>
                          </a14:m>
                          <a:endParaRPr lang="en-US" sz="1600" dirty="0"/>
                        </a:p>
                        <a:p>
                          <a:pPr marL="285750" indent="-285750">
                            <a:buFont typeface="Arial" panose="020B0604020202020204" pitchFamily="34" charset="0"/>
                            <a:buChar char="•"/>
                          </a:pPr>
                          <a:r>
                            <a:rPr lang="en-US" sz="1600" dirty="0"/>
                            <a:t>Summarize </a:t>
                          </a:r>
                        </a:p>
                      </a:txBody>
                      <a:tcPr/>
                    </a:tc>
                    <a:tc>
                      <a:txBody>
                        <a:bodyPr/>
                        <a:lstStyle/>
                        <a:p>
                          <a:pPr marL="285750" indent="-285750">
                            <a:buFont typeface="Arial" panose="020B0604020202020204" pitchFamily="34" charset="0"/>
                            <a:buChar char="•"/>
                          </a:pPr>
                          <a:r>
                            <a:rPr lang="en-US" sz="1600" dirty="0"/>
                            <a:t>Index search, Nested loop (with B-tree), Sort-Merge or Hash Join</a:t>
                          </a:r>
                        </a:p>
                      </a:txBody>
                      <a:tcPr/>
                    </a:tc>
                    <a:tc>
                      <a:txBody>
                        <a:bodyPr/>
                        <a:lstStyle/>
                        <a:p>
                          <a:pPr marL="285750" indent="-285750">
                            <a:buFont typeface="Arial" panose="020B0604020202020204" pitchFamily="34" charset="0"/>
                            <a:buChar char="•"/>
                          </a:pPr>
                          <a:r>
                            <a:rPr lang="en-US" sz="1600" dirty="0"/>
                            <a:t>Rules</a:t>
                          </a:r>
                        </a:p>
                        <a:p>
                          <a:pPr marL="285750" indent="-285750">
                            <a:buFont typeface="Arial" panose="020B0604020202020204" pitchFamily="34" charset="0"/>
                            <a:buChar char="•"/>
                          </a:pPr>
                          <a:r>
                            <a:rPr lang="en-US" sz="1600" dirty="0"/>
                            <a:t>Cost models</a:t>
                          </a:r>
                        </a:p>
                      </a:txBody>
                      <a:tcPr/>
                    </a:tc>
                    <a:extLst>
                      <a:ext uri="{0D108BD9-81ED-4DB2-BD59-A6C34878D82A}">
                        <a16:rowId xmlns:a16="http://schemas.microsoft.com/office/drawing/2014/main" val="3845903582"/>
                      </a:ext>
                    </a:extLst>
                  </a:tr>
                  <a:tr h="1025130">
                    <a:tc>
                      <a:txBody>
                        <a:bodyPr/>
                        <a:lstStyle/>
                        <a:p>
                          <a:r>
                            <a:rPr lang="en-US" sz="1600"/>
                            <a:t>Spatial</a:t>
                          </a:r>
                        </a:p>
                      </a:txBody>
                      <a:tcPr/>
                    </a:tc>
                    <a:tc>
                      <a:txBody>
                        <a:bodyPr/>
                        <a:lstStyle/>
                        <a:p>
                          <a:pPr marL="285750" indent="-285750">
                            <a:buFont typeface="Arial" panose="020B0604020202020204" pitchFamily="34" charset="0"/>
                            <a:buChar char="•"/>
                          </a:pPr>
                          <a:r>
                            <a:rPr lang="en-US" sz="1600" dirty="0"/>
                            <a:t>Point &amp; range queries</a:t>
                          </a:r>
                        </a:p>
                        <a:p>
                          <a:pPr marL="285750" indent="-285750">
                            <a:buFont typeface="Arial" panose="020B0604020202020204" pitchFamily="34" charset="0"/>
                            <a:buChar char="•"/>
                          </a:pPr>
                          <a:r>
                            <a:rPr lang="en-US" sz="1600" dirty="0"/>
                            <a:t>Spatial join</a:t>
                          </a:r>
                        </a:p>
                        <a:p>
                          <a:pPr marL="285750" indent="-285750">
                            <a:buFont typeface="Arial" panose="020B0604020202020204" pitchFamily="34" charset="0"/>
                            <a:buChar char="•"/>
                          </a:pPr>
                          <a:r>
                            <a:rPr lang="en-US" sz="1600" dirty="0"/>
                            <a:t>Nearest neighbor</a:t>
                          </a:r>
                        </a:p>
                        <a:p>
                          <a:pPr marL="285750" indent="-285750">
                            <a:buFont typeface="Arial" panose="020B0604020202020204" pitchFamily="34" charset="0"/>
                            <a:buChar char="•"/>
                          </a:pPr>
                          <a:r>
                            <a:rPr lang="en-US" sz="1600" dirty="0"/>
                            <a:t>Map algebra</a:t>
                          </a:r>
                        </a:p>
                      </a:txBody>
                      <a:tcPr/>
                    </a:tc>
                    <a:tc>
                      <a:txBody>
                        <a:bodyPr/>
                        <a:lstStyle/>
                        <a:p>
                          <a:pPr marL="285750" indent="-285750">
                            <a:buFont typeface="Arial" panose="020B0604020202020204" pitchFamily="34" charset="0"/>
                            <a:buChar char="•"/>
                          </a:pPr>
                          <a:r>
                            <a:rPr lang="en-US" sz="1600" dirty="0"/>
                            <a:t>Nested loop (with R-tree)</a:t>
                          </a:r>
                        </a:p>
                        <a:p>
                          <a:pPr marL="285750" indent="-285750">
                            <a:buFont typeface="Arial" panose="020B0604020202020204" pitchFamily="34" charset="0"/>
                            <a:buChar char="•"/>
                          </a:pPr>
                          <a:r>
                            <a:rPr lang="en-US" sz="1600" dirty="0"/>
                            <a:t>Space partitioning</a:t>
                          </a:r>
                        </a:p>
                      </a:txBody>
                      <a:tcPr/>
                    </a:tc>
                    <a:tc>
                      <a:txBody>
                        <a:bodyPr/>
                        <a:lstStyle/>
                        <a:p>
                          <a:pPr marL="285750" indent="-285750">
                            <a:buFont typeface="Arial" panose="020B0604020202020204" pitchFamily="34" charset="0"/>
                            <a:buChar char="•"/>
                          </a:pPr>
                          <a:r>
                            <a:rPr lang="en-US" sz="1600" dirty="0"/>
                            <a:t>Rules</a:t>
                          </a:r>
                        </a:p>
                      </a:txBody>
                      <a:tcPr/>
                    </a:tc>
                    <a:extLst>
                      <a:ext uri="{0D108BD9-81ED-4DB2-BD59-A6C34878D82A}">
                        <a16:rowId xmlns:a16="http://schemas.microsoft.com/office/drawing/2014/main" val="2395401473"/>
                      </a:ext>
                    </a:extLst>
                  </a:tr>
                  <a:tr h="1025130">
                    <a:tc>
                      <a:txBody>
                        <a:bodyPr/>
                        <a:lstStyle/>
                        <a:p>
                          <a:r>
                            <a:rPr lang="en-US" sz="1600" dirty="0"/>
                            <a:t>Spatial Network</a:t>
                          </a:r>
                        </a:p>
                        <a:p>
                          <a:r>
                            <a:rPr lang="en-US" sz="1600" dirty="0"/>
                            <a:t>(Graph)</a:t>
                          </a:r>
                        </a:p>
                      </a:txBody>
                      <a:tcPr/>
                    </a:tc>
                    <a:tc>
                      <a:txBody>
                        <a:bodyPr/>
                        <a:lstStyle/>
                        <a:p>
                          <a:pPr marL="285750" indent="-285750">
                            <a:buFont typeface="Arial" panose="020B0604020202020204" pitchFamily="34" charset="0"/>
                            <a:buChar char="•"/>
                          </a:pPr>
                          <a:r>
                            <a:rPr lang="en-US" sz="1600" dirty="0"/>
                            <a:t>Shortest path</a:t>
                          </a:r>
                        </a:p>
                        <a:p>
                          <a:pPr marL="285750" indent="-285750">
                            <a:buFont typeface="Arial" panose="020B0604020202020204" pitchFamily="34" charset="0"/>
                            <a:buChar char="•"/>
                          </a:pPr>
                          <a:r>
                            <a:rPr lang="en-US" sz="1600" dirty="0"/>
                            <a:t>Capacity constrained routes</a:t>
                          </a:r>
                        </a:p>
                        <a:p>
                          <a:pPr marL="285750" indent="-285750">
                            <a:buFont typeface="Arial" panose="020B0604020202020204" pitchFamily="34" charset="0"/>
                            <a:buChar char="•"/>
                          </a:pPr>
                          <a:r>
                            <a:rPr lang="en-US" sz="1600" dirty="0"/>
                            <a:t>Allocation, site selection</a:t>
                          </a:r>
                        </a:p>
                      </a:txBody>
                      <a:tcPr/>
                    </a:tc>
                    <a:tc>
                      <a:txBody>
                        <a:bodyPr/>
                        <a:lstStyle/>
                        <a:p>
                          <a:pPr marL="285750" indent="-285750">
                            <a:buFont typeface="Arial" panose="020B0604020202020204" pitchFamily="34" charset="0"/>
                            <a:buChar char="•"/>
                          </a:pPr>
                          <a:r>
                            <a:rPr lang="en-US" sz="1600" dirty="0"/>
                            <a:t>A*, Dijkstra’s, Hierarchical, …</a:t>
                          </a:r>
                        </a:p>
                        <a:p>
                          <a:pPr marL="285750" indent="-285750">
                            <a:buFont typeface="Arial" panose="020B0604020202020204" pitchFamily="34" charset="0"/>
                            <a:buChar char="•"/>
                          </a:pPr>
                          <a:r>
                            <a:rPr lang="en-US" sz="1600" dirty="0"/>
                            <a:t>DFS, BFS, …</a:t>
                          </a:r>
                        </a:p>
                      </a:txBody>
                      <a:tcPr/>
                    </a:tc>
                    <a:tc>
                      <a:txBody>
                        <a:bodyPr/>
                        <a:lstStyle/>
                        <a:p>
                          <a:pPr marL="285750" marR="0" lvl="0" indent="-285750"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Rules</a:t>
                          </a:r>
                        </a:p>
                      </a:txBody>
                      <a:tcPr/>
                    </a:tc>
                    <a:extLst>
                      <a:ext uri="{0D108BD9-81ED-4DB2-BD59-A6C34878D82A}">
                        <a16:rowId xmlns:a16="http://schemas.microsoft.com/office/drawing/2014/main" val="2136389464"/>
                      </a:ext>
                    </a:extLst>
                  </a:tr>
                  <a:tr h="790815">
                    <a:tc>
                      <a:txBody>
                        <a:bodyPr/>
                        <a:lstStyle/>
                        <a:p>
                          <a:r>
                            <a:rPr lang="en-US" sz="1600"/>
                            <a:t>Sptiotemporal</a:t>
                          </a:r>
                        </a:p>
                      </a:txBody>
                      <a:tcPr/>
                    </a:tc>
                    <a:tc>
                      <a:txBody>
                        <a:bodyPr/>
                        <a:lstStyle/>
                        <a:p>
                          <a:pPr marL="285750" indent="-285750">
                            <a:buFont typeface="Arial" panose="020B0604020202020204" pitchFamily="34" charset="0"/>
                            <a:buChar char="•"/>
                          </a:pPr>
                          <a:r>
                            <a:rPr lang="en-US" sz="1600" dirty="0"/>
                            <a:t>Predict rendezvous</a:t>
                          </a:r>
                        </a:p>
                        <a:p>
                          <a:pPr marL="285750" indent="-285750">
                            <a:buFont typeface="Arial" panose="020B0604020202020204" pitchFamily="34" charset="0"/>
                            <a:buChar char="•"/>
                          </a:pPr>
                          <a:r>
                            <a:rPr lang="en-US" sz="1600" dirty="0"/>
                            <a:t>Change detection</a:t>
                          </a:r>
                        </a:p>
                        <a:p>
                          <a:pPr marL="285750" indent="-285750">
                            <a:buFont typeface="Arial" panose="020B0604020202020204" pitchFamily="34" charset="0"/>
                            <a:buChar char="•"/>
                          </a:pPr>
                          <a:r>
                            <a:rPr lang="en-US" sz="1600" dirty="0"/>
                            <a:t>Tele-connection</a:t>
                          </a:r>
                        </a:p>
                      </a:txBody>
                      <a:tcPr/>
                    </a:tc>
                    <a:tc>
                      <a:txBody>
                        <a:bodyPr/>
                        <a:lstStyle/>
                        <a:p>
                          <a:pPr marL="285750" indent="-285750">
                            <a:buFont typeface="Arial" panose="020B0604020202020204" pitchFamily="34" charset="0"/>
                            <a:buChar char="•"/>
                          </a:pPr>
                          <a:r>
                            <a:rPr lang="en-US" sz="1600" dirty="0"/>
                            <a:t>ST map algebra</a:t>
                          </a:r>
                        </a:p>
                      </a:txBody>
                      <a:tcPr/>
                    </a:tc>
                    <a:tc>
                      <a:txBody>
                        <a:bodyPr/>
                        <a:lstStyle/>
                        <a:p>
                          <a:pPr marL="285750" marR="0" lvl="0" indent="-285750"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Rules</a:t>
                          </a:r>
                        </a:p>
                      </a:txBody>
                      <a:tcPr/>
                    </a:tc>
                    <a:extLst>
                      <a:ext uri="{0D108BD9-81ED-4DB2-BD59-A6C34878D82A}">
                        <a16:rowId xmlns:a16="http://schemas.microsoft.com/office/drawing/2014/main" val="175997083"/>
                      </a:ext>
                    </a:extLst>
                  </a:tr>
                  <a:tr h="790815">
                    <a:tc>
                      <a:txBody>
                        <a:bodyPr/>
                        <a:lstStyle/>
                        <a:p>
                          <a:r>
                            <a:rPr lang="en-US" sz="1600" dirty="0"/>
                            <a:t>VGI</a:t>
                          </a:r>
                        </a:p>
                        <a:p>
                          <a:r>
                            <a:rPr lang="en-US" sz="1600" dirty="0"/>
                            <a:t>(OSM, Waze)</a:t>
                          </a:r>
                        </a:p>
                      </a:txBody>
                      <a:tcPr/>
                    </a:tc>
                    <a:tc>
                      <a:txBody>
                        <a:bodyPr/>
                        <a:lstStyle/>
                        <a:p>
                          <a:pPr marL="285750" indent="-285750">
                            <a:buFont typeface="Arial" panose="020B0604020202020204" pitchFamily="34" charset="0"/>
                            <a:buChar char="•"/>
                          </a:pPr>
                          <a:r>
                            <a:rPr lang="en-US" sz="1600" dirty="0"/>
                            <a:t>Surveillance &amp; mapping</a:t>
                          </a:r>
                        </a:p>
                        <a:p>
                          <a:pPr marL="285750" indent="-285750">
                            <a:buFont typeface="Arial" panose="020B0604020202020204" pitchFamily="34" charset="0"/>
                            <a:buChar char="•"/>
                          </a:pPr>
                          <a:r>
                            <a:rPr lang="en-US" sz="1600" dirty="0"/>
                            <a:t>Task assignment</a:t>
                          </a:r>
                        </a:p>
                        <a:p>
                          <a:pPr marL="285750" indent="-285750">
                            <a:buFont typeface="Arial" panose="020B0604020202020204" pitchFamily="34" charset="0"/>
                            <a:buChar char="•"/>
                          </a:pPr>
                          <a:r>
                            <a:rPr lang="en-US" sz="1600" dirty="0"/>
                            <a:t>Motivate/recruit volunteer</a:t>
                          </a:r>
                        </a:p>
                      </a:txBody>
                      <a:tcPr/>
                    </a:tc>
                    <a:tc>
                      <a:txBody>
                        <a:bodyPr/>
                        <a:lstStyle/>
                        <a:p>
                          <a:pPr marL="285750" indent="-285750">
                            <a:buFont typeface="Arial" panose="020B0604020202020204" pitchFamily="34" charset="0"/>
                            <a:buChar char="•"/>
                          </a:pPr>
                          <a:r>
                            <a:rPr lang="en-US" sz="1600" dirty="0"/>
                            <a:t>QP-10</a:t>
                          </a:r>
                        </a:p>
                      </a:txBody>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484257923"/>
                      </a:ext>
                    </a:extLst>
                  </a:tr>
                </a:tbl>
              </a:graphicData>
            </a:graphic>
          </p:graphicFrame>
        </mc:Choice>
        <mc:Fallback xmlns="">
          <p:graphicFrame>
            <p:nvGraphicFramePr>
              <p:cNvPr id="5" name="Content Placeholder 4" descr="Table comparing data genres (relational, spatial, spatial network/graph, spatiotemporal, and VGI) with their building blocks, example algorithms, and ranking methods, showing how query primitives and algorithms differ by data type.">
                <a:extLst>
                  <a:ext uri="{FF2B5EF4-FFF2-40B4-BE49-F238E27FC236}">
                    <a16:creationId xmlns:a16="http://schemas.microsoft.com/office/drawing/2014/main" id="{159C1ACF-4B5A-46B9-BA76-9CA637FE5603}"/>
                  </a:ext>
                </a:extLst>
              </p:cNvPr>
              <p:cNvGraphicFramePr>
                <a:graphicFrameLocks noGrp="1"/>
              </p:cNvGraphicFramePr>
              <p:nvPr>
                <p:ph idx="1"/>
                <p:extLst>
                  <p:ext uri="{D42A27DB-BD31-4B8C-83A1-F6EECF244321}">
                    <p14:modId xmlns:p14="http://schemas.microsoft.com/office/powerpoint/2010/main" val="287115290"/>
                  </p:ext>
                </p:extLst>
              </p:nvPr>
            </p:nvGraphicFramePr>
            <p:xfrm>
              <a:off x="185578" y="748375"/>
              <a:ext cx="8917236" cy="5181600"/>
            </p:xfrm>
            <a:graphic>
              <a:graphicData uri="http://schemas.openxmlformats.org/drawingml/2006/table">
                <a:tbl>
                  <a:tblPr firstRow="1" bandRow="1">
                    <a:tableStyleId>{5940675A-B579-460E-94D1-54222C63F5DA}</a:tableStyleId>
                  </a:tblPr>
                  <a:tblGrid>
                    <a:gridCol w="1689329">
                      <a:extLst>
                        <a:ext uri="{9D8B030D-6E8A-4147-A177-3AD203B41FA5}">
                          <a16:colId xmlns:a16="http://schemas.microsoft.com/office/drawing/2014/main" val="2758202968"/>
                        </a:ext>
                      </a:extLst>
                    </a:gridCol>
                    <a:gridCol w="2772714">
                      <a:extLst>
                        <a:ext uri="{9D8B030D-6E8A-4147-A177-3AD203B41FA5}">
                          <a16:colId xmlns:a16="http://schemas.microsoft.com/office/drawing/2014/main" val="2093180390"/>
                        </a:ext>
                      </a:extLst>
                    </a:gridCol>
                    <a:gridCol w="2303147">
                      <a:extLst>
                        <a:ext uri="{9D8B030D-6E8A-4147-A177-3AD203B41FA5}">
                          <a16:colId xmlns:a16="http://schemas.microsoft.com/office/drawing/2014/main" val="30169940"/>
                        </a:ext>
                      </a:extLst>
                    </a:gridCol>
                    <a:gridCol w="2152046">
                      <a:extLst>
                        <a:ext uri="{9D8B030D-6E8A-4147-A177-3AD203B41FA5}">
                          <a16:colId xmlns:a16="http://schemas.microsoft.com/office/drawing/2014/main" val="661030915"/>
                        </a:ext>
                      </a:extLst>
                    </a:gridCol>
                  </a:tblGrid>
                  <a:tr h="335280">
                    <a:tc>
                      <a:txBody>
                        <a:bodyPr/>
                        <a:lstStyle/>
                        <a:p>
                          <a:r>
                            <a:rPr lang="en-US" sz="1600" b="1"/>
                            <a:t>Genre</a:t>
                          </a:r>
                        </a:p>
                      </a:txBody>
                      <a:tcPr/>
                    </a:tc>
                    <a:tc>
                      <a:txBody>
                        <a:bodyPr/>
                        <a:lstStyle/>
                        <a:p>
                          <a:r>
                            <a:rPr lang="en-US" sz="1600" b="1" dirty="0"/>
                            <a:t>Building Blocks</a:t>
                          </a:r>
                        </a:p>
                      </a:txBody>
                      <a:tcPr/>
                    </a:tc>
                    <a:tc>
                      <a:txBody>
                        <a:bodyPr/>
                        <a:lstStyle/>
                        <a:p>
                          <a:r>
                            <a:rPr lang="en-US" sz="1600" b="1"/>
                            <a:t>Algorithms</a:t>
                          </a:r>
                        </a:p>
                      </a:txBody>
                      <a:tcPr/>
                    </a:tc>
                    <a:tc>
                      <a:txBody>
                        <a:bodyPr/>
                        <a:lstStyle/>
                        <a:p>
                          <a:r>
                            <a:rPr lang="en-US" sz="1600" b="1" dirty="0"/>
                            <a:t>Ranking Methods</a:t>
                          </a:r>
                        </a:p>
                      </a:txBody>
                      <a:tcPr/>
                    </a:tc>
                    <a:extLst>
                      <a:ext uri="{0D108BD9-81ED-4DB2-BD59-A6C34878D82A}">
                        <a16:rowId xmlns:a16="http://schemas.microsoft.com/office/drawing/2014/main" val="2980743409"/>
                      </a:ext>
                    </a:extLst>
                  </a:tr>
                  <a:tr h="1066800">
                    <a:tc>
                      <a:txBody>
                        <a:bodyPr/>
                        <a:lstStyle/>
                        <a:p>
                          <a:r>
                            <a:rPr lang="en-US" sz="1600" dirty="0"/>
                            <a:t>Relational</a:t>
                          </a:r>
                        </a:p>
                      </a:txBody>
                      <a:tcPr/>
                    </a:tc>
                    <a:tc>
                      <a:txBody>
                        <a:bodyPr/>
                        <a:lstStyle/>
                        <a:p>
                          <a:endParaRPr lang="ko-KR"/>
                        </a:p>
                      </a:txBody>
                      <a:tcPr>
                        <a:blipFill>
                          <a:blip r:embed="rId2"/>
                          <a:stretch>
                            <a:fillRect l="-60965" t="-32571" r="-160746" b="-362286"/>
                          </a:stretch>
                        </a:blipFill>
                      </a:tcPr>
                    </a:tc>
                    <a:tc>
                      <a:txBody>
                        <a:bodyPr/>
                        <a:lstStyle/>
                        <a:p>
                          <a:pPr marL="285750" indent="-285750">
                            <a:buFont typeface="Arial" panose="020B0604020202020204" pitchFamily="34" charset="0"/>
                            <a:buChar char="•"/>
                          </a:pPr>
                          <a:r>
                            <a:rPr lang="en-US" sz="1600" dirty="0"/>
                            <a:t>Index search, Nested loop (with B-tree), Sort-Merge or Hash Join</a:t>
                          </a:r>
                        </a:p>
                      </a:txBody>
                      <a:tcPr/>
                    </a:tc>
                    <a:tc>
                      <a:txBody>
                        <a:bodyPr/>
                        <a:lstStyle/>
                        <a:p>
                          <a:pPr marL="285750" indent="-285750">
                            <a:buFont typeface="Arial" panose="020B0604020202020204" pitchFamily="34" charset="0"/>
                            <a:buChar char="•"/>
                          </a:pPr>
                          <a:r>
                            <a:rPr lang="en-US" sz="1600" dirty="0"/>
                            <a:t>Rules</a:t>
                          </a:r>
                        </a:p>
                        <a:p>
                          <a:pPr marL="285750" indent="-285750">
                            <a:buFont typeface="Arial" panose="020B0604020202020204" pitchFamily="34" charset="0"/>
                            <a:buChar char="•"/>
                          </a:pPr>
                          <a:r>
                            <a:rPr lang="en-US" sz="1600" dirty="0"/>
                            <a:t>Cost models</a:t>
                          </a:r>
                        </a:p>
                      </a:txBody>
                      <a:tcPr/>
                    </a:tc>
                    <a:extLst>
                      <a:ext uri="{0D108BD9-81ED-4DB2-BD59-A6C34878D82A}">
                        <a16:rowId xmlns:a16="http://schemas.microsoft.com/office/drawing/2014/main" val="3845903582"/>
                      </a:ext>
                    </a:extLst>
                  </a:tr>
                  <a:tr h="1066800">
                    <a:tc>
                      <a:txBody>
                        <a:bodyPr/>
                        <a:lstStyle/>
                        <a:p>
                          <a:r>
                            <a:rPr lang="en-US" sz="1600"/>
                            <a:t>Spatial</a:t>
                          </a:r>
                        </a:p>
                      </a:txBody>
                      <a:tcPr/>
                    </a:tc>
                    <a:tc>
                      <a:txBody>
                        <a:bodyPr/>
                        <a:lstStyle/>
                        <a:p>
                          <a:pPr marL="285750" indent="-285750">
                            <a:buFont typeface="Arial" panose="020B0604020202020204" pitchFamily="34" charset="0"/>
                            <a:buChar char="•"/>
                          </a:pPr>
                          <a:r>
                            <a:rPr lang="en-US" sz="1600" dirty="0"/>
                            <a:t>Point &amp; range queries</a:t>
                          </a:r>
                        </a:p>
                        <a:p>
                          <a:pPr marL="285750" indent="-285750">
                            <a:buFont typeface="Arial" panose="020B0604020202020204" pitchFamily="34" charset="0"/>
                            <a:buChar char="•"/>
                          </a:pPr>
                          <a:r>
                            <a:rPr lang="en-US" sz="1600" dirty="0"/>
                            <a:t>Spatial join</a:t>
                          </a:r>
                        </a:p>
                        <a:p>
                          <a:pPr marL="285750" indent="-285750">
                            <a:buFont typeface="Arial" panose="020B0604020202020204" pitchFamily="34" charset="0"/>
                            <a:buChar char="•"/>
                          </a:pPr>
                          <a:r>
                            <a:rPr lang="en-US" sz="1600" dirty="0"/>
                            <a:t>Nearest neighbor</a:t>
                          </a:r>
                        </a:p>
                        <a:p>
                          <a:pPr marL="285750" indent="-285750">
                            <a:buFont typeface="Arial" panose="020B0604020202020204" pitchFamily="34" charset="0"/>
                            <a:buChar char="•"/>
                          </a:pPr>
                          <a:r>
                            <a:rPr lang="en-US" sz="1600" dirty="0"/>
                            <a:t>Map algebra</a:t>
                          </a:r>
                        </a:p>
                      </a:txBody>
                      <a:tcPr/>
                    </a:tc>
                    <a:tc>
                      <a:txBody>
                        <a:bodyPr/>
                        <a:lstStyle/>
                        <a:p>
                          <a:pPr marL="285750" indent="-285750">
                            <a:buFont typeface="Arial" panose="020B0604020202020204" pitchFamily="34" charset="0"/>
                            <a:buChar char="•"/>
                          </a:pPr>
                          <a:r>
                            <a:rPr lang="en-US" sz="1600" dirty="0"/>
                            <a:t>Nested loop (with R-tree)</a:t>
                          </a:r>
                        </a:p>
                        <a:p>
                          <a:pPr marL="285750" indent="-285750">
                            <a:buFont typeface="Arial" panose="020B0604020202020204" pitchFamily="34" charset="0"/>
                            <a:buChar char="•"/>
                          </a:pPr>
                          <a:r>
                            <a:rPr lang="en-US" sz="1600" dirty="0"/>
                            <a:t>Space partitioning</a:t>
                          </a:r>
                        </a:p>
                      </a:txBody>
                      <a:tcPr/>
                    </a:tc>
                    <a:tc>
                      <a:txBody>
                        <a:bodyPr/>
                        <a:lstStyle/>
                        <a:p>
                          <a:pPr marL="285750" indent="-285750">
                            <a:buFont typeface="Arial" panose="020B0604020202020204" pitchFamily="34" charset="0"/>
                            <a:buChar char="•"/>
                          </a:pPr>
                          <a:r>
                            <a:rPr lang="en-US" sz="1600" dirty="0"/>
                            <a:t>Rules</a:t>
                          </a:r>
                        </a:p>
                      </a:txBody>
                      <a:tcPr/>
                    </a:tc>
                    <a:extLst>
                      <a:ext uri="{0D108BD9-81ED-4DB2-BD59-A6C34878D82A}">
                        <a16:rowId xmlns:a16="http://schemas.microsoft.com/office/drawing/2014/main" val="2395401473"/>
                      </a:ext>
                    </a:extLst>
                  </a:tr>
                  <a:tr h="1066800">
                    <a:tc>
                      <a:txBody>
                        <a:bodyPr/>
                        <a:lstStyle/>
                        <a:p>
                          <a:r>
                            <a:rPr lang="en-US" sz="1600" dirty="0"/>
                            <a:t>Spatial Network</a:t>
                          </a:r>
                        </a:p>
                        <a:p>
                          <a:r>
                            <a:rPr lang="en-US" sz="1600" dirty="0"/>
                            <a:t>(Graph)</a:t>
                          </a:r>
                        </a:p>
                      </a:txBody>
                      <a:tcPr/>
                    </a:tc>
                    <a:tc>
                      <a:txBody>
                        <a:bodyPr/>
                        <a:lstStyle/>
                        <a:p>
                          <a:pPr marL="285750" indent="-285750">
                            <a:buFont typeface="Arial" panose="020B0604020202020204" pitchFamily="34" charset="0"/>
                            <a:buChar char="•"/>
                          </a:pPr>
                          <a:r>
                            <a:rPr lang="en-US" sz="1600" dirty="0"/>
                            <a:t>Shortest path</a:t>
                          </a:r>
                        </a:p>
                        <a:p>
                          <a:pPr marL="285750" indent="-285750">
                            <a:buFont typeface="Arial" panose="020B0604020202020204" pitchFamily="34" charset="0"/>
                            <a:buChar char="•"/>
                          </a:pPr>
                          <a:r>
                            <a:rPr lang="en-US" sz="1600" dirty="0"/>
                            <a:t>Capacity constrained routes</a:t>
                          </a:r>
                        </a:p>
                        <a:p>
                          <a:pPr marL="285750" indent="-285750">
                            <a:buFont typeface="Arial" panose="020B0604020202020204" pitchFamily="34" charset="0"/>
                            <a:buChar char="•"/>
                          </a:pPr>
                          <a:r>
                            <a:rPr lang="en-US" sz="1600" dirty="0"/>
                            <a:t>Allocation, site selection</a:t>
                          </a:r>
                        </a:p>
                      </a:txBody>
                      <a:tcPr/>
                    </a:tc>
                    <a:tc>
                      <a:txBody>
                        <a:bodyPr/>
                        <a:lstStyle/>
                        <a:p>
                          <a:pPr marL="285750" indent="-285750">
                            <a:buFont typeface="Arial" panose="020B0604020202020204" pitchFamily="34" charset="0"/>
                            <a:buChar char="•"/>
                          </a:pPr>
                          <a:r>
                            <a:rPr lang="en-US" sz="1600" dirty="0"/>
                            <a:t>A*, Dijkstra’s, Hierarchical, …</a:t>
                          </a:r>
                        </a:p>
                        <a:p>
                          <a:pPr marL="285750" indent="-285750">
                            <a:buFont typeface="Arial" panose="020B0604020202020204" pitchFamily="34" charset="0"/>
                            <a:buChar char="•"/>
                          </a:pPr>
                          <a:r>
                            <a:rPr lang="en-US" sz="1600" dirty="0"/>
                            <a:t>DFS, BFS, …</a:t>
                          </a:r>
                        </a:p>
                      </a:txBody>
                      <a:tcPr/>
                    </a:tc>
                    <a:tc>
                      <a:txBody>
                        <a:bodyPr/>
                        <a:lstStyle/>
                        <a:p>
                          <a:pPr marL="285750" marR="0" lvl="0" indent="-285750"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Rules</a:t>
                          </a:r>
                        </a:p>
                      </a:txBody>
                      <a:tcPr/>
                    </a:tc>
                    <a:extLst>
                      <a:ext uri="{0D108BD9-81ED-4DB2-BD59-A6C34878D82A}">
                        <a16:rowId xmlns:a16="http://schemas.microsoft.com/office/drawing/2014/main" val="2136389464"/>
                      </a:ext>
                    </a:extLst>
                  </a:tr>
                  <a:tr h="822960">
                    <a:tc>
                      <a:txBody>
                        <a:bodyPr/>
                        <a:lstStyle/>
                        <a:p>
                          <a:r>
                            <a:rPr lang="en-US" sz="1600"/>
                            <a:t>Sptiotemporal</a:t>
                          </a:r>
                        </a:p>
                      </a:txBody>
                      <a:tcPr/>
                    </a:tc>
                    <a:tc>
                      <a:txBody>
                        <a:bodyPr/>
                        <a:lstStyle/>
                        <a:p>
                          <a:pPr marL="285750" indent="-285750">
                            <a:buFont typeface="Arial" panose="020B0604020202020204" pitchFamily="34" charset="0"/>
                            <a:buChar char="•"/>
                          </a:pPr>
                          <a:r>
                            <a:rPr lang="en-US" sz="1600" dirty="0"/>
                            <a:t>Predict rendezvous</a:t>
                          </a:r>
                        </a:p>
                        <a:p>
                          <a:pPr marL="285750" indent="-285750">
                            <a:buFont typeface="Arial" panose="020B0604020202020204" pitchFamily="34" charset="0"/>
                            <a:buChar char="•"/>
                          </a:pPr>
                          <a:r>
                            <a:rPr lang="en-US" sz="1600" dirty="0"/>
                            <a:t>Change detection</a:t>
                          </a:r>
                        </a:p>
                        <a:p>
                          <a:pPr marL="285750" indent="-285750">
                            <a:buFont typeface="Arial" panose="020B0604020202020204" pitchFamily="34" charset="0"/>
                            <a:buChar char="•"/>
                          </a:pPr>
                          <a:r>
                            <a:rPr lang="en-US" sz="1600" dirty="0"/>
                            <a:t>Tele-connection</a:t>
                          </a:r>
                        </a:p>
                      </a:txBody>
                      <a:tcPr/>
                    </a:tc>
                    <a:tc>
                      <a:txBody>
                        <a:bodyPr/>
                        <a:lstStyle/>
                        <a:p>
                          <a:pPr marL="285750" indent="-285750">
                            <a:buFont typeface="Arial" panose="020B0604020202020204" pitchFamily="34" charset="0"/>
                            <a:buChar char="•"/>
                          </a:pPr>
                          <a:r>
                            <a:rPr lang="en-US" sz="1600" dirty="0"/>
                            <a:t>ST map algebra</a:t>
                          </a:r>
                        </a:p>
                      </a:txBody>
                      <a:tcPr/>
                    </a:tc>
                    <a:tc>
                      <a:txBody>
                        <a:bodyPr/>
                        <a:lstStyle/>
                        <a:p>
                          <a:pPr marL="285750" marR="0" lvl="0" indent="-285750"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Rules</a:t>
                          </a:r>
                        </a:p>
                      </a:txBody>
                      <a:tcPr/>
                    </a:tc>
                    <a:extLst>
                      <a:ext uri="{0D108BD9-81ED-4DB2-BD59-A6C34878D82A}">
                        <a16:rowId xmlns:a16="http://schemas.microsoft.com/office/drawing/2014/main" val="175997083"/>
                      </a:ext>
                    </a:extLst>
                  </a:tr>
                  <a:tr h="822960">
                    <a:tc>
                      <a:txBody>
                        <a:bodyPr/>
                        <a:lstStyle/>
                        <a:p>
                          <a:r>
                            <a:rPr lang="en-US" sz="1600" dirty="0"/>
                            <a:t>VGI</a:t>
                          </a:r>
                        </a:p>
                        <a:p>
                          <a:r>
                            <a:rPr lang="en-US" sz="1600" dirty="0"/>
                            <a:t>(OSM, Waze)</a:t>
                          </a:r>
                        </a:p>
                      </a:txBody>
                      <a:tcPr/>
                    </a:tc>
                    <a:tc>
                      <a:txBody>
                        <a:bodyPr/>
                        <a:lstStyle/>
                        <a:p>
                          <a:pPr marL="285750" indent="-285750">
                            <a:buFont typeface="Arial" panose="020B0604020202020204" pitchFamily="34" charset="0"/>
                            <a:buChar char="•"/>
                          </a:pPr>
                          <a:r>
                            <a:rPr lang="en-US" sz="1600" dirty="0"/>
                            <a:t>Surveillance &amp; mapping</a:t>
                          </a:r>
                        </a:p>
                        <a:p>
                          <a:pPr marL="285750" indent="-285750">
                            <a:buFont typeface="Arial" panose="020B0604020202020204" pitchFamily="34" charset="0"/>
                            <a:buChar char="•"/>
                          </a:pPr>
                          <a:r>
                            <a:rPr lang="en-US" sz="1600" dirty="0"/>
                            <a:t>Task assignment</a:t>
                          </a:r>
                        </a:p>
                        <a:p>
                          <a:pPr marL="285750" indent="-285750">
                            <a:buFont typeface="Arial" panose="020B0604020202020204" pitchFamily="34" charset="0"/>
                            <a:buChar char="•"/>
                          </a:pPr>
                          <a:r>
                            <a:rPr lang="en-US" sz="1600" dirty="0"/>
                            <a:t>Motivate/recruit volunteer</a:t>
                          </a:r>
                        </a:p>
                      </a:txBody>
                      <a:tcPr/>
                    </a:tc>
                    <a:tc>
                      <a:txBody>
                        <a:bodyPr/>
                        <a:lstStyle/>
                        <a:p>
                          <a:pPr marL="285750" indent="-285750">
                            <a:buFont typeface="Arial" panose="020B0604020202020204" pitchFamily="34" charset="0"/>
                            <a:buChar char="•"/>
                          </a:pPr>
                          <a:r>
                            <a:rPr lang="en-US" sz="1600" dirty="0"/>
                            <a:t>QP-10</a:t>
                          </a:r>
                        </a:p>
                      </a:txBody>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484257923"/>
                      </a:ext>
                    </a:extLst>
                  </a:tr>
                </a:tbl>
              </a:graphicData>
            </a:graphic>
          </p:graphicFrame>
        </mc:Fallback>
      </mc:AlternateContent>
      <p:sp>
        <p:nvSpPr>
          <p:cNvPr id="2" name="Title 1">
            <a:extLst>
              <a:ext uri="{FF2B5EF4-FFF2-40B4-BE49-F238E27FC236}">
                <a16:creationId xmlns:a16="http://schemas.microsoft.com/office/drawing/2014/main" id="{33BC2850-491A-4594-A2CD-733D03F2E580}"/>
              </a:ext>
            </a:extLst>
          </p:cNvPr>
          <p:cNvSpPr>
            <a:spLocks noGrp="1"/>
          </p:cNvSpPr>
          <p:nvPr>
            <p:ph type="title"/>
          </p:nvPr>
        </p:nvSpPr>
        <p:spPr>
          <a:xfrm>
            <a:off x="685800" y="208900"/>
            <a:ext cx="7772400" cy="539475"/>
          </a:xfrm>
        </p:spPr>
        <p:txBody>
          <a:bodyPr/>
          <a:lstStyle/>
          <a:p>
            <a:r>
              <a:rPr lang="en-US" dirty="0"/>
              <a:t>State of the Art in Spatial Query Processing</a:t>
            </a:r>
          </a:p>
        </p:txBody>
      </p:sp>
      <p:sp>
        <p:nvSpPr>
          <p:cNvPr id="4" name="Slide Number Placeholder 3">
            <a:extLst>
              <a:ext uri="{FF2B5EF4-FFF2-40B4-BE49-F238E27FC236}">
                <a16:creationId xmlns:a16="http://schemas.microsoft.com/office/drawing/2014/main" id="{9CB3BB92-C332-4DA1-B26E-5BD47E986E49}"/>
              </a:ext>
            </a:extLst>
          </p:cNvPr>
          <p:cNvSpPr>
            <a:spLocks noGrp="1"/>
          </p:cNvSpPr>
          <p:nvPr>
            <p:ph type="sldNum" sz="quarter" idx="11"/>
          </p:nvPr>
        </p:nvSpPr>
        <p:spPr/>
        <p:txBody>
          <a:bodyPr/>
          <a:lstStyle/>
          <a:p>
            <a:fld id="{E4D37B5F-ABCF-48FC-8FD3-F3890A2DD608}" type="slidenum">
              <a:rPr lang="en-US" smtClean="0"/>
              <a:pPr/>
              <a:t>27</a:t>
            </a:fld>
            <a:endParaRPr lang="en-US"/>
          </a:p>
        </p:txBody>
      </p:sp>
      <p:pic>
        <p:nvPicPr>
          <p:cNvPr id="1026" name="Picture 2" descr="joinop">
            <a:extLst>
              <a:ext uri="{FF2B5EF4-FFF2-40B4-BE49-F238E27FC236}">
                <a16:creationId xmlns:a16="http://schemas.microsoft.com/office/drawing/2014/main" id="{DAF3793F-033A-4126-9F13-395BF04F8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614" y="1703079"/>
            <a:ext cx="24765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699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icrosoft Sans Serif"/>
                <a:cs typeface="Microsoft Sans Serif"/>
              </a:rPr>
              <a:t>What is Query Processing and Optimization (QPO)?</a:t>
            </a:r>
          </a:p>
        </p:txBody>
      </p:sp>
      <p:sp>
        <p:nvSpPr>
          <p:cNvPr id="3" name="Content Placeholder 2"/>
          <p:cNvSpPr>
            <a:spLocks noGrp="1"/>
          </p:cNvSpPr>
          <p:nvPr>
            <p:ph idx="1"/>
          </p:nvPr>
        </p:nvSpPr>
        <p:spPr>
          <a:xfrm>
            <a:off x="57150" y="1644134"/>
            <a:ext cx="5464708" cy="3886200"/>
          </a:xfrm>
        </p:spPr>
        <p:txBody>
          <a:bodyPr/>
          <a:lstStyle/>
          <a:p>
            <a:pPr>
              <a:buFont typeface="Arial"/>
              <a:buChar char="•"/>
            </a:pPr>
            <a:r>
              <a:rPr lang="en-US" sz="1600" dirty="0">
                <a:latin typeface="Microsoft Sans Serif"/>
                <a:cs typeface="Microsoft Sans Serif"/>
              </a:rPr>
              <a:t>Translate a SQL query to an execution plan </a:t>
            </a:r>
          </a:p>
          <a:p>
            <a:pPr lvl="1">
              <a:buFont typeface="Arial"/>
              <a:buChar char="•"/>
            </a:pPr>
            <a:r>
              <a:rPr lang="en-US" sz="1600" dirty="0">
                <a:latin typeface="Microsoft Sans Serif"/>
                <a:cs typeface="Microsoft Sans Serif"/>
              </a:rPr>
              <a:t>using operations on file-structures, indices</a:t>
            </a:r>
          </a:p>
          <a:p>
            <a:pPr>
              <a:buFont typeface="Arial"/>
              <a:buChar char="•"/>
            </a:pPr>
            <a:r>
              <a:rPr lang="en-US" sz="1600" dirty="0">
                <a:latin typeface="Microsoft Sans Serif"/>
                <a:cs typeface="Microsoft Sans Serif"/>
              </a:rPr>
              <a:t>Goal: reduce run-time of execution plan </a:t>
            </a:r>
          </a:p>
          <a:p>
            <a:pPr lvl="1">
              <a:buFont typeface="Arial"/>
              <a:buChar char="•"/>
            </a:pPr>
            <a:r>
              <a:rPr lang="en-US" sz="1600" dirty="0">
                <a:latin typeface="Microsoft Sans Serif"/>
                <a:cs typeface="Microsoft Sans Serif"/>
              </a:rPr>
              <a:t>answers query in as little time as possible </a:t>
            </a:r>
          </a:p>
          <a:p>
            <a:pPr>
              <a:buFont typeface="Arial"/>
              <a:buChar char="•"/>
            </a:pPr>
            <a:r>
              <a:rPr lang="en-US" sz="1600" dirty="0">
                <a:latin typeface="Microsoft Sans Serif"/>
                <a:cs typeface="Microsoft Sans Serif"/>
              </a:rPr>
              <a:t>Constraints: QPO overheads are small</a:t>
            </a:r>
          </a:p>
          <a:p>
            <a:pPr lvl="1">
              <a:buFont typeface="Arial"/>
              <a:buChar char="•"/>
            </a:pPr>
            <a:r>
              <a:rPr lang="en-US" sz="1600" dirty="0">
                <a:latin typeface="Microsoft Sans Serif"/>
                <a:cs typeface="Microsoft Sans Serif"/>
              </a:rPr>
              <a:t>Optimization time &lt;&lt; plan execution time</a:t>
            </a:r>
          </a:p>
          <a:p>
            <a:endParaRPr lang="en-US" sz="2000" dirty="0">
              <a:latin typeface="Microsoft Sans Serif"/>
              <a:cs typeface="Microsoft Sans Serif"/>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0" y="5621054"/>
            <a:ext cx="1241778" cy="1089812"/>
          </a:xfrm>
          <a:prstGeom prst="rect">
            <a:avLst/>
          </a:prstGeom>
        </p:spPr>
      </p:pic>
      <p:pic>
        <p:nvPicPr>
          <p:cNvPr id="5" name="Picture 4" descr="Highlighted SQL query with Select, From, and Where clauses.&#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7780" y="1562901"/>
            <a:ext cx="3890998" cy="1053313"/>
          </a:xfrm>
          <a:prstGeom prst="rect">
            <a:avLst/>
          </a:prstGeom>
        </p:spPr>
      </p:pic>
      <p:pic>
        <p:nvPicPr>
          <p:cNvPr id="8" name="Picture 3" descr="Line graph showing model performance across several benchmarks from 2000 to 2020, compared to human performance."/>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413758" y="2883716"/>
            <a:ext cx="3575020" cy="25521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413758" y="3354788"/>
            <a:ext cx="1764282" cy="338554"/>
          </a:xfrm>
          <a:prstGeom prst="rect">
            <a:avLst/>
          </a:prstGeom>
          <a:noFill/>
        </p:spPr>
        <p:txBody>
          <a:bodyPr wrap="square" rtlCol="0">
            <a:spAutoFit/>
          </a:bodyPr>
          <a:lstStyle/>
          <a:p>
            <a:r>
              <a:rPr lang="en-US" sz="1600" dirty="0"/>
              <a:t>Query tree</a:t>
            </a:r>
          </a:p>
        </p:txBody>
      </p:sp>
      <p:sp>
        <p:nvSpPr>
          <p:cNvPr id="10" name="TextBox 9"/>
          <p:cNvSpPr txBox="1"/>
          <p:nvPr/>
        </p:nvSpPr>
        <p:spPr>
          <a:xfrm>
            <a:off x="5623240" y="4705975"/>
            <a:ext cx="623889" cy="323165"/>
          </a:xfrm>
          <a:prstGeom prst="rect">
            <a:avLst/>
          </a:prstGeom>
          <a:noFill/>
        </p:spPr>
        <p:txBody>
          <a:bodyPr wrap="none" rtlCol="0">
            <a:spAutoFit/>
          </a:bodyPr>
          <a:lstStyle/>
          <a:p>
            <a:r>
              <a:rPr lang="en-US" sz="1500" dirty="0">
                <a:solidFill>
                  <a:srgbClr val="FF0000"/>
                </a:solidFill>
              </a:rPr>
              <a:t>Scan</a:t>
            </a:r>
          </a:p>
        </p:txBody>
      </p:sp>
      <p:sp>
        <p:nvSpPr>
          <p:cNvPr id="11" name="TextBox 10"/>
          <p:cNvSpPr txBox="1"/>
          <p:nvPr/>
        </p:nvSpPr>
        <p:spPr>
          <a:xfrm>
            <a:off x="7747000" y="4763155"/>
            <a:ext cx="655949" cy="323165"/>
          </a:xfrm>
          <a:prstGeom prst="rect">
            <a:avLst/>
          </a:prstGeom>
          <a:noFill/>
        </p:spPr>
        <p:txBody>
          <a:bodyPr wrap="none" rtlCol="0">
            <a:spAutoFit/>
          </a:bodyPr>
          <a:lstStyle/>
          <a:p>
            <a:r>
              <a:rPr lang="en-US" sz="1500" dirty="0">
                <a:solidFill>
                  <a:srgbClr val="FF0000"/>
                </a:solidFill>
              </a:rPr>
              <a:t>Index</a:t>
            </a:r>
          </a:p>
        </p:txBody>
      </p:sp>
      <p:sp>
        <p:nvSpPr>
          <p:cNvPr id="12" name="TextBox 11"/>
          <p:cNvSpPr txBox="1"/>
          <p:nvPr/>
        </p:nvSpPr>
        <p:spPr>
          <a:xfrm>
            <a:off x="6972402" y="3960844"/>
            <a:ext cx="2093843" cy="323165"/>
          </a:xfrm>
          <a:prstGeom prst="rect">
            <a:avLst/>
          </a:prstGeom>
          <a:noFill/>
        </p:spPr>
        <p:txBody>
          <a:bodyPr wrap="none" rtlCol="0">
            <a:spAutoFit/>
          </a:bodyPr>
          <a:lstStyle/>
          <a:p>
            <a:r>
              <a:rPr lang="en-US" sz="1500" dirty="0">
                <a:solidFill>
                  <a:srgbClr val="FF0000"/>
                </a:solidFill>
              </a:rPr>
              <a:t>Space-partitioning join</a:t>
            </a:r>
          </a:p>
        </p:txBody>
      </p:sp>
    </p:spTree>
    <p:extLst>
      <p:ext uri="{BB962C8B-B14F-4D97-AF65-F5344CB8AC3E}">
        <p14:creationId xmlns:p14="http://schemas.microsoft.com/office/powerpoint/2010/main" val="358750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icrosoft Sans Serif"/>
                <a:cs typeface="Microsoft Sans Serif"/>
              </a:rPr>
              <a:t>QPO Key Concepts:1. Building Blocks, 2. Strategies</a:t>
            </a:r>
          </a:p>
        </p:txBody>
      </p:sp>
      <p:sp>
        <p:nvSpPr>
          <p:cNvPr id="3" name="Content Placeholder 2"/>
          <p:cNvSpPr>
            <a:spLocks noGrp="1"/>
          </p:cNvSpPr>
          <p:nvPr>
            <p:ph idx="1"/>
          </p:nvPr>
        </p:nvSpPr>
        <p:spPr>
          <a:xfrm>
            <a:off x="138286" y="1526557"/>
            <a:ext cx="5681651" cy="3886200"/>
          </a:xfrm>
        </p:spPr>
        <p:txBody>
          <a:bodyPr/>
          <a:lstStyle/>
          <a:p>
            <a:pPr>
              <a:buFont typeface="Arial"/>
              <a:buChar char="•"/>
            </a:pPr>
            <a:r>
              <a:rPr lang="en-US" sz="1800" dirty="0">
                <a:latin typeface="Microsoft Sans Serif"/>
                <a:cs typeface="Microsoft Sans Serif"/>
              </a:rPr>
              <a:t>1. Building blocks</a:t>
            </a:r>
          </a:p>
          <a:p>
            <a:pPr lvl="1">
              <a:buFont typeface="Arial"/>
              <a:buChar char="•"/>
            </a:pPr>
            <a:r>
              <a:rPr lang="en-US" sz="1600" dirty="0">
                <a:latin typeface="Microsoft Sans Serif"/>
                <a:cs typeface="Microsoft Sans Serif"/>
              </a:rPr>
              <a:t>Most cars have few motions, e.g. forward, reverse</a:t>
            </a:r>
          </a:p>
          <a:p>
            <a:pPr lvl="1">
              <a:buFont typeface="Arial"/>
              <a:buChar char="•"/>
            </a:pPr>
            <a:r>
              <a:rPr lang="en-US" sz="1600" dirty="0">
                <a:latin typeface="Microsoft Sans Serif"/>
                <a:cs typeface="Microsoft Sans Serif"/>
              </a:rPr>
              <a:t>Similar most DBMS have few building blocks:</a:t>
            </a:r>
          </a:p>
          <a:p>
            <a:pPr lvl="2">
              <a:buFont typeface="Arial"/>
              <a:buChar char="•"/>
            </a:pPr>
            <a:r>
              <a:rPr lang="en-US" sz="1600" dirty="0">
                <a:latin typeface="Microsoft Sans Serif"/>
                <a:cs typeface="Microsoft Sans Serif"/>
              </a:rPr>
              <a:t>select (point query, range query), join, sorting, ...</a:t>
            </a:r>
          </a:p>
          <a:p>
            <a:pPr lvl="1">
              <a:buFont typeface="Arial"/>
              <a:buChar char="•"/>
            </a:pPr>
            <a:r>
              <a:rPr lang="en-US" sz="1600" dirty="0">
                <a:latin typeface="Microsoft Sans Serif"/>
                <a:cs typeface="Microsoft Sans Serif"/>
              </a:rPr>
              <a:t>A SQL queries is decomposed in building blocks</a:t>
            </a:r>
          </a:p>
          <a:p>
            <a:pPr marL="457200" lvl="1" indent="0">
              <a:buNone/>
            </a:pPr>
            <a:endParaRPr lang="en-US" sz="1600" dirty="0">
              <a:latin typeface="Microsoft Sans Serif"/>
              <a:cs typeface="Microsoft Sans Serif"/>
            </a:endParaRPr>
          </a:p>
          <a:p>
            <a:pPr>
              <a:buFont typeface="Arial"/>
              <a:buChar char="•"/>
            </a:pPr>
            <a:r>
              <a:rPr lang="en-US" sz="1800" dirty="0">
                <a:latin typeface="Microsoft Sans Serif"/>
                <a:cs typeface="Microsoft Sans Serif"/>
              </a:rPr>
              <a:t>2. Query processing strategies for building blocks</a:t>
            </a:r>
          </a:p>
          <a:p>
            <a:pPr lvl="1">
              <a:buFont typeface="Arial"/>
              <a:buChar char="•"/>
            </a:pPr>
            <a:r>
              <a:rPr lang="en-US" sz="1600" dirty="0">
                <a:latin typeface="Microsoft Sans Serif"/>
                <a:cs typeface="Microsoft Sans Serif"/>
              </a:rPr>
              <a:t>Cars: few gears for forward motion: 1st, 2nd, 3rd, …</a:t>
            </a:r>
          </a:p>
          <a:p>
            <a:pPr lvl="1">
              <a:buFont typeface="Arial"/>
              <a:buChar char="•"/>
            </a:pPr>
            <a:r>
              <a:rPr lang="en-US" sz="1600" dirty="0">
                <a:latin typeface="Microsoft Sans Serif"/>
                <a:cs typeface="Microsoft Sans Serif"/>
              </a:rPr>
              <a:t>DBMS: a few strategies for each building block</a:t>
            </a:r>
          </a:p>
          <a:p>
            <a:pPr lvl="2">
              <a:buFont typeface="Arial"/>
              <a:buChar char="•"/>
            </a:pPr>
            <a:r>
              <a:rPr lang="en-US" sz="1600" dirty="0">
                <a:latin typeface="Microsoft Sans Serif"/>
                <a:cs typeface="Microsoft Sans Serif"/>
              </a:rPr>
              <a:t>e.g. a point query: an index, linear search </a:t>
            </a:r>
          </a:p>
          <a:p>
            <a:endParaRPr lang="en-US" sz="2000" dirty="0">
              <a:latin typeface="Microsoft Sans Serif"/>
              <a:cs typeface="Microsoft Sans Serif"/>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0" y="5621054"/>
            <a:ext cx="1241778" cy="1089812"/>
          </a:xfrm>
          <a:prstGeom prst="rect">
            <a:avLst/>
          </a:prstGeom>
        </p:spPr>
      </p:pic>
      <p:pic>
        <p:nvPicPr>
          <p:cNvPr id="8" name="Picture 7" descr="Table illustrating query types and methods in database process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4650" y="1725642"/>
            <a:ext cx="3318418" cy="3488030"/>
          </a:xfrm>
          <a:prstGeom prst="rect">
            <a:avLst/>
          </a:prstGeom>
        </p:spPr>
      </p:pic>
    </p:spTree>
    <p:extLst>
      <p:ext uri="{BB962C8B-B14F-4D97-AF65-F5344CB8AC3E}">
        <p14:creationId xmlns:p14="http://schemas.microsoft.com/office/powerpoint/2010/main" val="254191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185578" y="638978"/>
            <a:ext cx="8771135" cy="4332633"/>
          </a:xfrm>
        </p:spPr>
        <p:txBody>
          <a:bodyPr/>
          <a:lstStyle/>
          <a:p>
            <a:pPr marL="85722" indent="0">
              <a:buNone/>
            </a:pPr>
            <a:r>
              <a:rPr lang="en-US" altLang="en-US" sz="1600" b="1" dirty="0"/>
              <a:t>Exercise: Classify following comments into constructive and non-constructive</a:t>
            </a:r>
          </a:p>
          <a:p>
            <a:pPr marL="85722" indent="0">
              <a:buNone/>
            </a:pPr>
            <a:endParaRPr lang="en-US" altLang="en-US" sz="1600" b="1" dirty="0"/>
          </a:p>
          <a:p>
            <a:pPr marL="280032" indent="-194310" algn="just">
              <a:spcBef>
                <a:spcPts val="600"/>
              </a:spcBef>
            </a:pPr>
            <a:r>
              <a:rPr lang="en-US" sz="1600" dirty="0"/>
              <a:t>C1. Some of the concept in the paper is not intuitive or well presented For example the density ratio, it is described very early in the introduction, without any proper definition, which raises a lot of confusion for me. Suggest to provide definition of the terms as early as possible and as clear as possible</a:t>
            </a:r>
          </a:p>
          <a:p>
            <a:pPr marL="280032" indent="-194310" algn="just">
              <a:spcBef>
                <a:spcPts val="600"/>
              </a:spcBef>
            </a:pPr>
            <a:r>
              <a:rPr lang="en-US" altLang="en-US" sz="1600" dirty="0"/>
              <a:t>C2. This paper claims that statistical significance is important. I am not sure why it is true since people can always use </a:t>
            </a:r>
            <a:r>
              <a:rPr lang="en-US" altLang="en-US" sz="1600" dirty="0" err="1"/>
              <a:t>DBScan</a:t>
            </a:r>
            <a:r>
              <a:rPr lang="en-US" altLang="en-US" sz="1600" dirty="0"/>
              <a:t> to find some dense area.</a:t>
            </a:r>
          </a:p>
          <a:p>
            <a:pPr marL="280032" indent="-194310" algn="just">
              <a:spcBef>
                <a:spcPts val="600"/>
              </a:spcBef>
            </a:pPr>
            <a:r>
              <a:rPr lang="en-US" altLang="en-US" sz="1600" dirty="0"/>
              <a:t>C3. The efficiency experiments are evaluated on tiny datasets, e.g., the road network only contains 500 nodes and 1000 edges; while the activities are generated randomly with the maximum size equals to 1600. I would suggest the authors to evaluate the scalability of the proposed methods by using more large datasets.   </a:t>
            </a:r>
          </a:p>
          <a:p>
            <a:pPr marL="280032" indent="-194310" algn="just">
              <a:spcBef>
                <a:spcPts val="600"/>
              </a:spcBef>
            </a:pPr>
            <a:r>
              <a:rPr lang="en-US" altLang="en-US" sz="1600" dirty="0"/>
              <a:t>C4. Why does this paper use p-value for significance test as it is under debate.</a:t>
            </a:r>
          </a:p>
          <a:p>
            <a:pPr marL="280032" indent="-194310" algn="just">
              <a:spcBef>
                <a:spcPts val="600"/>
              </a:spcBef>
            </a:pPr>
            <a:r>
              <a:rPr lang="en-US" altLang="en-US" sz="1600" dirty="0"/>
              <a:t>C5. Moreover, besides the response time, memory consumption of the proposed methods should be included.</a:t>
            </a:r>
          </a:p>
          <a:p>
            <a:pPr marL="280032" indent="-194310" algn="just">
              <a:spcBef>
                <a:spcPts val="600"/>
              </a:spcBef>
            </a:pPr>
            <a:r>
              <a:rPr lang="en-US" sz="1600" dirty="0"/>
              <a:t>C6. The paper argues it can provide segmentation on the sub-edge level. I'm not sure why this function is very important here. </a:t>
            </a:r>
          </a:p>
          <a:p>
            <a:pPr marL="280032" indent="-194310" algn="just">
              <a:spcBef>
                <a:spcPts val="600"/>
              </a:spcBef>
            </a:pPr>
            <a:r>
              <a:rPr lang="en-US" altLang="en-US" sz="1600" dirty="0"/>
              <a:t>C7. How does the proposed approach work if the underlying network is not given?</a:t>
            </a:r>
          </a:p>
          <a:p>
            <a:pPr marL="85722" indent="0">
              <a:buNone/>
            </a:pPr>
            <a:endParaRPr lang="en-US" altLang="en-US" sz="1600" dirty="0"/>
          </a:p>
          <a:p>
            <a:pPr marL="685782" lvl="2" indent="0">
              <a:buNone/>
            </a:pPr>
            <a:endParaRPr lang="en-US" altLang="en-US" sz="1200" dirty="0"/>
          </a:p>
        </p:txBody>
      </p:sp>
      <p:sp>
        <p:nvSpPr>
          <p:cNvPr id="4" name="Rectangle 2"/>
          <p:cNvSpPr txBox="1">
            <a:spLocks noGrp="1" noChangeArrowheads="1"/>
          </p:cNvSpPr>
          <p:nvPr>
            <p:ph type="title" idx="4294967295"/>
          </p:nvPr>
        </p:nvSpPr>
        <p:spPr bwMode="auto">
          <a:xfrm>
            <a:off x="185578" y="64466"/>
            <a:ext cx="8920388" cy="433052"/>
          </a:xfrm>
          <a:prstGeom prst="rect">
            <a:avLst/>
          </a:prstGeom>
          <a:noFill/>
          <a:ln>
            <a:noFill/>
            <a:prstDash/>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1" fontAlgn="base" hangingPunct="1">
              <a:spcBef>
                <a:spcPct val="0"/>
              </a:spcBef>
              <a:spcAft>
                <a:spcPct val="0"/>
              </a:spcAft>
              <a:defRPr sz="2400">
                <a:solidFill>
                  <a:srgbClr val="7A0019"/>
                </a:solidFill>
                <a:latin typeface="+mj-lt"/>
                <a:ea typeface="+mj-ea"/>
                <a:cs typeface="+mj-cs"/>
              </a:defRPr>
            </a:lvl1pPr>
            <a:lvl2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5pPr>
            <a:lvl6pPr marL="342892"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6pPr>
            <a:lvl7pPr marL="685783"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7pPr>
            <a:lvl8pPr marL="1028675"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8pPr>
            <a:lvl9pPr marL="1371566"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7A0019"/>
                </a:solidFill>
                <a:effectLst/>
                <a:uLnTx/>
                <a:uFillTx/>
                <a:latin typeface="+mj-lt"/>
                <a:ea typeface="+mj-ea"/>
                <a:cs typeface="+mj-cs"/>
              </a:rPr>
              <a:t>Exercise: Constructive vs. Non-constructive</a:t>
            </a:r>
            <a:r>
              <a:rPr kumimoji="0" lang="en-US" sz="2400" b="0" i="0" u="none" strike="noStrike" kern="1200" cap="none" spc="0" normalizeH="0" baseline="0" noProof="0" dirty="0">
                <a:ln>
                  <a:noFill/>
                </a:ln>
                <a:solidFill>
                  <a:srgbClr val="7A0019"/>
                </a:solidFill>
                <a:effectLst/>
                <a:uLnTx/>
                <a:uFillTx/>
                <a:latin typeface="+mj-lt"/>
                <a:ea typeface="+mj-ea"/>
                <a:cs typeface="+mj-cs"/>
              </a:rPr>
              <a:t> </a:t>
            </a:r>
          </a:p>
        </p:txBody>
      </p:sp>
      <p:sp>
        <p:nvSpPr>
          <p:cNvPr id="2" name="Slide Number Placeholder 1"/>
          <p:cNvSpPr>
            <a:spLocks noGrp="1"/>
          </p:cNvSpPr>
          <p:nvPr>
            <p:ph type="sldNum" sz="quarter" idx="11"/>
          </p:nvPr>
        </p:nvSpPr>
        <p:spPr/>
        <p:txBody>
          <a:bodyPr/>
          <a:lstStyle/>
          <a:p>
            <a:fld id="{E4D37B5F-ABCF-48FC-8FD3-F3890A2DD608}" type="slidenum">
              <a:rPr lang="en-US" smtClean="0"/>
              <a:pPr/>
              <a:t>3</a:t>
            </a:fld>
            <a:endParaRPr lang="en-US"/>
          </a:p>
        </p:txBody>
      </p:sp>
    </p:spTree>
    <p:extLst>
      <p:ext uri="{BB962C8B-B14F-4D97-AF65-F5344CB8AC3E}">
        <p14:creationId xmlns:p14="http://schemas.microsoft.com/office/powerpoint/2010/main" val="105281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0">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65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icrosoft Sans Serif"/>
                <a:cs typeface="Microsoft Sans Serif"/>
              </a:rPr>
              <a:t>QPO Key Concept 3</a:t>
            </a:r>
            <a:r>
              <a:rPr lang="zh-CN" altLang="en-US" sz="2800" dirty="0">
                <a:latin typeface="Microsoft Sans Serif"/>
                <a:cs typeface="Microsoft Sans Serif"/>
              </a:rPr>
              <a:t> </a:t>
            </a:r>
            <a:r>
              <a:rPr lang="en-US" altLang="zh-CN" sz="2800" dirty="0">
                <a:latin typeface="Microsoft Sans Serif"/>
                <a:cs typeface="Microsoft Sans Serif"/>
              </a:rPr>
              <a:t>– Query Optimization</a:t>
            </a:r>
            <a:endParaRPr lang="en-US" sz="2800" dirty="0">
              <a:latin typeface="Microsoft Sans Serif"/>
              <a:cs typeface="Microsoft Sans Serif"/>
            </a:endParaRPr>
          </a:p>
        </p:txBody>
      </p:sp>
      <p:sp>
        <p:nvSpPr>
          <p:cNvPr id="3" name="Content Placeholder 2"/>
          <p:cNvSpPr>
            <a:spLocks noGrp="1"/>
          </p:cNvSpPr>
          <p:nvPr>
            <p:ph idx="1"/>
          </p:nvPr>
        </p:nvSpPr>
        <p:spPr>
          <a:xfrm>
            <a:off x="228600" y="1470925"/>
            <a:ext cx="8610600" cy="3886200"/>
          </a:xfrm>
        </p:spPr>
        <p:txBody>
          <a:bodyPr/>
          <a:lstStyle/>
          <a:p>
            <a:pPr>
              <a:buFont typeface="Arial"/>
              <a:buChar char="•"/>
            </a:pPr>
            <a:r>
              <a:rPr lang="en-US" sz="2000" dirty="0">
                <a:latin typeface="Microsoft Sans Serif"/>
                <a:cs typeface="Microsoft Sans Serif"/>
              </a:rPr>
              <a:t>3. Query optimization </a:t>
            </a:r>
          </a:p>
          <a:p>
            <a:pPr lvl="1">
              <a:buFont typeface="Arial"/>
              <a:buChar char="•"/>
            </a:pPr>
            <a:r>
              <a:rPr lang="en-US" sz="1800" dirty="0">
                <a:latin typeface="Microsoft Sans Serif"/>
                <a:cs typeface="Microsoft Sans Serif"/>
              </a:rPr>
              <a:t>Automatic transmission tries to picks best gear given motion parameters</a:t>
            </a:r>
          </a:p>
          <a:p>
            <a:pPr lvl="1">
              <a:buFont typeface="Arial"/>
              <a:buChar char="•"/>
            </a:pPr>
            <a:r>
              <a:rPr lang="en-US" sz="1800" dirty="0">
                <a:latin typeface="Microsoft Sans Serif"/>
                <a:cs typeface="Microsoft Sans Serif"/>
              </a:rPr>
              <a:t>For each building block of a given query, DBMS QPO tries to choose</a:t>
            </a:r>
          </a:p>
          <a:p>
            <a:pPr lvl="2">
              <a:buFont typeface="Arial"/>
              <a:buChar char="•"/>
            </a:pPr>
            <a:r>
              <a:rPr lang="en-US" sz="1600" dirty="0">
                <a:latin typeface="Microsoft Sans Serif"/>
                <a:cs typeface="Microsoft Sans Serif"/>
              </a:rPr>
              <a:t>“Most efficient” strategy given database  parameters</a:t>
            </a:r>
          </a:p>
          <a:p>
            <a:pPr lvl="2">
              <a:buFont typeface="Arial"/>
              <a:buChar char="•"/>
            </a:pPr>
            <a:r>
              <a:rPr lang="en-US" sz="1600" dirty="0">
                <a:latin typeface="Microsoft Sans Serif"/>
                <a:cs typeface="Microsoft Sans Serif"/>
              </a:rPr>
              <a:t>Parameter examples: Table size, available indices, …</a:t>
            </a:r>
          </a:p>
          <a:p>
            <a:endParaRPr lang="en-US" sz="2000" dirty="0">
              <a:latin typeface="Microsoft Sans Serif"/>
              <a:cs typeface="Microsoft Sans Serif"/>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0" y="5621054"/>
            <a:ext cx="1241778" cy="1089812"/>
          </a:xfrm>
          <a:prstGeom prst="rect">
            <a:avLst/>
          </a:prstGeom>
        </p:spPr>
      </p:pic>
    </p:spTree>
    <p:extLst>
      <p:ext uri="{BB962C8B-B14F-4D97-AF65-F5344CB8AC3E}">
        <p14:creationId xmlns:p14="http://schemas.microsoft.com/office/powerpoint/2010/main" val="106372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icrosoft Sans Serif"/>
                <a:cs typeface="Microsoft Sans Serif"/>
              </a:rPr>
              <a:t>QPO Challenges</a:t>
            </a:r>
          </a:p>
        </p:txBody>
      </p:sp>
      <p:sp>
        <p:nvSpPr>
          <p:cNvPr id="3" name="Content Placeholder 2"/>
          <p:cNvSpPr>
            <a:spLocks noGrp="1"/>
          </p:cNvSpPr>
          <p:nvPr>
            <p:ph idx="1"/>
          </p:nvPr>
        </p:nvSpPr>
        <p:spPr>
          <a:xfrm>
            <a:off x="228600" y="1544227"/>
            <a:ext cx="8610600" cy="3886200"/>
          </a:xfrm>
        </p:spPr>
        <p:txBody>
          <a:bodyPr/>
          <a:lstStyle/>
          <a:p>
            <a:pPr>
              <a:buFont typeface="Arial"/>
              <a:buChar char="•"/>
            </a:pPr>
            <a:r>
              <a:rPr lang="en-US" sz="1800" dirty="0">
                <a:latin typeface="Microsoft Sans Serif"/>
                <a:cs typeface="Microsoft Sans Serif"/>
              </a:rPr>
              <a:t>Choice of building blocks</a:t>
            </a:r>
          </a:p>
          <a:p>
            <a:pPr lvl="1">
              <a:buFont typeface="Arial"/>
              <a:buChar char="•"/>
            </a:pPr>
            <a:r>
              <a:rPr lang="en-US" sz="1600" dirty="0">
                <a:latin typeface="Microsoft Sans Serif"/>
                <a:cs typeface="Microsoft Sans Serif"/>
              </a:rPr>
              <a:t>SQL Queries are based on relational algebra (RA)</a:t>
            </a:r>
          </a:p>
          <a:p>
            <a:pPr lvl="1">
              <a:buFont typeface="Arial"/>
              <a:buChar char="•"/>
            </a:pPr>
            <a:r>
              <a:rPr lang="en-US" sz="1600" dirty="0">
                <a:latin typeface="Microsoft Sans Serif"/>
                <a:cs typeface="Microsoft Sans Serif"/>
              </a:rPr>
              <a:t>Building blocks of RA are </a:t>
            </a:r>
            <a:r>
              <a:rPr lang="en-US" altLang="zh-CN" sz="1600" dirty="0">
                <a:latin typeface="Microsoft Sans Serif"/>
                <a:cs typeface="Microsoft Sans Serif"/>
              </a:rPr>
              <a:t>S</a:t>
            </a:r>
            <a:r>
              <a:rPr lang="en-US" sz="1600" dirty="0">
                <a:latin typeface="Microsoft Sans Serif"/>
                <a:cs typeface="Microsoft Sans Serif"/>
              </a:rPr>
              <a:t>elect, </a:t>
            </a:r>
            <a:r>
              <a:rPr lang="en-US" altLang="zh-CN" sz="1600" dirty="0">
                <a:latin typeface="Microsoft Sans Serif"/>
                <a:cs typeface="Microsoft Sans Serif"/>
              </a:rPr>
              <a:t>P</a:t>
            </a:r>
            <a:r>
              <a:rPr lang="en-US" sz="1600" dirty="0">
                <a:latin typeface="Microsoft Sans Serif"/>
                <a:cs typeface="Microsoft Sans Serif"/>
              </a:rPr>
              <a:t>roject, </a:t>
            </a:r>
            <a:r>
              <a:rPr lang="en-US" altLang="zh-CN" sz="1600" dirty="0">
                <a:latin typeface="Microsoft Sans Serif"/>
                <a:cs typeface="Microsoft Sans Serif"/>
              </a:rPr>
              <a:t>J</a:t>
            </a:r>
            <a:r>
              <a:rPr lang="en-US" sz="1600" dirty="0">
                <a:latin typeface="Microsoft Sans Serif"/>
                <a:cs typeface="Microsoft Sans Serif"/>
              </a:rPr>
              <a:t>oin </a:t>
            </a:r>
          </a:p>
          <a:p>
            <a:pPr lvl="1">
              <a:buFont typeface="Arial"/>
              <a:buChar char="•"/>
            </a:pPr>
            <a:r>
              <a:rPr lang="en-US" sz="1600" dirty="0">
                <a:latin typeface="Microsoft Sans Serif"/>
                <a:cs typeface="Microsoft Sans Serif"/>
              </a:rPr>
              <a:t>SQL3 adds new building blocks like transitive closure</a:t>
            </a:r>
            <a:r>
              <a:rPr lang="zh-CN" altLang="en-US" sz="1600" dirty="0">
                <a:latin typeface="Microsoft Sans Serif"/>
                <a:cs typeface="Microsoft Sans Serif"/>
              </a:rPr>
              <a:t> </a:t>
            </a:r>
            <a:r>
              <a:rPr lang="en-US" altLang="zh-CN" sz="1600" dirty="0">
                <a:latin typeface="Microsoft Sans Serif"/>
                <a:cs typeface="Microsoft Sans Serif"/>
              </a:rPr>
              <a:t>(not</a:t>
            </a:r>
            <a:r>
              <a:rPr lang="zh-CN" altLang="en-US" sz="1600" dirty="0">
                <a:latin typeface="Microsoft Sans Serif"/>
                <a:cs typeface="Microsoft Sans Serif"/>
              </a:rPr>
              <a:t> </a:t>
            </a:r>
            <a:r>
              <a:rPr lang="en-US" altLang="zh-CN" sz="1600" dirty="0">
                <a:latin typeface="Microsoft Sans Serif"/>
                <a:cs typeface="Microsoft Sans Serif"/>
              </a:rPr>
              <a:t>discussed)</a:t>
            </a:r>
            <a:endParaRPr lang="en-US" sz="1600" dirty="0">
              <a:latin typeface="Microsoft Sans Serif"/>
              <a:cs typeface="Microsoft Sans Serif"/>
            </a:endParaRPr>
          </a:p>
          <a:p>
            <a:pPr>
              <a:buFont typeface="Arial"/>
              <a:buChar char="•"/>
            </a:pPr>
            <a:r>
              <a:rPr lang="en-US" sz="1800" dirty="0">
                <a:latin typeface="Microsoft Sans Serif"/>
                <a:cs typeface="Microsoft Sans Serif"/>
              </a:rPr>
              <a:t>Choice of processing strategies for building blocks</a:t>
            </a:r>
          </a:p>
          <a:p>
            <a:pPr lvl="1">
              <a:buFont typeface="Arial"/>
              <a:buChar char="•"/>
            </a:pPr>
            <a:r>
              <a:rPr lang="en-US" sz="1600" dirty="0">
                <a:latin typeface="Microsoft Sans Serif"/>
                <a:cs typeface="Microsoft Sans Serif"/>
              </a:rPr>
              <a:t>Constraints: Too many strategies=&gt; higher complexity </a:t>
            </a:r>
          </a:p>
          <a:p>
            <a:pPr lvl="1">
              <a:buFont typeface="Arial"/>
              <a:buChar char="•"/>
            </a:pPr>
            <a:r>
              <a:rPr lang="en-US" sz="1600" dirty="0">
                <a:latin typeface="Microsoft Sans Serif"/>
                <a:cs typeface="Microsoft Sans Serif"/>
              </a:rPr>
              <a:t>Commercial DBMS have a total of a few dozen strategies</a:t>
            </a:r>
          </a:p>
          <a:p>
            <a:pPr lvl="2">
              <a:buFont typeface="Arial"/>
              <a:buChar char="•"/>
            </a:pPr>
            <a:r>
              <a:rPr lang="en-US" sz="1600" dirty="0">
                <a:latin typeface="Microsoft Sans Serif"/>
                <a:cs typeface="Microsoft Sans Serif"/>
              </a:rPr>
              <a:t>2 to 4 strategies for each building block</a:t>
            </a:r>
          </a:p>
          <a:p>
            <a:endParaRPr lang="en-US" sz="2000" dirty="0">
              <a:latin typeface="Microsoft Sans Serif"/>
              <a:cs typeface="Microsoft Sans Serif"/>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0" y="5621054"/>
            <a:ext cx="1241778" cy="1089812"/>
          </a:xfrm>
          <a:prstGeom prst="rect">
            <a:avLst/>
          </a:prstGeom>
        </p:spPr>
      </p:pic>
      <p:pic>
        <p:nvPicPr>
          <p:cNvPr id="5" name="Picture 4" descr="Image of text and symbols explaining the &quot;Select,&quot; &quot;Project,&quot; and &quot;Join&quot; operations in relational databas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30" y="4157714"/>
            <a:ext cx="3371850" cy="691341"/>
          </a:xfrm>
          <a:prstGeom prst="rect">
            <a:avLst/>
          </a:prstGeom>
        </p:spPr>
      </p:pic>
      <p:pic>
        <p:nvPicPr>
          <p:cNvPr id="7" name="Picture 6" descr="Image of text and symbols explaining the &quot;Select,&quot; &quot;Project,&quot; and &quot;Join&quot; operations in relational databas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0890" y="4157714"/>
            <a:ext cx="3463150" cy="691771"/>
          </a:xfrm>
          <a:prstGeom prst="rect">
            <a:avLst/>
          </a:prstGeom>
        </p:spPr>
      </p:pic>
      <p:pic>
        <p:nvPicPr>
          <p:cNvPr id="8" name="Picture 7" descr="Image of text and symbols explaining the &quot;Select,&quot; &quot;Project,&quot; and &quot;Join&quot; operations in relational database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0515" y="4950271"/>
            <a:ext cx="4702244" cy="720823"/>
          </a:xfrm>
          <a:prstGeom prst="rect">
            <a:avLst/>
          </a:prstGeom>
        </p:spPr>
      </p:pic>
    </p:spTree>
    <p:extLst>
      <p:ext uri="{BB962C8B-B14F-4D97-AF65-F5344CB8AC3E}">
        <p14:creationId xmlns:p14="http://schemas.microsoft.com/office/powerpoint/2010/main" val="126135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icrosoft Sans Serif"/>
                <a:cs typeface="Microsoft Sans Serif"/>
              </a:rPr>
              <a:t>1. QPO Challenges in SDBMS </a:t>
            </a:r>
          </a:p>
        </p:txBody>
      </p:sp>
      <p:sp>
        <p:nvSpPr>
          <p:cNvPr id="3" name="Content Placeholder 2"/>
          <p:cNvSpPr>
            <a:spLocks noGrp="1"/>
          </p:cNvSpPr>
          <p:nvPr>
            <p:ph idx="1"/>
          </p:nvPr>
        </p:nvSpPr>
        <p:spPr>
          <a:xfrm>
            <a:off x="228600" y="1556652"/>
            <a:ext cx="8610600" cy="3886200"/>
          </a:xfrm>
        </p:spPr>
        <p:txBody>
          <a:bodyPr/>
          <a:lstStyle/>
          <a:p>
            <a:pPr>
              <a:buFont typeface="Arial"/>
              <a:buChar char="•"/>
            </a:pPr>
            <a:r>
              <a:rPr lang="en-US" sz="2000" dirty="0">
                <a:latin typeface="Microsoft Sans Serif"/>
                <a:cs typeface="Microsoft Sans Serif"/>
              </a:rPr>
              <a:t>Building Blocks for spatial queries</a:t>
            </a:r>
          </a:p>
          <a:p>
            <a:pPr lvl="1">
              <a:buFont typeface="Arial"/>
              <a:buChar char="•"/>
            </a:pPr>
            <a:r>
              <a:rPr lang="en-US" sz="1800" dirty="0">
                <a:latin typeface="Microsoft Sans Serif"/>
                <a:cs typeface="Microsoft Sans Serif"/>
              </a:rPr>
              <a:t>Rich set of spatial data types, operations </a:t>
            </a:r>
          </a:p>
          <a:p>
            <a:pPr lvl="1">
              <a:buFont typeface="Arial"/>
              <a:buChar char="•"/>
            </a:pPr>
            <a:r>
              <a:rPr lang="en-US" sz="1800" dirty="0">
                <a:latin typeface="Microsoft Sans Serif"/>
                <a:cs typeface="Microsoft Sans Serif"/>
              </a:rPr>
              <a:t>A consensus on “building blocks” is lacking</a:t>
            </a:r>
          </a:p>
          <a:p>
            <a:pPr lvl="1">
              <a:buFont typeface="Arial"/>
              <a:buChar char="•"/>
            </a:pPr>
            <a:r>
              <a:rPr lang="en-US" sz="1800" dirty="0">
                <a:latin typeface="Microsoft Sans Serif"/>
                <a:cs typeface="Microsoft Sans Serif"/>
              </a:rPr>
              <a:t>Current choices spatial select</a:t>
            </a:r>
            <a:endParaRPr lang="en-US" sz="2000" dirty="0">
              <a:latin typeface="Microsoft Sans Serif"/>
              <a:cs typeface="Microsoft Sans Serif"/>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0" y="5621054"/>
            <a:ext cx="1241778" cy="1089812"/>
          </a:xfrm>
          <a:prstGeom prst="rect">
            <a:avLst/>
          </a:prstGeom>
        </p:spPr>
      </p:pic>
      <p:pic>
        <p:nvPicPr>
          <p:cNvPr id="7" name="Picture 3" descr="Diagram showing a geometry class hierarchy in a spatial reference system, including Point, Curve, Surface, and GeometryCollection, with subclasses such as LineString, Polygon, MultiPoint, MultiCurve, and MultiSurface."/>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0970" y="3069257"/>
            <a:ext cx="4526996" cy="27090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90537" y="4884623"/>
            <a:ext cx="4206293" cy="553998"/>
          </a:xfrm>
          <a:prstGeom prst="rect">
            <a:avLst/>
          </a:prstGeom>
          <a:noFill/>
        </p:spPr>
        <p:txBody>
          <a:bodyPr wrap="square" rtlCol="0">
            <a:spAutoFit/>
          </a:bodyPr>
          <a:lstStyle/>
          <a:p>
            <a:r>
              <a:rPr lang="en-US" sz="1500" dirty="0">
                <a:solidFill>
                  <a:srgbClr val="FF0000"/>
                </a:solidFill>
              </a:rPr>
              <a:t>Nearest neighbor:</a:t>
            </a:r>
            <a:endParaRPr lang="en-US" sz="1500" dirty="0"/>
          </a:p>
          <a:p>
            <a:r>
              <a:rPr lang="en-US" sz="1500" dirty="0"/>
              <a:t>Find the nearest library from a given apartment</a:t>
            </a:r>
          </a:p>
        </p:txBody>
      </p:sp>
      <p:sp>
        <p:nvSpPr>
          <p:cNvPr id="8" name="TextBox 7"/>
          <p:cNvSpPr txBox="1"/>
          <p:nvPr/>
        </p:nvSpPr>
        <p:spPr>
          <a:xfrm>
            <a:off x="4690537" y="4084279"/>
            <a:ext cx="4549528" cy="553998"/>
          </a:xfrm>
          <a:prstGeom prst="rect">
            <a:avLst/>
          </a:prstGeom>
          <a:noFill/>
        </p:spPr>
        <p:txBody>
          <a:bodyPr wrap="square" rtlCol="0">
            <a:spAutoFit/>
          </a:bodyPr>
          <a:lstStyle/>
          <a:p>
            <a:r>
              <a:rPr lang="en-US" sz="1500" dirty="0">
                <a:solidFill>
                  <a:srgbClr val="FF0000"/>
                </a:solidFill>
              </a:rPr>
              <a:t>Spatial join:</a:t>
            </a:r>
            <a:endParaRPr lang="en-US" sz="1500" dirty="0"/>
          </a:p>
          <a:p>
            <a:r>
              <a:rPr lang="en-US" sz="1500" dirty="0"/>
              <a:t>List the countries sharing boundary with Germany</a:t>
            </a:r>
          </a:p>
        </p:txBody>
      </p:sp>
      <p:sp>
        <p:nvSpPr>
          <p:cNvPr id="9" name="TextBox 8"/>
          <p:cNvSpPr txBox="1"/>
          <p:nvPr/>
        </p:nvSpPr>
        <p:spPr>
          <a:xfrm>
            <a:off x="4690537" y="3375157"/>
            <a:ext cx="3097323" cy="553998"/>
          </a:xfrm>
          <a:prstGeom prst="rect">
            <a:avLst/>
          </a:prstGeom>
          <a:noFill/>
        </p:spPr>
        <p:txBody>
          <a:bodyPr wrap="none" rtlCol="0">
            <a:spAutoFit/>
          </a:bodyPr>
          <a:lstStyle/>
          <a:p>
            <a:r>
              <a:rPr lang="en-US" sz="1500" dirty="0">
                <a:solidFill>
                  <a:srgbClr val="FF0000"/>
                </a:solidFill>
              </a:rPr>
              <a:t>Spatial select:</a:t>
            </a:r>
          </a:p>
          <a:p>
            <a:r>
              <a:rPr lang="en-US" sz="1500" dirty="0"/>
              <a:t>Return the boundary of Minnesota</a:t>
            </a:r>
          </a:p>
        </p:txBody>
      </p:sp>
      <p:sp>
        <p:nvSpPr>
          <p:cNvPr id="10" name="TextBox 9"/>
          <p:cNvSpPr txBox="1"/>
          <p:nvPr/>
        </p:nvSpPr>
        <p:spPr>
          <a:xfrm>
            <a:off x="3807551" y="2562116"/>
            <a:ext cx="1402948" cy="369332"/>
          </a:xfrm>
          <a:prstGeom prst="rect">
            <a:avLst/>
          </a:prstGeom>
          <a:noFill/>
        </p:spPr>
        <p:txBody>
          <a:bodyPr wrap="none" rtlCol="0">
            <a:spAutoFit/>
          </a:bodyPr>
          <a:lstStyle/>
          <a:p>
            <a:r>
              <a:rPr lang="en-US" dirty="0"/>
              <a:t>, spatial join</a:t>
            </a:r>
          </a:p>
        </p:txBody>
      </p:sp>
      <p:sp>
        <p:nvSpPr>
          <p:cNvPr id="11" name="TextBox 10"/>
          <p:cNvSpPr txBox="1"/>
          <p:nvPr/>
        </p:nvSpPr>
        <p:spPr>
          <a:xfrm>
            <a:off x="5049143" y="2562116"/>
            <a:ext cx="2044149" cy="369332"/>
          </a:xfrm>
          <a:prstGeom prst="rect">
            <a:avLst/>
          </a:prstGeom>
          <a:noFill/>
        </p:spPr>
        <p:txBody>
          <a:bodyPr wrap="none" rtlCol="0">
            <a:spAutoFit/>
          </a:bodyPr>
          <a:lstStyle/>
          <a:p>
            <a:r>
              <a:rPr lang="en-US" dirty="0"/>
              <a:t>, nearest neighbor</a:t>
            </a:r>
          </a:p>
        </p:txBody>
      </p:sp>
    </p:spTree>
    <p:extLst>
      <p:ext uri="{BB962C8B-B14F-4D97-AF65-F5344CB8AC3E}">
        <p14:creationId xmlns:p14="http://schemas.microsoft.com/office/powerpoint/2010/main" val="239590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icrosoft Sans Serif"/>
                <a:cs typeface="Microsoft Sans Serif"/>
              </a:rPr>
              <a:t>2. QPO Challenges in SDBMS </a:t>
            </a:r>
          </a:p>
        </p:txBody>
      </p:sp>
      <p:sp>
        <p:nvSpPr>
          <p:cNvPr id="3" name="Content Placeholder 2"/>
          <p:cNvSpPr>
            <a:spLocks noGrp="1"/>
          </p:cNvSpPr>
          <p:nvPr>
            <p:ph idx="1"/>
          </p:nvPr>
        </p:nvSpPr>
        <p:spPr/>
        <p:txBody>
          <a:bodyPr/>
          <a:lstStyle/>
          <a:p>
            <a:pPr>
              <a:buFont typeface="Arial"/>
              <a:buChar char="•"/>
            </a:pPr>
            <a:r>
              <a:rPr lang="en-US" sz="2000" dirty="0">
                <a:latin typeface="Microsoft Sans Serif"/>
                <a:cs typeface="Microsoft Sans Serif"/>
              </a:rPr>
              <a:t>Choice of strategies</a:t>
            </a:r>
          </a:p>
          <a:p>
            <a:pPr lvl="1">
              <a:buFont typeface="Arial"/>
              <a:buChar char="•"/>
            </a:pPr>
            <a:r>
              <a:rPr lang="en-US" sz="1800" dirty="0">
                <a:latin typeface="Microsoft Sans Serif"/>
                <a:cs typeface="Microsoft Sans Serif"/>
              </a:rPr>
              <a:t>Limited choice for some building blocks, e.g. nearest neighbor</a:t>
            </a:r>
          </a:p>
          <a:p>
            <a:pPr>
              <a:buFont typeface="Arial"/>
              <a:buChar char="•"/>
            </a:pPr>
            <a:r>
              <a:rPr lang="en-US" sz="2000" dirty="0">
                <a:latin typeface="Microsoft Sans Serif"/>
                <a:cs typeface="Microsoft Sans Serif"/>
              </a:rPr>
              <a:t>Choosing best strategies</a:t>
            </a:r>
          </a:p>
          <a:p>
            <a:pPr lvl="1">
              <a:buFont typeface="Arial"/>
              <a:buChar char="•"/>
            </a:pPr>
            <a:r>
              <a:rPr lang="en-US" sz="1800" dirty="0">
                <a:latin typeface="Microsoft Sans Serif"/>
                <a:cs typeface="Microsoft Sans Serif"/>
              </a:rPr>
              <a:t>Cost models are more complex since</a:t>
            </a:r>
          </a:p>
          <a:p>
            <a:pPr lvl="2">
              <a:buFont typeface="Arial"/>
              <a:buChar char="•"/>
            </a:pPr>
            <a:r>
              <a:rPr lang="en-US" sz="1600" dirty="0">
                <a:latin typeface="Microsoft Sans Serif"/>
                <a:cs typeface="Microsoft Sans Serif"/>
              </a:rPr>
              <a:t>Spatial Queries are both CPU and I/O intensive</a:t>
            </a:r>
          </a:p>
          <a:p>
            <a:pPr lvl="2">
              <a:buFont typeface="Arial"/>
              <a:buChar char="•"/>
            </a:pPr>
            <a:r>
              <a:rPr lang="en-US" altLang="zh-CN" sz="1600" dirty="0">
                <a:latin typeface="Microsoft Sans Serif"/>
                <a:cs typeface="Microsoft Sans Serif"/>
              </a:rPr>
              <a:t>W</a:t>
            </a:r>
            <a:r>
              <a:rPr lang="en-US" sz="1600" dirty="0">
                <a:latin typeface="Microsoft Sans Serif"/>
                <a:cs typeface="Microsoft Sans Serif"/>
              </a:rPr>
              <a:t>hile traditional queries are I/O intensive</a:t>
            </a:r>
          </a:p>
          <a:p>
            <a:pPr>
              <a:buFont typeface="Arial"/>
              <a:buChar char="•"/>
            </a:pPr>
            <a:r>
              <a:rPr lang="en-US" sz="2000" dirty="0">
                <a:latin typeface="Microsoft Sans Serif"/>
                <a:cs typeface="Microsoft Sans Serif"/>
              </a:rPr>
              <a:t>Cost models of spatial strategies are in not mature.</a:t>
            </a:r>
          </a:p>
          <a:p>
            <a:endParaRPr lang="en-US" sz="2000" dirty="0">
              <a:latin typeface="Microsoft Sans Serif"/>
              <a:cs typeface="Microsoft Sans Serif"/>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0" y="5621054"/>
            <a:ext cx="1241778" cy="1089812"/>
          </a:xfrm>
          <a:prstGeom prst="rect">
            <a:avLst/>
          </a:prstGeom>
        </p:spPr>
      </p:pic>
    </p:spTree>
    <p:extLst>
      <p:ext uri="{BB962C8B-B14F-4D97-AF65-F5344CB8AC3E}">
        <p14:creationId xmlns:p14="http://schemas.microsoft.com/office/powerpoint/2010/main" val="104178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Microsoft Sans Serif"/>
                <a:cs typeface="Microsoft Sans Serif"/>
              </a:rPr>
              <a:t>Example: Strategies for Point Queries</a:t>
            </a:r>
          </a:p>
        </p:txBody>
      </p:sp>
      <p:sp>
        <p:nvSpPr>
          <p:cNvPr id="3" name="Content Placeholder 2"/>
          <p:cNvSpPr>
            <a:spLocks noGrp="1"/>
          </p:cNvSpPr>
          <p:nvPr>
            <p:ph idx="1"/>
          </p:nvPr>
        </p:nvSpPr>
        <p:spPr>
          <a:xfrm>
            <a:off x="184938" y="1515127"/>
            <a:ext cx="10389870" cy="3886200"/>
          </a:xfrm>
        </p:spPr>
        <p:txBody>
          <a:bodyPr/>
          <a:lstStyle/>
          <a:p>
            <a:pPr>
              <a:buFont typeface="Arial"/>
              <a:buChar char="•"/>
            </a:pPr>
            <a:r>
              <a:rPr lang="en-US" sz="1800" dirty="0">
                <a:latin typeface="Microsoft Sans Serif"/>
                <a:cs typeface="Microsoft Sans Serif"/>
              </a:rPr>
              <a:t>Point Query </a:t>
            </a:r>
          </a:p>
          <a:p>
            <a:pPr lvl="1">
              <a:buFont typeface="Arial"/>
              <a:buChar char="•"/>
            </a:pPr>
            <a:r>
              <a:rPr lang="en-US" sz="1600" dirty="0">
                <a:latin typeface="Microsoft Sans Serif"/>
                <a:cs typeface="Microsoft Sans Serif"/>
              </a:rPr>
              <a:t>Given a location</a:t>
            </a:r>
          </a:p>
          <a:p>
            <a:pPr lvl="1">
              <a:buFont typeface="Arial"/>
              <a:buChar char="•"/>
            </a:pPr>
            <a:r>
              <a:rPr lang="en-US" sz="1600" dirty="0">
                <a:latin typeface="Microsoft Sans Serif"/>
                <a:cs typeface="Microsoft Sans Serif"/>
              </a:rPr>
              <a:t>Return a property (e.g., place name) of the location</a:t>
            </a:r>
          </a:p>
          <a:p>
            <a:pPr>
              <a:buFont typeface="Arial"/>
              <a:buChar char="•"/>
            </a:pPr>
            <a:endParaRPr lang="en-US" sz="1800" dirty="0">
              <a:latin typeface="Microsoft Sans Serif"/>
              <a:cs typeface="Microsoft Sans Serif"/>
            </a:endParaRPr>
          </a:p>
          <a:p>
            <a:pPr>
              <a:buFont typeface="Arial"/>
              <a:buChar char="•"/>
            </a:pPr>
            <a:r>
              <a:rPr lang="en-US" sz="1800" dirty="0">
                <a:latin typeface="Microsoft Sans Serif"/>
                <a:cs typeface="Microsoft Sans Serif"/>
              </a:rPr>
              <a:t>List of strategies</a:t>
            </a:r>
          </a:p>
          <a:p>
            <a:pPr lvl="1">
              <a:buFont typeface="Arial"/>
              <a:buChar char="•"/>
            </a:pPr>
            <a:r>
              <a:rPr lang="en-US" sz="1600" dirty="0">
                <a:latin typeface="Microsoft Sans Serif"/>
                <a:cs typeface="Microsoft Sans Serif"/>
              </a:rPr>
              <a:t>Linear Search</a:t>
            </a:r>
          </a:p>
          <a:p>
            <a:pPr lvl="1">
              <a:buFont typeface="Arial"/>
              <a:buChar char="•"/>
            </a:pPr>
            <a:r>
              <a:rPr lang="en-US" sz="1600" dirty="0">
                <a:latin typeface="Microsoft Sans Serif"/>
                <a:cs typeface="Microsoft Sans Serif"/>
              </a:rPr>
              <a:t>Binary Search </a:t>
            </a:r>
          </a:p>
          <a:p>
            <a:pPr lvl="2">
              <a:buFont typeface="Arial"/>
              <a:buChar char="•"/>
            </a:pPr>
            <a:r>
              <a:rPr lang="en-US" sz="1600" dirty="0">
                <a:latin typeface="Microsoft Sans Serif"/>
                <a:cs typeface="Microsoft Sans Serif"/>
              </a:rPr>
              <a:t>If records ordered by a space filling curve </a:t>
            </a:r>
          </a:p>
          <a:p>
            <a:pPr lvl="1">
              <a:buFont typeface="Arial"/>
              <a:buChar char="•"/>
            </a:pPr>
            <a:r>
              <a:rPr lang="en-US" sz="1600" dirty="0">
                <a:latin typeface="Microsoft Sans Serif"/>
                <a:cs typeface="Microsoft Sans Serif"/>
              </a:rPr>
              <a:t>Index Search </a:t>
            </a:r>
          </a:p>
          <a:p>
            <a:pPr lvl="2">
              <a:buFont typeface="Arial"/>
              <a:buChar char="•"/>
            </a:pPr>
            <a:r>
              <a:rPr lang="en-US" sz="1600" dirty="0">
                <a:latin typeface="Microsoft Sans Serif"/>
                <a:cs typeface="Microsoft Sans Serif"/>
              </a:rPr>
              <a:t>If a spatial index is available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0" y="5621054"/>
            <a:ext cx="1241778" cy="1089812"/>
          </a:xfrm>
          <a:prstGeom prst="rect">
            <a:avLst/>
          </a:prstGeom>
        </p:spPr>
      </p:pic>
      <p:pic>
        <p:nvPicPr>
          <p:cNvPr id="15" name="Picture 14" descr="Map of the U.S. Midwest highlighting the location of St. Paul, Minnesota with a red dot."/>
          <p:cNvPicPr>
            <a:picLocks noChangeAspect="1"/>
          </p:cNvPicPr>
          <p:nvPr/>
        </p:nvPicPr>
        <p:blipFill rotWithShape="1">
          <a:blip r:embed="rId4">
            <a:extLst>
              <a:ext uri="{28A0092B-C50C-407E-A947-70E740481C1C}">
                <a14:useLocalDpi xmlns:a14="http://schemas.microsoft.com/office/drawing/2010/main" val="0"/>
              </a:ext>
            </a:extLst>
          </a:blip>
          <a:srcRect t="4415" b="4939"/>
          <a:stretch/>
        </p:blipFill>
        <p:spPr>
          <a:xfrm>
            <a:off x="6066712" y="1678352"/>
            <a:ext cx="2840532" cy="1825777"/>
          </a:xfrm>
          <a:prstGeom prst="rect">
            <a:avLst/>
          </a:prstGeom>
        </p:spPr>
      </p:pic>
      <p:sp>
        <p:nvSpPr>
          <p:cNvPr id="16" name="Oval 15">
            <a:extLst>
              <a:ext uri="{C183D7F6-B498-43B3-948B-1728B52AA6E4}">
                <adec:decorative xmlns:adec="http://schemas.microsoft.com/office/drawing/2017/decorative" val="1"/>
              </a:ext>
            </a:extLst>
          </p:cNvPr>
          <p:cNvSpPr/>
          <p:nvPr/>
        </p:nvSpPr>
        <p:spPr bwMode="auto">
          <a:xfrm>
            <a:off x="7771120" y="2299027"/>
            <a:ext cx="180000" cy="180000"/>
          </a:xfrm>
          <a:prstGeom prst="ellipse">
            <a:avLst/>
          </a:prstGeom>
          <a:solidFill>
            <a:srgbClr val="FF0000"/>
          </a:solidFill>
          <a:ln w="9525" cap="flat" cmpd="sng" algn="ctr">
            <a:noFill/>
            <a:prstDash val="solid"/>
            <a:round/>
            <a:headEnd type="none" w="med" len="med"/>
            <a:tailEnd type="none" w="med" len="med"/>
          </a:ln>
          <a:effectLst/>
        </p:spPr>
        <p:txBody>
          <a:bodyPr/>
          <a:lstStyle/>
          <a:p>
            <a:endParaRPr lang="en-US"/>
          </a:p>
        </p:txBody>
      </p:sp>
    </p:spTree>
    <p:extLst>
      <p:ext uri="{BB962C8B-B14F-4D97-AF65-F5344CB8AC3E}">
        <p14:creationId xmlns:p14="http://schemas.microsoft.com/office/powerpoint/2010/main" val="366045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277" y="350991"/>
            <a:ext cx="8610600" cy="990600"/>
          </a:xfrm>
        </p:spPr>
        <p:txBody>
          <a:bodyPr/>
          <a:lstStyle/>
          <a:p>
            <a:r>
              <a:rPr lang="en-US" sz="2800" dirty="0">
                <a:latin typeface="Microsoft Sans Serif"/>
                <a:cs typeface="Microsoft Sans Serif"/>
              </a:rPr>
              <a:t>Candidate Storage &amp; Indexing Methods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0" y="5621054"/>
            <a:ext cx="1241778" cy="1089812"/>
          </a:xfrm>
          <a:prstGeom prst="rect">
            <a:avLst/>
          </a:prstGeom>
        </p:spPr>
      </p:pic>
      <p:sp>
        <p:nvSpPr>
          <p:cNvPr id="6" name="TextBox 5"/>
          <p:cNvSpPr txBox="1"/>
          <p:nvPr/>
        </p:nvSpPr>
        <p:spPr>
          <a:xfrm>
            <a:off x="366887" y="6152445"/>
            <a:ext cx="564445" cy="369332"/>
          </a:xfrm>
          <a:prstGeom prst="rect">
            <a:avLst/>
          </a:prstGeom>
          <a:noFill/>
        </p:spPr>
        <p:txBody>
          <a:bodyPr wrap="square" rtlCol="0">
            <a:spAutoFit/>
          </a:bodyPr>
          <a:lstStyle/>
          <a:p>
            <a:r>
              <a:rPr lang="en-US" dirty="0"/>
              <a:t>25</a:t>
            </a:r>
          </a:p>
        </p:txBody>
      </p:sp>
      <p:pic>
        <p:nvPicPr>
          <p:cNvPr id="11" name="Picture 10" descr="Diagram illustrating Z-order (Y-major) indexing on a 4×4 grid, showing how two-dimensional points are mapped to a one-dimensional Z-order sorting inde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0336" y="3378564"/>
            <a:ext cx="2434058" cy="2280180"/>
          </a:xfrm>
          <a:prstGeom prst="rect">
            <a:avLst/>
          </a:prstGeom>
        </p:spPr>
      </p:pic>
      <p:pic>
        <p:nvPicPr>
          <p:cNvPr id="10" name="Picture 9" descr="Diagram labeled “Unordered” showing a 4×4 grid of points without any spatial ordering, illustrating an unsorted arrangement of two-dimensional dat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71" y="3357941"/>
            <a:ext cx="2298283" cy="2152989"/>
          </a:xfrm>
          <a:prstGeom prst="rect">
            <a:avLst/>
          </a:prstGeom>
        </p:spPr>
      </p:pic>
      <p:pic>
        <p:nvPicPr>
          <p:cNvPr id="38" name="Picture 37" descr="Color legend mapping colored dots to data blocks labeled 0 through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2454" y="1543622"/>
            <a:ext cx="2897914" cy="1143724"/>
          </a:xfrm>
          <a:prstGeom prst="rect">
            <a:avLst/>
          </a:prstGeom>
        </p:spPr>
      </p:pic>
      <p:pic>
        <p:nvPicPr>
          <p:cNvPr id="5" name="Picture 4" descr="Diagram of a 4×4 grid partitioned into vertical blocks, showing colored points labeled a through i grouped into different data blocks based on spatial region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9265" y="3523478"/>
            <a:ext cx="2415093" cy="2262414"/>
          </a:xfrm>
          <a:prstGeom prst="rect">
            <a:avLst/>
          </a:prstGeom>
        </p:spPr>
      </p:pic>
      <p:pic>
        <p:nvPicPr>
          <p:cNvPr id="8" name="Picture 7" descr="Diagram labeled “Unordered” showing a 4×4 grid of points without any spatial ordering, illustrating an unsorted arrangement of two-dimensional dat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567" y="3348165"/>
            <a:ext cx="2290933" cy="2146103"/>
          </a:xfrm>
          <a:prstGeom prst="rect">
            <a:avLst/>
          </a:prstGeom>
        </p:spPr>
      </p:pic>
      <p:sp>
        <p:nvSpPr>
          <p:cNvPr id="32" name="TextBox 31"/>
          <p:cNvSpPr txBox="1"/>
          <p:nvPr/>
        </p:nvSpPr>
        <p:spPr>
          <a:xfrm>
            <a:off x="2897674" y="5548870"/>
            <a:ext cx="2638864" cy="307777"/>
          </a:xfrm>
          <a:prstGeom prst="rect">
            <a:avLst/>
          </a:prstGeom>
          <a:noFill/>
        </p:spPr>
        <p:txBody>
          <a:bodyPr wrap="none" rtlCol="0">
            <a:spAutoFit/>
          </a:bodyPr>
          <a:lstStyle/>
          <a:p>
            <a:r>
              <a:rPr lang="en-US" sz="1400" dirty="0"/>
              <a:t>Sorting number (Z-order index)</a:t>
            </a:r>
          </a:p>
        </p:txBody>
      </p:sp>
      <p:sp>
        <p:nvSpPr>
          <p:cNvPr id="93" name="Rectangle 92"/>
          <p:cNvSpPr/>
          <p:nvPr/>
        </p:nvSpPr>
        <p:spPr bwMode="auto">
          <a:xfrm>
            <a:off x="6405376" y="3176004"/>
            <a:ext cx="245401" cy="245806"/>
          </a:xfrm>
          <a:prstGeom prst="rect">
            <a:avLst/>
          </a:prstGeom>
          <a:noFill/>
          <a:ln w="2540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0432FF"/>
                </a:solidFill>
                <a:latin typeface="Arial" pitchFamily="-104" charset="0"/>
                <a:ea typeface="ＭＳ Ｐゴシック" pitchFamily="-104" charset="-128"/>
                <a:cs typeface="ＭＳ Ｐゴシック" pitchFamily="-104" charset="-128"/>
              </a:rPr>
              <a:t>c</a:t>
            </a:r>
            <a:endParaRPr kumimoji="0" lang="en-US" sz="1600" b="1" u="none" strike="noStrike" cap="none" normalizeH="0" baseline="0" dirty="0">
              <a:ln>
                <a:noFill/>
              </a:ln>
              <a:solidFill>
                <a:srgbClr val="0432FF"/>
              </a:solidFill>
              <a:effectLst/>
              <a:latin typeface="Arial" pitchFamily="-104" charset="0"/>
              <a:ea typeface="ＭＳ Ｐゴシック" pitchFamily="-104" charset="-128"/>
              <a:cs typeface="ＭＳ Ｐゴシック" pitchFamily="-104" charset="-128"/>
            </a:endParaRPr>
          </a:p>
        </p:txBody>
      </p:sp>
      <p:grpSp>
        <p:nvGrpSpPr>
          <p:cNvPr id="29" name="Group 28" descr="Diagram of an R-tree primary index with a root node branching into two internal nodes and multiple leaf nodes labeled c through i, representing hierarchical spatial indexing."/>
          <p:cNvGrpSpPr/>
          <p:nvPr/>
        </p:nvGrpSpPr>
        <p:grpSpPr>
          <a:xfrm>
            <a:off x="6614047" y="2352686"/>
            <a:ext cx="2027034" cy="1069124"/>
            <a:chOff x="9785118" y="3516719"/>
            <a:chExt cx="2265907" cy="1193145"/>
          </a:xfrm>
        </p:grpSpPr>
        <p:sp>
          <p:nvSpPr>
            <p:cNvPr id="39" name="Rectangle 38"/>
            <p:cNvSpPr/>
            <p:nvPr/>
          </p:nvSpPr>
          <p:spPr bwMode="auto">
            <a:xfrm>
              <a:off x="10309517" y="3516719"/>
              <a:ext cx="731520" cy="27432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u="none" strike="noStrike" cap="none" normalizeH="0" baseline="0" dirty="0">
                  <a:ln>
                    <a:noFill/>
                  </a:ln>
                  <a:solidFill>
                    <a:schemeClr val="tx1"/>
                  </a:solidFill>
                  <a:effectLst/>
                  <a:latin typeface="Arial" pitchFamily="-104" charset="0"/>
                  <a:ea typeface="ＭＳ Ｐゴシック" pitchFamily="-104" charset="-128"/>
                  <a:cs typeface="ＭＳ Ｐゴシック" pitchFamily="-104" charset="-128"/>
                </a:rPr>
                <a:t>root</a:t>
              </a:r>
            </a:p>
          </p:txBody>
        </p:sp>
        <p:sp>
          <p:nvSpPr>
            <p:cNvPr id="41" name="Rectangle 40"/>
            <p:cNvSpPr/>
            <p:nvPr/>
          </p:nvSpPr>
          <p:spPr bwMode="auto">
            <a:xfrm>
              <a:off x="9962239" y="3967966"/>
              <a:ext cx="365760" cy="27432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u="none" strike="noStrike" cap="none" normalizeH="0" baseline="0" dirty="0">
                  <a:ln>
                    <a:noFill/>
                  </a:ln>
                  <a:solidFill>
                    <a:schemeClr val="tx1"/>
                  </a:solidFill>
                  <a:effectLst/>
                  <a:latin typeface="Arial" pitchFamily="-104" charset="0"/>
                  <a:ea typeface="ＭＳ Ｐゴシック" pitchFamily="-104" charset="-128"/>
                  <a:cs typeface="ＭＳ Ｐゴシック" pitchFamily="-104" charset="-128"/>
                </a:rPr>
                <a:t>a</a:t>
              </a:r>
            </a:p>
          </p:txBody>
        </p:sp>
        <p:sp>
          <p:nvSpPr>
            <p:cNvPr id="42" name="Rectangle 41" descr="Diagram of an R-tree primary index showing a root node branching to internal nodes ‘a’ and ‘b,’ which further branch to leaf nodes labeled c, d, e and f, g, h, i, illustrating the hierarchical spatial index structure."/>
            <p:cNvSpPr/>
            <p:nvPr/>
          </p:nvSpPr>
          <p:spPr bwMode="auto">
            <a:xfrm>
              <a:off x="11126965" y="3967966"/>
              <a:ext cx="365760" cy="27432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latin typeface="Arial" pitchFamily="-104" charset="0"/>
                  <a:ea typeface="ＭＳ Ｐゴシック" pitchFamily="-104" charset="-128"/>
                  <a:cs typeface="ＭＳ Ｐゴシック" pitchFamily="-104" charset="-128"/>
                </a:rPr>
                <a:t>b</a:t>
              </a:r>
              <a:endParaRPr kumimoji="0" lang="en-US" sz="1600" b="1" u="none" strike="noStrike" cap="none" normalizeH="0" baseline="0" dirty="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44" name="Rectangle 43"/>
            <p:cNvSpPr/>
            <p:nvPr/>
          </p:nvSpPr>
          <p:spPr bwMode="auto">
            <a:xfrm>
              <a:off x="10004808" y="4407690"/>
              <a:ext cx="274320" cy="27432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latin typeface="Arial" pitchFamily="-104" charset="0"/>
                  <a:ea typeface="ＭＳ Ｐゴシック" pitchFamily="-104" charset="-128"/>
                  <a:cs typeface="ＭＳ Ｐゴシック" pitchFamily="-104" charset="-128"/>
                </a:rPr>
                <a:t>d</a:t>
              </a:r>
              <a:endParaRPr kumimoji="0" lang="en-US" sz="1600" b="1" u="none" strike="noStrike" cap="none" normalizeH="0" baseline="0" dirty="0">
                <a:ln>
                  <a:noFill/>
                </a:ln>
                <a:solidFill>
                  <a:srgbClr val="FF0000"/>
                </a:solidFill>
                <a:effectLst/>
                <a:latin typeface="Arial" pitchFamily="-104" charset="0"/>
                <a:ea typeface="ＭＳ Ｐゴシック" pitchFamily="-104" charset="-128"/>
                <a:cs typeface="ＭＳ Ｐゴシック" pitchFamily="-104" charset="-128"/>
              </a:endParaRPr>
            </a:p>
          </p:txBody>
        </p:sp>
        <p:sp>
          <p:nvSpPr>
            <p:cNvPr id="45" name="Rectangle 44"/>
            <p:cNvSpPr/>
            <p:nvPr/>
          </p:nvSpPr>
          <p:spPr bwMode="auto">
            <a:xfrm>
              <a:off x="10364545" y="4415821"/>
              <a:ext cx="274320" cy="274320"/>
            </a:xfrm>
            <a:prstGeom prst="rect">
              <a:avLst/>
            </a:prstGeom>
            <a:noFill/>
            <a:ln w="254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7030A0"/>
                  </a:solidFill>
                  <a:latin typeface="Arial" pitchFamily="-104" charset="0"/>
                  <a:ea typeface="ＭＳ Ｐゴシック" pitchFamily="-104" charset="-128"/>
                  <a:cs typeface="ＭＳ Ｐゴシック" pitchFamily="-104" charset="-128"/>
                </a:rPr>
                <a:t>e</a:t>
              </a:r>
              <a:endParaRPr kumimoji="0" lang="en-US" sz="1600" b="1" u="none" strike="noStrike" cap="none" normalizeH="0" baseline="0" dirty="0">
                <a:ln>
                  <a:noFill/>
                </a:ln>
                <a:solidFill>
                  <a:srgbClr val="7030A0"/>
                </a:solidFill>
                <a:effectLst/>
                <a:latin typeface="Arial" pitchFamily="-104" charset="0"/>
                <a:ea typeface="ＭＳ Ｐゴシック" pitchFamily="-104" charset="-128"/>
                <a:cs typeface="ＭＳ Ｐゴシック" pitchFamily="-104" charset="-128"/>
              </a:endParaRPr>
            </a:p>
          </p:txBody>
        </p:sp>
        <p:sp>
          <p:nvSpPr>
            <p:cNvPr id="46" name="Rectangle 45"/>
            <p:cNvSpPr/>
            <p:nvPr/>
          </p:nvSpPr>
          <p:spPr bwMode="auto">
            <a:xfrm>
              <a:off x="10737241" y="4435544"/>
              <a:ext cx="274320" cy="274320"/>
            </a:xfrm>
            <a:prstGeom prst="rect">
              <a:avLst/>
            </a:prstGeom>
            <a:noFill/>
            <a:ln w="25400" cap="flat" cmpd="sng" algn="ctr">
              <a:solidFill>
                <a:srgbClr val="00FA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00FA00"/>
                  </a:solidFill>
                  <a:latin typeface="Arial" pitchFamily="-104" charset="0"/>
                  <a:ea typeface="ＭＳ Ｐゴシック" pitchFamily="-104" charset="-128"/>
                  <a:cs typeface="ＭＳ Ｐゴシック" pitchFamily="-104" charset="-128"/>
                </a:rPr>
                <a:t>f</a:t>
              </a:r>
              <a:endParaRPr kumimoji="0" lang="en-US" sz="1600" b="1" u="none" strike="noStrike" cap="none" normalizeH="0" baseline="0" dirty="0">
                <a:ln>
                  <a:noFill/>
                </a:ln>
                <a:solidFill>
                  <a:srgbClr val="00FA00"/>
                </a:solidFill>
                <a:effectLst/>
                <a:latin typeface="Arial" pitchFamily="-104" charset="0"/>
                <a:ea typeface="ＭＳ Ｐゴシック" pitchFamily="-104" charset="-128"/>
                <a:cs typeface="ＭＳ Ｐゴシック" pitchFamily="-104" charset="-128"/>
              </a:endParaRPr>
            </a:p>
          </p:txBody>
        </p:sp>
        <p:cxnSp>
          <p:nvCxnSpPr>
            <p:cNvPr id="47" name="Straight Arrow Connector 46"/>
            <p:cNvCxnSpPr>
              <a:stCxn id="39" idx="2"/>
              <a:endCxn id="41" idx="0"/>
            </p:cNvCxnSpPr>
            <p:nvPr/>
          </p:nvCxnSpPr>
          <p:spPr bwMode="auto">
            <a:xfrm flipH="1">
              <a:off x="10145119" y="3791039"/>
              <a:ext cx="530158" cy="176927"/>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49" name="Straight Arrow Connector 48"/>
            <p:cNvCxnSpPr>
              <a:stCxn id="39" idx="2"/>
              <a:endCxn id="42" idx="0"/>
            </p:cNvCxnSpPr>
            <p:nvPr/>
          </p:nvCxnSpPr>
          <p:spPr bwMode="auto">
            <a:xfrm>
              <a:off x="10675277" y="3791039"/>
              <a:ext cx="634568" cy="176927"/>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52" name="Straight Arrow Connector 51"/>
            <p:cNvCxnSpPr>
              <a:stCxn id="42" idx="2"/>
              <a:endCxn id="46" idx="0"/>
            </p:cNvCxnSpPr>
            <p:nvPr/>
          </p:nvCxnSpPr>
          <p:spPr bwMode="auto">
            <a:xfrm flipH="1">
              <a:off x="10874401" y="4242286"/>
              <a:ext cx="435444" cy="19325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55" name="Straight Arrow Connector 54"/>
            <p:cNvCxnSpPr>
              <a:stCxn id="41" idx="2"/>
              <a:endCxn id="45" idx="0"/>
            </p:cNvCxnSpPr>
            <p:nvPr/>
          </p:nvCxnSpPr>
          <p:spPr bwMode="auto">
            <a:xfrm>
              <a:off x="10145119" y="4242286"/>
              <a:ext cx="356586" cy="173535"/>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57" name="Straight Arrow Connector 56"/>
            <p:cNvCxnSpPr>
              <a:stCxn id="41" idx="2"/>
            </p:cNvCxnSpPr>
            <p:nvPr/>
          </p:nvCxnSpPr>
          <p:spPr bwMode="auto">
            <a:xfrm>
              <a:off x="10145119" y="4242286"/>
              <a:ext cx="11542" cy="153593"/>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58" name="Straight Arrow Connector 57"/>
            <p:cNvCxnSpPr/>
            <p:nvPr/>
          </p:nvCxnSpPr>
          <p:spPr bwMode="auto">
            <a:xfrm flipH="1">
              <a:off x="9785118" y="4242286"/>
              <a:ext cx="258126" cy="193258"/>
            </a:xfrm>
            <a:prstGeom prst="straightConnector1">
              <a:avLst/>
            </a:prstGeom>
            <a:solidFill>
              <a:schemeClr val="accent1"/>
            </a:solidFill>
            <a:ln w="25400" cap="flat" cmpd="sng" algn="ctr">
              <a:solidFill>
                <a:schemeClr val="tx1"/>
              </a:solidFill>
              <a:prstDash val="solid"/>
              <a:round/>
              <a:headEnd type="none" w="med" len="med"/>
              <a:tailEnd type="none"/>
            </a:ln>
            <a:effectLst/>
          </p:spPr>
        </p:cxnSp>
        <p:sp>
          <p:nvSpPr>
            <p:cNvPr id="31" name="Rectangle 30"/>
            <p:cNvSpPr/>
            <p:nvPr/>
          </p:nvSpPr>
          <p:spPr bwMode="auto">
            <a:xfrm>
              <a:off x="11097712" y="4427601"/>
              <a:ext cx="274320" cy="274320"/>
            </a:xfrm>
            <a:prstGeom prst="rect">
              <a:avLst/>
            </a:prstGeom>
            <a:noFill/>
            <a:ln w="25400" cap="flat" cmpd="sng" algn="ctr">
              <a:solidFill>
                <a:srgbClr val="FF4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40FF"/>
                  </a:solidFill>
                  <a:latin typeface="Arial" pitchFamily="-104" charset="0"/>
                  <a:ea typeface="ＭＳ Ｐゴシック" pitchFamily="-104" charset="-128"/>
                  <a:cs typeface="ＭＳ Ｐゴシック" pitchFamily="-104" charset="-128"/>
                </a:rPr>
                <a:t>g</a:t>
              </a:r>
              <a:endParaRPr kumimoji="0" lang="en-US" sz="1600" b="1" u="none" strike="noStrike" cap="none" normalizeH="0" baseline="0" dirty="0">
                <a:ln>
                  <a:noFill/>
                </a:ln>
                <a:solidFill>
                  <a:srgbClr val="FF40FF"/>
                </a:solidFill>
                <a:effectLst/>
                <a:latin typeface="Arial" pitchFamily="-104" charset="0"/>
                <a:ea typeface="ＭＳ Ｐゴシック" pitchFamily="-104" charset="-128"/>
                <a:cs typeface="ＭＳ Ｐゴシック" pitchFamily="-104" charset="-128"/>
              </a:endParaRPr>
            </a:p>
          </p:txBody>
        </p:sp>
        <p:sp>
          <p:nvSpPr>
            <p:cNvPr id="33" name="Rectangle 32"/>
            <p:cNvSpPr/>
            <p:nvPr/>
          </p:nvSpPr>
          <p:spPr bwMode="auto">
            <a:xfrm>
              <a:off x="11776705" y="4427601"/>
              <a:ext cx="274320" cy="274320"/>
            </a:xfrm>
            <a:prstGeom prst="rect">
              <a:avLst/>
            </a:prstGeom>
            <a:noFill/>
            <a:ln w="25400" cap="flat" cmpd="sng" algn="ctr">
              <a:solidFill>
                <a:srgbClr val="FFFC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err="1">
                  <a:solidFill>
                    <a:srgbClr val="FFFF00"/>
                  </a:solidFill>
                  <a:latin typeface="Arial" pitchFamily="-104" charset="0"/>
                  <a:ea typeface="ＭＳ Ｐゴシック" pitchFamily="-104" charset="-128"/>
                  <a:cs typeface="ＭＳ Ｐゴシック" pitchFamily="-104" charset="-128"/>
                </a:rPr>
                <a:t>i</a:t>
              </a:r>
              <a:endParaRPr kumimoji="0" lang="en-US" sz="1600" b="1" u="none" strike="noStrike" cap="none" normalizeH="0" baseline="0" dirty="0">
                <a:ln>
                  <a:noFill/>
                </a:ln>
                <a:solidFill>
                  <a:srgbClr val="FFFF00"/>
                </a:solidFill>
                <a:effectLst/>
                <a:latin typeface="Arial" pitchFamily="-104" charset="0"/>
                <a:ea typeface="ＭＳ Ｐゴシック" pitchFamily="-104" charset="-128"/>
                <a:cs typeface="ＭＳ Ｐゴシック" pitchFamily="-104" charset="-128"/>
              </a:endParaRPr>
            </a:p>
          </p:txBody>
        </p:sp>
        <p:sp>
          <p:nvSpPr>
            <p:cNvPr id="34" name="Rectangle 33"/>
            <p:cNvSpPr/>
            <p:nvPr/>
          </p:nvSpPr>
          <p:spPr bwMode="auto">
            <a:xfrm>
              <a:off x="11458183" y="4427601"/>
              <a:ext cx="274320" cy="274320"/>
            </a:xfrm>
            <a:prstGeom prst="rect">
              <a:avLst/>
            </a:prstGeom>
            <a:noFill/>
            <a:ln w="25400" cap="flat" cmpd="sng" algn="ctr">
              <a:solidFill>
                <a:srgbClr val="00FD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00FDFF"/>
                  </a:solidFill>
                  <a:latin typeface="Arial" pitchFamily="-104" charset="0"/>
                  <a:ea typeface="ＭＳ Ｐゴシック" pitchFamily="-104" charset="-128"/>
                  <a:cs typeface="ＭＳ Ｐゴシック" pitchFamily="-104" charset="-128"/>
                </a:rPr>
                <a:t>h</a:t>
              </a:r>
              <a:endParaRPr kumimoji="0" lang="en-US" sz="1600" b="1" u="none" strike="noStrike" cap="none" normalizeH="0" baseline="0" dirty="0">
                <a:ln>
                  <a:noFill/>
                </a:ln>
                <a:solidFill>
                  <a:srgbClr val="00FDFF"/>
                </a:solidFill>
                <a:effectLst/>
                <a:latin typeface="Arial" pitchFamily="-104" charset="0"/>
                <a:ea typeface="ＭＳ Ｐゴシック" pitchFamily="-104" charset="-128"/>
                <a:cs typeface="ＭＳ Ｐゴシック" pitchFamily="-104" charset="-128"/>
              </a:endParaRPr>
            </a:p>
          </p:txBody>
        </p:sp>
        <p:cxnSp>
          <p:nvCxnSpPr>
            <p:cNvPr id="48" name="Straight Arrow Connector 47"/>
            <p:cNvCxnSpPr>
              <a:endCxn id="33" idx="0"/>
            </p:cNvCxnSpPr>
            <p:nvPr/>
          </p:nvCxnSpPr>
          <p:spPr bwMode="auto">
            <a:xfrm>
              <a:off x="11336145" y="4242909"/>
              <a:ext cx="577720" cy="184692"/>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50" name="Straight Arrow Connector 49"/>
            <p:cNvCxnSpPr>
              <a:endCxn id="34" idx="0"/>
            </p:cNvCxnSpPr>
            <p:nvPr/>
          </p:nvCxnSpPr>
          <p:spPr bwMode="auto">
            <a:xfrm>
              <a:off x="11350025" y="4242286"/>
              <a:ext cx="245318" cy="185315"/>
            </a:xfrm>
            <a:prstGeom prst="straightConnector1">
              <a:avLst/>
            </a:prstGeom>
            <a:solidFill>
              <a:schemeClr val="accent1"/>
            </a:solidFill>
            <a:ln w="25400" cap="flat" cmpd="sng" algn="ctr">
              <a:solidFill>
                <a:schemeClr val="tx1"/>
              </a:solidFill>
              <a:prstDash val="solid"/>
              <a:round/>
              <a:headEnd type="none" w="med" len="med"/>
              <a:tailEnd type="none"/>
            </a:ln>
            <a:effectLst/>
          </p:spPr>
        </p:cxnSp>
        <p:cxnSp>
          <p:nvCxnSpPr>
            <p:cNvPr id="51" name="Straight Arrow Connector 50"/>
            <p:cNvCxnSpPr>
              <a:stCxn id="42" idx="2"/>
              <a:endCxn id="31" idx="0"/>
            </p:cNvCxnSpPr>
            <p:nvPr/>
          </p:nvCxnSpPr>
          <p:spPr bwMode="auto">
            <a:xfrm flipH="1">
              <a:off x="11234872" y="4242286"/>
              <a:ext cx="74973" cy="185315"/>
            </a:xfrm>
            <a:prstGeom prst="straightConnector1">
              <a:avLst/>
            </a:prstGeom>
            <a:solidFill>
              <a:schemeClr val="accent1"/>
            </a:solidFill>
            <a:ln w="25400" cap="flat" cmpd="sng" algn="ctr">
              <a:solidFill>
                <a:schemeClr val="tx1"/>
              </a:solidFill>
              <a:prstDash val="solid"/>
              <a:round/>
              <a:headEnd type="none" w="med" len="med"/>
              <a:tailEnd type="none"/>
            </a:ln>
            <a:effectLst/>
          </p:spPr>
        </p:cxnSp>
      </p:grpSp>
      <p:cxnSp>
        <p:nvCxnSpPr>
          <p:cNvPr id="12" name="Straight Connector 11" descr="Diagram of a 4×4 grid partitioned into vertical blocks, showing colored points labeled a through i grouped into different data blocks based on spatial regions."/>
          <p:cNvCxnSpPr/>
          <p:nvPr/>
        </p:nvCxnSpPr>
        <p:spPr bwMode="auto">
          <a:xfrm>
            <a:off x="1828800" y="5308951"/>
            <a:ext cx="262890" cy="84845"/>
          </a:xfrm>
          <a:prstGeom prst="line">
            <a:avLst/>
          </a:prstGeom>
          <a:solidFill>
            <a:schemeClr val="accent1"/>
          </a:solidFill>
          <a:ln w="22225" cap="flat" cmpd="sng" algn="ctr">
            <a:solidFill>
              <a:schemeClr val="tx1"/>
            </a:solidFill>
            <a:prstDash val="solid"/>
            <a:round/>
            <a:headEnd type="triangle" w="med" len="med"/>
            <a:tailEnd type="none" w="med" len="med"/>
          </a:ln>
          <a:effectLst/>
        </p:spPr>
      </p:cxnSp>
      <p:sp>
        <p:nvSpPr>
          <p:cNvPr id="7" name="Oval 6">
            <a:extLst>
              <a:ext uri="{C183D7F6-B498-43B3-948B-1728B52AA6E4}">
                <adec:decorative xmlns:adec="http://schemas.microsoft.com/office/drawing/2017/decorative" val="1"/>
              </a:ext>
            </a:extLst>
          </p:cNvPr>
          <p:cNvSpPr/>
          <p:nvPr/>
        </p:nvSpPr>
        <p:spPr bwMode="auto">
          <a:xfrm>
            <a:off x="1583904" y="5099945"/>
            <a:ext cx="209787" cy="185315"/>
          </a:xfrm>
          <a:prstGeom prst="ellipse">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13" name="5-Point Star 12">
            <a:extLst>
              <a:ext uri="{C183D7F6-B498-43B3-948B-1728B52AA6E4}">
                <adec:decorative xmlns:adec="http://schemas.microsoft.com/office/drawing/2017/decorative" val="1"/>
              </a:ext>
            </a:extLst>
          </p:cNvPr>
          <p:cNvSpPr/>
          <p:nvPr/>
        </p:nvSpPr>
        <p:spPr bwMode="auto">
          <a:xfrm>
            <a:off x="2021530" y="3608502"/>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37" name="5-Point Star 36">
            <a:extLst>
              <a:ext uri="{C183D7F6-B498-43B3-948B-1728B52AA6E4}">
                <adec:decorative xmlns:adec="http://schemas.microsoft.com/office/drawing/2017/decorative" val="1"/>
              </a:ext>
            </a:extLst>
          </p:cNvPr>
          <p:cNvSpPr/>
          <p:nvPr/>
        </p:nvSpPr>
        <p:spPr bwMode="auto">
          <a:xfrm>
            <a:off x="2021530" y="4071469"/>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40" name="5-Point Star 39">
            <a:extLst>
              <a:ext uri="{C183D7F6-B498-43B3-948B-1728B52AA6E4}">
                <adec:decorative xmlns:adec="http://schemas.microsoft.com/office/drawing/2017/decorative" val="1"/>
              </a:ext>
            </a:extLst>
          </p:cNvPr>
          <p:cNvSpPr/>
          <p:nvPr/>
        </p:nvSpPr>
        <p:spPr bwMode="auto">
          <a:xfrm>
            <a:off x="1544602" y="3608502"/>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43" name="5-Point Star 42">
            <a:extLst>
              <a:ext uri="{C183D7F6-B498-43B3-948B-1728B52AA6E4}">
                <adec:decorative xmlns:adec="http://schemas.microsoft.com/office/drawing/2017/decorative" val="1"/>
              </a:ext>
            </a:extLst>
          </p:cNvPr>
          <p:cNvSpPr/>
          <p:nvPr/>
        </p:nvSpPr>
        <p:spPr bwMode="auto">
          <a:xfrm>
            <a:off x="1076365" y="4082899"/>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53" name="5-Point Star 52">
            <a:extLst>
              <a:ext uri="{C183D7F6-B498-43B3-948B-1728B52AA6E4}">
                <adec:decorative xmlns:adec="http://schemas.microsoft.com/office/drawing/2017/decorative" val="1"/>
              </a:ext>
            </a:extLst>
          </p:cNvPr>
          <p:cNvSpPr/>
          <p:nvPr/>
        </p:nvSpPr>
        <p:spPr bwMode="auto">
          <a:xfrm>
            <a:off x="1533850" y="4995342"/>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54" name="5-Point Star 53">
            <a:extLst>
              <a:ext uri="{C183D7F6-B498-43B3-948B-1728B52AA6E4}">
                <adec:decorative xmlns:adec="http://schemas.microsoft.com/office/drawing/2017/decorative" val="1"/>
              </a:ext>
            </a:extLst>
          </p:cNvPr>
          <p:cNvSpPr/>
          <p:nvPr/>
        </p:nvSpPr>
        <p:spPr bwMode="auto">
          <a:xfrm>
            <a:off x="573730" y="4532479"/>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14" name="Triangle 13">
            <a:extLst>
              <a:ext uri="{C183D7F6-B498-43B3-948B-1728B52AA6E4}">
                <adec:decorative xmlns:adec="http://schemas.microsoft.com/office/drawing/2017/decorative" val="1"/>
              </a:ext>
            </a:extLst>
          </p:cNvPr>
          <p:cNvSpPr/>
          <p:nvPr/>
        </p:nvSpPr>
        <p:spPr bwMode="auto">
          <a:xfrm>
            <a:off x="573730" y="3608502"/>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56" name="Triangle 55">
            <a:extLst>
              <a:ext uri="{C183D7F6-B498-43B3-948B-1728B52AA6E4}">
                <adec:decorative xmlns:adec="http://schemas.microsoft.com/office/drawing/2017/decorative" val="1"/>
              </a:ext>
            </a:extLst>
          </p:cNvPr>
          <p:cNvSpPr/>
          <p:nvPr/>
        </p:nvSpPr>
        <p:spPr bwMode="auto">
          <a:xfrm>
            <a:off x="571308" y="4059535"/>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59" name="Triangle 58">
            <a:extLst>
              <a:ext uri="{C183D7F6-B498-43B3-948B-1728B52AA6E4}">
                <adec:decorative xmlns:adec="http://schemas.microsoft.com/office/drawing/2017/decorative" val="1"/>
              </a:ext>
            </a:extLst>
          </p:cNvPr>
          <p:cNvSpPr/>
          <p:nvPr/>
        </p:nvSpPr>
        <p:spPr bwMode="auto">
          <a:xfrm>
            <a:off x="1516473" y="4059534"/>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60" name="Triangle 59">
            <a:extLst>
              <a:ext uri="{C183D7F6-B498-43B3-948B-1728B52AA6E4}">
                <adec:decorative xmlns:adec="http://schemas.microsoft.com/office/drawing/2017/decorative" val="1"/>
              </a:ext>
            </a:extLst>
          </p:cNvPr>
          <p:cNvSpPr/>
          <p:nvPr/>
        </p:nvSpPr>
        <p:spPr bwMode="auto">
          <a:xfrm>
            <a:off x="1501375" y="4536254"/>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61" name="Triangle 60">
            <a:extLst>
              <a:ext uri="{C183D7F6-B498-43B3-948B-1728B52AA6E4}">
                <adec:decorative xmlns:adec="http://schemas.microsoft.com/office/drawing/2017/decorative" val="1"/>
              </a:ext>
            </a:extLst>
          </p:cNvPr>
          <p:cNvSpPr/>
          <p:nvPr/>
        </p:nvSpPr>
        <p:spPr bwMode="auto">
          <a:xfrm>
            <a:off x="1045865" y="4551266"/>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62" name="Triangle 61">
            <a:extLst>
              <a:ext uri="{C183D7F6-B498-43B3-948B-1728B52AA6E4}">
                <adec:decorative xmlns:adec="http://schemas.microsoft.com/office/drawing/2017/decorative" val="1"/>
              </a:ext>
            </a:extLst>
          </p:cNvPr>
          <p:cNvSpPr/>
          <p:nvPr/>
        </p:nvSpPr>
        <p:spPr bwMode="auto">
          <a:xfrm>
            <a:off x="1989055" y="4538138"/>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63" name="Triangle 62">
            <a:extLst>
              <a:ext uri="{C183D7F6-B498-43B3-948B-1728B52AA6E4}">
                <adec:decorative xmlns:adec="http://schemas.microsoft.com/office/drawing/2017/decorative" val="1"/>
              </a:ext>
            </a:extLst>
          </p:cNvPr>
          <p:cNvSpPr/>
          <p:nvPr/>
        </p:nvSpPr>
        <p:spPr bwMode="auto">
          <a:xfrm>
            <a:off x="1989054" y="5006892"/>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64" name="Triangle 63">
            <a:extLst>
              <a:ext uri="{C183D7F6-B498-43B3-948B-1728B52AA6E4}">
                <adec:decorative xmlns:adec="http://schemas.microsoft.com/office/drawing/2017/decorative" val="1"/>
              </a:ext>
            </a:extLst>
          </p:cNvPr>
          <p:cNvSpPr/>
          <p:nvPr/>
        </p:nvSpPr>
        <p:spPr bwMode="auto">
          <a:xfrm>
            <a:off x="577922" y="5035456"/>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16" name="TextBox 15"/>
          <p:cNvSpPr txBox="1"/>
          <p:nvPr/>
        </p:nvSpPr>
        <p:spPr>
          <a:xfrm>
            <a:off x="664699" y="2925994"/>
            <a:ext cx="1484301" cy="338554"/>
          </a:xfrm>
          <a:prstGeom prst="rect">
            <a:avLst/>
          </a:prstGeom>
          <a:noFill/>
        </p:spPr>
        <p:txBody>
          <a:bodyPr wrap="none" rtlCol="0">
            <a:spAutoFit/>
          </a:bodyPr>
          <a:lstStyle/>
          <a:p>
            <a:r>
              <a:rPr lang="en-US" sz="1600" b="1" dirty="0"/>
              <a:t>A. Unordered</a:t>
            </a:r>
          </a:p>
        </p:txBody>
      </p:sp>
      <p:sp>
        <p:nvSpPr>
          <p:cNvPr id="67" name="TextBox 66"/>
          <p:cNvSpPr txBox="1"/>
          <p:nvPr/>
        </p:nvSpPr>
        <p:spPr>
          <a:xfrm>
            <a:off x="3276322" y="2971185"/>
            <a:ext cx="2111275" cy="338554"/>
          </a:xfrm>
          <a:prstGeom prst="rect">
            <a:avLst/>
          </a:prstGeom>
          <a:noFill/>
        </p:spPr>
        <p:txBody>
          <a:bodyPr wrap="none" rtlCol="0">
            <a:spAutoFit/>
          </a:bodyPr>
          <a:lstStyle/>
          <a:p>
            <a:r>
              <a:rPr lang="en-US" sz="1600" b="1" dirty="0"/>
              <a:t>B. Z-order (Y-major)</a:t>
            </a:r>
          </a:p>
        </p:txBody>
      </p:sp>
      <p:sp>
        <p:nvSpPr>
          <p:cNvPr id="68" name="TextBox 67"/>
          <p:cNvSpPr txBox="1"/>
          <p:nvPr/>
        </p:nvSpPr>
        <p:spPr>
          <a:xfrm>
            <a:off x="6335698" y="1712899"/>
            <a:ext cx="2579051" cy="338554"/>
          </a:xfrm>
          <a:prstGeom prst="rect">
            <a:avLst/>
          </a:prstGeom>
          <a:noFill/>
        </p:spPr>
        <p:txBody>
          <a:bodyPr wrap="none" rtlCol="0">
            <a:spAutoFit/>
          </a:bodyPr>
          <a:lstStyle/>
          <a:p>
            <a:r>
              <a:rPr lang="en-US" sz="1600" b="1" dirty="0"/>
              <a:t>C. R-tree (primary index)</a:t>
            </a:r>
          </a:p>
        </p:txBody>
      </p:sp>
      <p:sp>
        <p:nvSpPr>
          <p:cNvPr id="83" name="5-Point Star 82">
            <a:extLst>
              <a:ext uri="{C183D7F6-B498-43B3-948B-1728B52AA6E4}">
                <adec:decorative xmlns:adec="http://schemas.microsoft.com/office/drawing/2017/decorative" val="1"/>
              </a:ext>
            </a:extLst>
          </p:cNvPr>
          <p:cNvSpPr/>
          <p:nvPr/>
        </p:nvSpPr>
        <p:spPr bwMode="auto">
          <a:xfrm>
            <a:off x="4825690" y="3669462"/>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84" name="5-Point Star 83">
            <a:extLst>
              <a:ext uri="{C183D7F6-B498-43B3-948B-1728B52AA6E4}">
                <adec:decorative xmlns:adec="http://schemas.microsoft.com/office/drawing/2017/decorative" val="1"/>
              </a:ext>
            </a:extLst>
          </p:cNvPr>
          <p:cNvSpPr/>
          <p:nvPr/>
        </p:nvSpPr>
        <p:spPr bwMode="auto">
          <a:xfrm>
            <a:off x="4825690" y="4132429"/>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85" name="5-Point Star 84">
            <a:extLst>
              <a:ext uri="{C183D7F6-B498-43B3-948B-1728B52AA6E4}">
                <adec:decorative xmlns:adec="http://schemas.microsoft.com/office/drawing/2017/decorative" val="1"/>
              </a:ext>
            </a:extLst>
          </p:cNvPr>
          <p:cNvSpPr/>
          <p:nvPr/>
        </p:nvSpPr>
        <p:spPr bwMode="auto">
          <a:xfrm>
            <a:off x="4348762" y="3669462"/>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86" name="5-Point Star 85">
            <a:extLst>
              <a:ext uri="{C183D7F6-B498-43B3-948B-1728B52AA6E4}">
                <adec:decorative xmlns:adec="http://schemas.microsoft.com/office/drawing/2017/decorative" val="1"/>
              </a:ext>
            </a:extLst>
          </p:cNvPr>
          <p:cNvSpPr/>
          <p:nvPr/>
        </p:nvSpPr>
        <p:spPr bwMode="auto">
          <a:xfrm>
            <a:off x="3846235" y="4132429"/>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87" name="5-Point Star 86">
            <a:extLst>
              <a:ext uri="{C183D7F6-B498-43B3-948B-1728B52AA6E4}">
                <adec:decorative xmlns:adec="http://schemas.microsoft.com/office/drawing/2017/decorative" val="1"/>
              </a:ext>
            </a:extLst>
          </p:cNvPr>
          <p:cNvSpPr/>
          <p:nvPr/>
        </p:nvSpPr>
        <p:spPr bwMode="auto">
          <a:xfrm>
            <a:off x="4338010" y="5113452"/>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88" name="5-Point Star 87">
            <a:extLst>
              <a:ext uri="{C183D7F6-B498-43B3-948B-1728B52AA6E4}">
                <adec:decorative xmlns:adec="http://schemas.microsoft.com/office/drawing/2017/decorative" val="1"/>
              </a:ext>
            </a:extLst>
          </p:cNvPr>
          <p:cNvSpPr/>
          <p:nvPr/>
        </p:nvSpPr>
        <p:spPr bwMode="auto">
          <a:xfrm>
            <a:off x="3343600" y="4604869"/>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89" name="Triangle 88">
            <a:extLst>
              <a:ext uri="{C183D7F6-B498-43B3-948B-1728B52AA6E4}">
                <adec:decorative xmlns:adec="http://schemas.microsoft.com/office/drawing/2017/decorative" val="1"/>
              </a:ext>
            </a:extLst>
          </p:cNvPr>
          <p:cNvSpPr/>
          <p:nvPr/>
        </p:nvSpPr>
        <p:spPr bwMode="auto">
          <a:xfrm>
            <a:off x="3309310" y="3658032"/>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90" name="Triangle 89">
            <a:extLst>
              <a:ext uri="{C183D7F6-B498-43B3-948B-1728B52AA6E4}">
                <adec:decorative xmlns:adec="http://schemas.microsoft.com/office/drawing/2017/decorative" val="1"/>
              </a:ext>
            </a:extLst>
          </p:cNvPr>
          <p:cNvSpPr/>
          <p:nvPr/>
        </p:nvSpPr>
        <p:spPr bwMode="auto">
          <a:xfrm>
            <a:off x="3329748" y="4131925"/>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91" name="Triangle 90">
            <a:extLst>
              <a:ext uri="{C183D7F6-B498-43B3-948B-1728B52AA6E4}">
                <adec:decorative xmlns:adec="http://schemas.microsoft.com/office/drawing/2017/decorative" val="1"/>
              </a:ext>
            </a:extLst>
          </p:cNvPr>
          <p:cNvSpPr/>
          <p:nvPr/>
        </p:nvSpPr>
        <p:spPr bwMode="auto">
          <a:xfrm>
            <a:off x="4320633" y="4120494"/>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92" name="Triangle 91">
            <a:extLst>
              <a:ext uri="{C183D7F6-B498-43B3-948B-1728B52AA6E4}">
                <adec:decorative xmlns:adec="http://schemas.microsoft.com/office/drawing/2017/decorative" val="1"/>
              </a:ext>
            </a:extLst>
          </p:cNvPr>
          <p:cNvSpPr/>
          <p:nvPr/>
        </p:nvSpPr>
        <p:spPr bwMode="auto">
          <a:xfrm>
            <a:off x="4305535" y="4597214"/>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94" name="Triangle 93">
            <a:extLst>
              <a:ext uri="{C183D7F6-B498-43B3-948B-1728B52AA6E4}">
                <adec:decorative xmlns:adec="http://schemas.microsoft.com/office/drawing/2017/decorative" val="1"/>
              </a:ext>
            </a:extLst>
          </p:cNvPr>
          <p:cNvSpPr/>
          <p:nvPr/>
        </p:nvSpPr>
        <p:spPr bwMode="auto">
          <a:xfrm>
            <a:off x="3850025" y="4612226"/>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95" name="Triangle 94">
            <a:extLst>
              <a:ext uri="{C183D7F6-B498-43B3-948B-1728B52AA6E4}">
                <adec:decorative xmlns:adec="http://schemas.microsoft.com/office/drawing/2017/decorative" val="1"/>
              </a:ext>
            </a:extLst>
          </p:cNvPr>
          <p:cNvSpPr/>
          <p:nvPr/>
        </p:nvSpPr>
        <p:spPr bwMode="auto">
          <a:xfrm>
            <a:off x="4793215" y="4599098"/>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96" name="Triangle 95">
            <a:extLst>
              <a:ext uri="{C183D7F6-B498-43B3-948B-1728B52AA6E4}">
                <adec:decorative xmlns:adec="http://schemas.microsoft.com/office/drawing/2017/decorative" val="1"/>
              </a:ext>
            </a:extLst>
          </p:cNvPr>
          <p:cNvSpPr/>
          <p:nvPr/>
        </p:nvSpPr>
        <p:spPr bwMode="auto">
          <a:xfrm>
            <a:off x="4827504" y="5102142"/>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97" name="Triangle 96">
            <a:extLst>
              <a:ext uri="{C183D7F6-B498-43B3-948B-1728B52AA6E4}">
                <adec:decorative xmlns:adec="http://schemas.microsoft.com/office/drawing/2017/decorative" val="1"/>
              </a:ext>
            </a:extLst>
          </p:cNvPr>
          <p:cNvSpPr/>
          <p:nvPr/>
        </p:nvSpPr>
        <p:spPr bwMode="auto">
          <a:xfrm>
            <a:off x="3382082" y="5096416"/>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98" name="5-Point Star 97">
            <a:extLst>
              <a:ext uri="{C183D7F6-B498-43B3-948B-1728B52AA6E4}">
                <adec:decorative xmlns:adec="http://schemas.microsoft.com/office/drawing/2017/decorative" val="1"/>
              </a:ext>
            </a:extLst>
          </p:cNvPr>
          <p:cNvSpPr/>
          <p:nvPr/>
        </p:nvSpPr>
        <p:spPr bwMode="auto">
          <a:xfrm>
            <a:off x="7786060" y="3783335"/>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99" name="5-Point Star 98">
            <a:extLst>
              <a:ext uri="{C183D7F6-B498-43B3-948B-1728B52AA6E4}">
                <adec:decorative xmlns:adec="http://schemas.microsoft.com/office/drawing/2017/decorative" val="1"/>
              </a:ext>
            </a:extLst>
          </p:cNvPr>
          <p:cNvSpPr/>
          <p:nvPr/>
        </p:nvSpPr>
        <p:spPr bwMode="auto">
          <a:xfrm>
            <a:off x="7786060" y="4303452"/>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100" name="5-Point Star 99">
            <a:extLst>
              <a:ext uri="{C183D7F6-B498-43B3-948B-1728B52AA6E4}">
                <adec:decorative xmlns:adec="http://schemas.microsoft.com/office/drawing/2017/decorative" val="1"/>
              </a:ext>
            </a:extLst>
          </p:cNvPr>
          <p:cNvSpPr/>
          <p:nvPr/>
        </p:nvSpPr>
        <p:spPr bwMode="auto">
          <a:xfrm>
            <a:off x="7309132" y="3840485"/>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101" name="5-Point Star 100">
            <a:extLst>
              <a:ext uri="{C183D7F6-B498-43B3-948B-1728B52AA6E4}">
                <adec:decorative xmlns:adec="http://schemas.microsoft.com/office/drawing/2017/decorative" val="1"/>
              </a:ext>
            </a:extLst>
          </p:cNvPr>
          <p:cNvSpPr/>
          <p:nvPr/>
        </p:nvSpPr>
        <p:spPr bwMode="auto">
          <a:xfrm>
            <a:off x="6795175" y="4280592"/>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102" name="5-Point Star 101">
            <a:extLst>
              <a:ext uri="{C183D7F6-B498-43B3-948B-1728B52AA6E4}">
                <adec:decorative xmlns:adec="http://schemas.microsoft.com/office/drawing/2017/decorative" val="1"/>
              </a:ext>
            </a:extLst>
          </p:cNvPr>
          <p:cNvSpPr/>
          <p:nvPr/>
        </p:nvSpPr>
        <p:spPr bwMode="auto">
          <a:xfrm>
            <a:off x="7286950" y="5261615"/>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103" name="5-Point Star 102">
            <a:extLst>
              <a:ext uri="{C183D7F6-B498-43B3-948B-1728B52AA6E4}">
                <adec:decorative xmlns:adec="http://schemas.microsoft.com/office/drawing/2017/decorative" val="1"/>
              </a:ext>
            </a:extLst>
          </p:cNvPr>
          <p:cNvSpPr/>
          <p:nvPr/>
        </p:nvSpPr>
        <p:spPr bwMode="auto">
          <a:xfrm>
            <a:off x="6292540" y="4753459"/>
            <a:ext cx="302132" cy="298595"/>
          </a:xfrm>
          <a:prstGeom prst="star5">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104" name="Triangle 103">
            <a:extLst>
              <a:ext uri="{C183D7F6-B498-43B3-948B-1728B52AA6E4}">
                <adec:decorative xmlns:adec="http://schemas.microsoft.com/office/drawing/2017/decorative" val="1"/>
              </a:ext>
            </a:extLst>
          </p:cNvPr>
          <p:cNvSpPr/>
          <p:nvPr/>
        </p:nvSpPr>
        <p:spPr bwMode="auto">
          <a:xfrm>
            <a:off x="6258250" y="3794765"/>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105" name="Triangle 104">
            <a:extLst>
              <a:ext uri="{C183D7F6-B498-43B3-948B-1728B52AA6E4}">
                <adec:decorative xmlns:adec="http://schemas.microsoft.com/office/drawing/2017/decorative" val="1"/>
              </a:ext>
            </a:extLst>
          </p:cNvPr>
          <p:cNvSpPr/>
          <p:nvPr/>
        </p:nvSpPr>
        <p:spPr bwMode="auto">
          <a:xfrm>
            <a:off x="6278688" y="4280088"/>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106" name="Triangle 105">
            <a:extLst>
              <a:ext uri="{C183D7F6-B498-43B3-948B-1728B52AA6E4}">
                <adec:decorative xmlns:adec="http://schemas.microsoft.com/office/drawing/2017/decorative" val="1"/>
              </a:ext>
            </a:extLst>
          </p:cNvPr>
          <p:cNvSpPr/>
          <p:nvPr/>
        </p:nvSpPr>
        <p:spPr bwMode="auto">
          <a:xfrm>
            <a:off x="7258143" y="4246224"/>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107" name="Triangle 106">
            <a:extLst>
              <a:ext uri="{C183D7F6-B498-43B3-948B-1728B52AA6E4}">
                <adec:decorative xmlns:adec="http://schemas.microsoft.com/office/drawing/2017/decorative" val="1"/>
              </a:ext>
            </a:extLst>
          </p:cNvPr>
          <p:cNvSpPr/>
          <p:nvPr/>
        </p:nvSpPr>
        <p:spPr bwMode="auto">
          <a:xfrm>
            <a:off x="7265905" y="4768237"/>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108" name="Triangle 107">
            <a:extLst>
              <a:ext uri="{C183D7F6-B498-43B3-948B-1728B52AA6E4}">
                <adec:decorative xmlns:adec="http://schemas.microsoft.com/office/drawing/2017/decorative" val="1"/>
              </a:ext>
            </a:extLst>
          </p:cNvPr>
          <p:cNvSpPr/>
          <p:nvPr/>
        </p:nvSpPr>
        <p:spPr bwMode="auto">
          <a:xfrm>
            <a:off x="6810395" y="4760816"/>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109" name="Triangle 108">
            <a:extLst>
              <a:ext uri="{C183D7F6-B498-43B3-948B-1728B52AA6E4}">
                <adec:decorative xmlns:adec="http://schemas.microsoft.com/office/drawing/2017/decorative" val="1"/>
              </a:ext>
            </a:extLst>
          </p:cNvPr>
          <p:cNvSpPr/>
          <p:nvPr/>
        </p:nvSpPr>
        <p:spPr bwMode="auto">
          <a:xfrm>
            <a:off x="7753585" y="4770121"/>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110" name="Triangle 109">
            <a:extLst>
              <a:ext uri="{C183D7F6-B498-43B3-948B-1728B52AA6E4}">
                <adec:decorative xmlns:adec="http://schemas.microsoft.com/office/drawing/2017/decorative" val="1"/>
              </a:ext>
            </a:extLst>
          </p:cNvPr>
          <p:cNvSpPr/>
          <p:nvPr/>
        </p:nvSpPr>
        <p:spPr bwMode="auto">
          <a:xfrm>
            <a:off x="7753584" y="5238875"/>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
        <p:nvSpPr>
          <p:cNvPr id="111" name="Triangle 110">
            <a:extLst>
              <a:ext uri="{C183D7F6-B498-43B3-948B-1728B52AA6E4}">
                <adec:decorative xmlns:adec="http://schemas.microsoft.com/office/drawing/2017/decorative" val="1"/>
              </a:ext>
            </a:extLst>
          </p:cNvPr>
          <p:cNvSpPr/>
          <p:nvPr/>
        </p:nvSpPr>
        <p:spPr bwMode="auto">
          <a:xfrm>
            <a:off x="6273872" y="5245006"/>
            <a:ext cx="367081" cy="290753"/>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4" charset="0"/>
              <a:ea typeface="ＭＳ Ｐゴシック" pitchFamily="-104" charset="-128"/>
              <a:cs typeface="ＭＳ Ｐゴシック" pitchFamily="-104" charset="-128"/>
            </a:endParaRPr>
          </a:p>
        </p:txBody>
      </p:sp>
    </p:spTree>
    <p:extLst>
      <p:ext uri="{BB962C8B-B14F-4D97-AF65-F5344CB8AC3E}">
        <p14:creationId xmlns:p14="http://schemas.microsoft.com/office/powerpoint/2010/main" val="140461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93" grpId="0" animBg="1"/>
      <p:bldP spid="7" grpId="0" animBg="1"/>
      <p:bldP spid="7" grpId="1" animBg="1"/>
      <p:bldP spid="16" grpId="0"/>
      <p:bldP spid="67" grpId="0"/>
      <p:bldP spid="68" grpId="0"/>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E151E-225F-774D-269F-22595641C86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Content Placeholder 4" descr="Table titled ‘State of the Art and Trends in Spatial Query Processing’ comparing five genres—Relational, Spatial, Spatial Network (Graph), Spatiotemporal, and VGI (OSM, Waze)—across columns for Building Blocks, Algorithms, and Ranking Methods, listing representative query types (e.g., joins, nearest neighbor, shortest path), algorithms (e.g., nested loops with indexes, A*, DFS/BFS, space partitioning), and ranking methods (rules or cost models), with example recent works cited for spatiotemporal and VGI.">
                <a:extLst>
                  <a:ext uri="{FF2B5EF4-FFF2-40B4-BE49-F238E27FC236}">
                    <a16:creationId xmlns:a16="http://schemas.microsoft.com/office/drawing/2014/main" id="{2B50E8FD-E041-46E2-A7C2-CE1095425AB2}"/>
                  </a:ext>
                </a:extLst>
              </p:cNvPr>
              <p:cNvGraphicFramePr>
                <a:graphicFrameLocks noGrp="1"/>
              </p:cNvGraphicFramePr>
              <p:nvPr>
                <p:ph idx="1"/>
                <p:extLst>
                  <p:ext uri="{D42A27DB-BD31-4B8C-83A1-F6EECF244321}">
                    <p14:modId xmlns:p14="http://schemas.microsoft.com/office/powerpoint/2010/main" val="2199437529"/>
                  </p:ext>
                </p:extLst>
              </p:nvPr>
            </p:nvGraphicFramePr>
            <p:xfrm>
              <a:off x="113382" y="824086"/>
              <a:ext cx="8917236" cy="5059680"/>
            </p:xfrm>
            <a:graphic>
              <a:graphicData uri="http://schemas.openxmlformats.org/drawingml/2006/table">
                <a:tbl>
                  <a:tblPr firstRow="1" bandRow="1">
                    <a:tableStyleId>{5940675A-B579-460E-94D1-54222C63F5DA}</a:tableStyleId>
                  </a:tblPr>
                  <a:tblGrid>
                    <a:gridCol w="1689329">
                      <a:extLst>
                        <a:ext uri="{9D8B030D-6E8A-4147-A177-3AD203B41FA5}">
                          <a16:colId xmlns:a16="http://schemas.microsoft.com/office/drawing/2014/main" val="2758202968"/>
                        </a:ext>
                      </a:extLst>
                    </a:gridCol>
                    <a:gridCol w="2772714">
                      <a:extLst>
                        <a:ext uri="{9D8B030D-6E8A-4147-A177-3AD203B41FA5}">
                          <a16:colId xmlns:a16="http://schemas.microsoft.com/office/drawing/2014/main" val="2093180390"/>
                        </a:ext>
                      </a:extLst>
                    </a:gridCol>
                    <a:gridCol w="2303147">
                      <a:extLst>
                        <a:ext uri="{9D8B030D-6E8A-4147-A177-3AD203B41FA5}">
                          <a16:colId xmlns:a16="http://schemas.microsoft.com/office/drawing/2014/main" val="30169940"/>
                        </a:ext>
                      </a:extLst>
                    </a:gridCol>
                    <a:gridCol w="2152046">
                      <a:extLst>
                        <a:ext uri="{9D8B030D-6E8A-4147-A177-3AD203B41FA5}">
                          <a16:colId xmlns:a16="http://schemas.microsoft.com/office/drawing/2014/main" val="661030915"/>
                        </a:ext>
                      </a:extLst>
                    </a:gridCol>
                  </a:tblGrid>
                  <a:tr h="325225">
                    <a:tc>
                      <a:txBody>
                        <a:bodyPr/>
                        <a:lstStyle/>
                        <a:p>
                          <a:r>
                            <a:rPr lang="en-US" sz="1600" b="1"/>
                            <a:t>Genre</a:t>
                          </a:r>
                        </a:p>
                      </a:txBody>
                      <a:tcPr/>
                    </a:tc>
                    <a:tc>
                      <a:txBody>
                        <a:bodyPr/>
                        <a:lstStyle/>
                        <a:p>
                          <a:r>
                            <a:rPr lang="en-US" sz="1600" b="1" dirty="0"/>
                            <a:t>Building Blocks</a:t>
                          </a:r>
                        </a:p>
                      </a:txBody>
                      <a:tcPr/>
                    </a:tc>
                    <a:tc>
                      <a:txBody>
                        <a:bodyPr/>
                        <a:lstStyle/>
                        <a:p>
                          <a:r>
                            <a:rPr lang="en-US" sz="1600" b="1"/>
                            <a:t>Algorithms</a:t>
                          </a:r>
                        </a:p>
                      </a:txBody>
                      <a:tcPr/>
                    </a:tc>
                    <a:tc>
                      <a:txBody>
                        <a:bodyPr/>
                        <a:lstStyle/>
                        <a:p>
                          <a:r>
                            <a:rPr lang="en-US" sz="1600" b="1" dirty="0"/>
                            <a:t>Ranking Methods</a:t>
                          </a:r>
                        </a:p>
                      </a:txBody>
                      <a:tcPr/>
                    </a:tc>
                    <a:extLst>
                      <a:ext uri="{0D108BD9-81ED-4DB2-BD59-A6C34878D82A}">
                        <a16:rowId xmlns:a16="http://schemas.microsoft.com/office/drawing/2014/main" val="2980743409"/>
                      </a:ext>
                    </a:extLst>
                  </a:tr>
                  <a:tr h="673657">
                    <a:tc>
                      <a:txBody>
                        <a:bodyPr/>
                        <a:lstStyle/>
                        <a:p>
                          <a:r>
                            <a:rPr lang="en-US" sz="1600" dirty="0"/>
                            <a:t>Relational</a:t>
                          </a:r>
                        </a:p>
                      </a:txBody>
                      <a:tcPr/>
                    </a:tc>
                    <a:tc>
                      <a:txBody>
                        <a:bodyPr/>
                        <a:lstStyle/>
                        <a:p>
                          <a:pPr marL="342900" indent="-342900">
                            <a:buFont typeface="Arial" panose="020B0604020202020204" pitchFamily="34" charset="0"/>
                            <a:buChar char="•"/>
                          </a:pPr>
                          <a14:m>
                            <m:oMath xmlns:m="http://schemas.openxmlformats.org/officeDocument/2006/math">
                              <m:r>
                                <a:rPr lang="en-US" sz="2400" b="0" i="1" smtClean="0">
                                  <a:latin typeface="Cambria Math" panose="02040503050406030204" pitchFamily="18" charset="0"/>
                                </a:rPr>
                                <m:t>𝜎</m:t>
                              </m:r>
                              <m:r>
                                <a:rPr lang="en-US" sz="2400" b="0" i="1" smtClean="0">
                                  <a:latin typeface="Cambria Math" panose="02040503050406030204" pitchFamily="18" charset="0"/>
                                </a:rPr>
                                <m:t>, </m:t>
                              </m:r>
                              <m:r>
                                <a:rPr lang="en-US" sz="2400" b="0" i="1" smtClean="0">
                                  <a:latin typeface="Cambria Math" panose="02040503050406030204" pitchFamily="18" charset="0"/>
                                </a:rPr>
                                <m:t>𝜋</m:t>
                              </m:r>
                              <m:r>
                                <a:rPr lang="en-US" sz="2400" b="0" i="1" smtClean="0">
                                  <a:latin typeface="Cambria Math" panose="02040503050406030204" pitchFamily="18" charset="0"/>
                                </a:rPr>
                                <m:t>,</m:t>
                              </m:r>
                            </m:oMath>
                          </a14:m>
                          <a:endParaRPr lang="en-US" sz="1600" dirty="0"/>
                        </a:p>
                        <a:p>
                          <a:pPr marL="285750" indent="-285750">
                            <a:buFont typeface="Arial" panose="020B0604020202020204" pitchFamily="34" charset="0"/>
                            <a:buChar char="•"/>
                          </a:pPr>
                          <a:r>
                            <a:rPr lang="en-US" sz="1600" dirty="0"/>
                            <a:t>Summarize </a:t>
                          </a:r>
                        </a:p>
                      </a:txBody>
                      <a:tcPr/>
                    </a:tc>
                    <a:tc>
                      <a:txBody>
                        <a:bodyPr/>
                        <a:lstStyle/>
                        <a:p>
                          <a:pPr marL="285750" indent="-285750">
                            <a:buFont typeface="Arial" panose="020B0604020202020204" pitchFamily="34" charset="0"/>
                            <a:buChar char="•"/>
                          </a:pPr>
                          <a:r>
                            <a:rPr lang="en-US" sz="1600" dirty="0"/>
                            <a:t>Nested loop (with B-tree), Sort-Merge or Hash Join</a:t>
                          </a:r>
                        </a:p>
                      </a:txBody>
                      <a:tcPr/>
                    </a:tc>
                    <a:tc>
                      <a:txBody>
                        <a:bodyPr/>
                        <a:lstStyle/>
                        <a:p>
                          <a:pPr marL="285750" indent="-285750">
                            <a:buFont typeface="Arial" panose="020B0604020202020204" pitchFamily="34" charset="0"/>
                            <a:buChar char="•"/>
                          </a:pPr>
                          <a:r>
                            <a:rPr lang="en-US" sz="1600" dirty="0"/>
                            <a:t>Rules</a:t>
                          </a:r>
                        </a:p>
                        <a:p>
                          <a:pPr marL="285750" indent="-285750">
                            <a:buFont typeface="Arial" panose="020B0604020202020204" pitchFamily="34" charset="0"/>
                            <a:buChar char="•"/>
                          </a:pPr>
                          <a:r>
                            <a:rPr lang="en-US" sz="1600" dirty="0"/>
                            <a:t>Cost models</a:t>
                          </a:r>
                        </a:p>
                      </a:txBody>
                      <a:tcPr/>
                    </a:tc>
                    <a:extLst>
                      <a:ext uri="{0D108BD9-81ED-4DB2-BD59-A6C34878D82A}">
                        <a16:rowId xmlns:a16="http://schemas.microsoft.com/office/drawing/2014/main" val="3845903582"/>
                      </a:ext>
                    </a:extLst>
                  </a:tr>
                  <a:tr h="1025130">
                    <a:tc>
                      <a:txBody>
                        <a:bodyPr/>
                        <a:lstStyle/>
                        <a:p>
                          <a:r>
                            <a:rPr lang="en-US" sz="1600"/>
                            <a:t>Spatial</a:t>
                          </a:r>
                        </a:p>
                      </a:txBody>
                      <a:tcPr/>
                    </a:tc>
                    <a:tc>
                      <a:txBody>
                        <a:bodyPr/>
                        <a:lstStyle/>
                        <a:p>
                          <a:pPr marL="285750" indent="-285750">
                            <a:buFont typeface="Arial" panose="020B0604020202020204" pitchFamily="34" charset="0"/>
                            <a:buChar char="•"/>
                          </a:pPr>
                          <a:r>
                            <a:rPr lang="en-US" sz="1600" dirty="0"/>
                            <a:t>Point &amp; range queries</a:t>
                          </a:r>
                        </a:p>
                        <a:p>
                          <a:pPr marL="285750" indent="-285750">
                            <a:buFont typeface="Arial" panose="020B0604020202020204" pitchFamily="34" charset="0"/>
                            <a:buChar char="•"/>
                          </a:pPr>
                          <a:r>
                            <a:rPr lang="en-US" sz="1600" dirty="0"/>
                            <a:t>Spatial join</a:t>
                          </a:r>
                        </a:p>
                        <a:p>
                          <a:pPr marL="285750" indent="-285750">
                            <a:buFont typeface="Arial" panose="020B0604020202020204" pitchFamily="34" charset="0"/>
                            <a:buChar char="•"/>
                          </a:pPr>
                          <a:r>
                            <a:rPr lang="en-US" sz="1600" dirty="0"/>
                            <a:t>Nearest neighbor</a:t>
                          </a:r>
                        </a:p>
                        <a:p>
                          <a:pPr marL="285750" indent="-285750">
                            <a:buFont typeface="Arial" panose="020B0604020202020204" pitchFamily="34" charset="0"/>
                            <a:buChar char="•"/>
                          </a:pPr>
                          <a:r>
                            <a:rPr lang="en-US" sz="1600" dirty="0"/>
                            <a:t>Map algebra</a:t>
                          </a:r>
                        </a:p>
                      </a:txBody>
                      <a:tcPr/>
                    </a:tc>
                    <a:tc>
                      <a:txBody>
                        <a:bodyPr/>
                        <a:lstStyle/>
                        <a:p>
                          <a:pPr marL="285750" indent="-285750">
                            <a:buFont typeface="Arial" panose="020B0604020202020204" pitchFamily="34" charset="0"/>
                            <a:buChar char="•"/>
                          </a:pPr>
                          <a:r>
                            <a:rPr lang="en-US" sz="1600" dirty="0"/>
                            <a:t>Nested loop (with R-tree)</a:t>
                          </a:r>
                        </a:p>
                        <a:p>
                          <a:pPr marL="285750" indent="-285750">
                            <a:buFont typeface="Arial" panose="020B0604020202020204" pitchFamily="34" charset="0"/>
                            <a:buChar char="•"/>
                          </a:pPr>
                          <a:r>
                            <a:rPr lang="en-US" sz="1600" dirty="0"/>
                            <a:t>Space partitioning</a:t>
                          </a:r>
                        </a:p>
                      </a:txBody>
                      <a:tcPr/>
                    </a:tc>
                    <a:tc>
                      <a:txBody>
                        <a:bodyPr/>
                        <a:lstStyle/>
                        <a:p>
                          <a:pPr marL="285750" indent="-285750">
                            <a:buFont typeface="Arial" panose="020B0604020202020204" pitchFamily="34" charset="0"/>
                            <a:buChar char="•"/>
                          </a:pPr>
                          <a:r>
                            <a:rPr lang="en-US" sz="1600" dirty="0"/>
                            <a:t>Rules</a:t>
                          </a:r>
                        </a:p>
                      </a:txBody>
                      <a:tcPr/>
                    </a:tc>
                    <a:extLst>
                      <a:ext uri="{0D108BD9-81ED-4DB2-BD59-A6C34878D82A}">
                        <a16:rowId xmlns:a16="http://schemas.microsoft.com/office/drawing/2014/main" val="2395401473"/>
                      </a:ext>
                    </a:extLst>
                  </a:tr>
                  <a:tr h="1025130">
                    <a:tc>
                      <a:txBody>
                        <a:bodyPr/>
                        <a:lstStyle/>
                        <a:p>
                          <a:r>
                            <a:rPr lang="en-US" sz="1600" dirty="0"/>
                            <a:t>Spatial Network</a:t>
                          </a:r>
                        </a:p>
                        <a:p>
                          <a:r>
                            <a:rPr lang="en-US" sz="1600" dirty="0"/>
                            <a:t>(Graph)</a:t>
                          </a:r>
                        </a:p>
                      </a:txBody>
                      <a:tcPr/>
                    </a:tc>
                    <a:tc>
                      <a:txBody>
                        <a:bodyPr/>
                        <a:lstStyle/>
                        <a:p>
                          <a:pPr marL="285750" indent="-285750">
                            <a:buFont typeface="Arial" panose="020B0604020202020204" pitchFamily="34" charset="0"/>
                            <a:buChar char="•"/>
                          </a:pPr>
                          <a:r>
                            <a:rPr lang="en-US" sz="1600" dirty="0"/>
                            <a:t>Shortest path</a:t>
                          </a:r>
                        </a:p>
                        <a:p>
                          <a:pPr marL="285750" indent="-285750">
                            <a:buFont typeface="Arial" panose="020B0604020202020204" pitchFamily="34" charset="0"/>
                            <a:buChar char="•"/>
                          </a:pPr>
                          <a:r>
                            <a:rPr lang="en-US" sz="1600" dirty="0"/>
                            <a:t>Capacity constrained routes</a:t>
                          </a:r>
                        </a:p>
                        <a:p>
                          <a:pPr marL="285750" indent="-285750">
                            <a:buFont typeface="Arial" panose="020B0604020202020204" pitchFamily="34" charset="0"/>
                            <a:buChar char="•"/>
                          </a:pPr>
                          <a:r>
                            <a:rPr lang="en-US" sz="1600" dirty="0"/>
                            <a:t>Allocation, site selection</a:t>
                          </a:r>
                        </a:p>
                      </a:txBody>
                      <a:tcPr/>
                    </a:tc>
                    <a:tc>
                      <a:txBody>
                        <a:bodyPr/>
                        <a:lstStyle/>
                        <a:p>
                          <a:pPr marL="285750" indent="-285750">
                            <a:buFont typeface="Arial" panose="020B0604020202020204" pitchFamily="34" charset="0"/>
                            <a:buChar char="•"/>
                          </a:pPr>
                          <a:r>
                            <a:rPr lang="en-US" sz="1600" dirty="0"/>
                            <a:t>A*, Dijkstra’s, Hierarchical, …</a:t>
                          </a:r>
                        </a:p>
                        <a:p>
                          <a:pPr marL="285750" indent="-285750">
                            <a:buFont typeface="Arial" panose="020B0604020202020204" pitchFamily="34" charset="0"/>
                            <a:buChar char="•"/>
                          </a:pPr>
                          <a:r>
                            <a:rPr lang="en-US" sz="1600" dirty="0"/>
                            <a:t>DFS, BFS, …</a:t>
                          </a:r>
                        </a:p>
                      </a:txBody>
                      <a:tcPr/>
                    </a:tc>
                    <a:tc>
                      <a:txBody>
                        <a:bodyPr/>
                        <a:lstStyle/>
                        <a:p>
                          <a:pPr marL="285750" marR="0" lvl="0" indent="-285750"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Rules</a:t>
                          </a:r>
                        </a:p>
                      </a:txBody>
                      <a:tcPr/>
                    </a:tc>
                    <a:extLst>
                      <a:ext uri="{0D108BD9-81ED-4DB2-BD59-A6C34878D82A}">
                        <a16:rowId xmlns:a16="http://schemas.microsoft.com/office/drawing/2014/main" val="2136389464"/>
                      </a:ext>
                    </a:extLst>
                  </a:tr>
                  <a:tr h="790815">
                    <a:tc>
                      <a:txBody>
                        <a:bodyPr/>
                        <a:lstStyle/>
                        <a:p>
                          <a:r>
                            <a:rPr lang="en-US" sz="1600"/>
                            <a:t>Sptiotemporal</a:t>
                          </a:r>
                        </a:p>
                      </a:txBody>
                      <a:tcPr/>
                    </a:tc>
                    <a:tc>
                      <a:txBody>
                        <a:bodyPr/>
                        <a:lstStyle/>
                        <a:p>
                          <a:pPr marL="285750" indent="-285750">
                            <a:buFont typeface="Arial" panose="020B0604020202020204" pitchFamily="34" charset="0"/>
                            <a:buChar char="•"/>
                          </a:pPr>
                          <a:r>
                            <a:rPr lang="en-US" sz="1600" dirty="0"/>
                            <a:t>Predict rendezvous</a:t>
                          </a:r>
                        </a:p>
                        <a:p>
                          <a:pPr marL="285750" indent="-285750">
                            <a:buFont typeface="Arial" panose="020B0604020202020204" pitchFamily="34" charset="0"/>
                            <a:buChar char="•"/>
                          </a:pPr>
                          <a:r>
                            <a:rPr lang="en-US" sz="1600" dirty="0"/>
                            <a:t>Change detection</a:t>
                          </a:r>
                        </a:p>
                        <a:p>
                          <a:pPr marL="285750" indent="-285750">
                            <a:buFont typeface="Arial" panose="020B0604020202020204" pitchFamily="34" charset="0"/>
                            <a:buChar char="•"/>
                          </a:pPr>
                          <a:r>
                            <a:rPr lang="en-US" sz="1600" dirty="0"/>
                            <a:t>Tele-connection</a:t>
                          </a:r>
                        </a:p>
                      </a:txBody>
                      <a:tcPr/>
                    </a:tc>
                    <a:tc>
                      <a:txBody>
                        <a:bodyPr/>
                        <a:lstStyle/>
                        <a:p>
                          <a:pPr marL="285750" marR="0" lvl="0" indent="-285750"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TIST 2022: </a:t>
                          </a:r>
                          <a:r>
                            <a:rPr lang="en-US" sz="1400" b="0" i="0" kern="1200" dirty="0">
                              <a:solidFill>
                                <a:srgbClr val="222222"/>
                              </a:solidFill>
                              <a:effectLst/>
                              <a:latin typeface="+mn-lt"/>
                              <a:ea typeface="+mn-ea"/>
                              <a:cs typeface="+mn-cs"/>
                            </a:rPr>
                            <a:t>Analyzing trajectory gaps to find possible rendezvous region</a:t>
                          </a:r>
                          <a:endParaRPr lang="en-US" sz="1400" dirty="0"/>
                        </a:p>
                      </a:txBody>
                      <a:tcPr/>
                    </a:tc>
                    <a:tc>
                      <a:txBody>
                        <a:bodyPr/>
                        <a:lstStyle/>
                        <a:p>
                          <a:pPr marL="285750" marR="0" lvl="0" indent="-285750"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Rules</a:t>
                          </a:r>
                        </a:p>
                      </a:txBody>
                      <a:tcPr/>
                    </a:tc>
                    <a:extLst>
                      <a:ext uri="{0D108BD9-81ED-4DB2-BD59-A6C34878D82A}">
                        <a16:rowId xmlns:a16="http://schemas.microsoft.com/office/drawing/2014/main" val="175997083"/>
                      </a:ext>
                    </a:extLst>
                  </a:tr>
                  <a:tr h="790815">
                    <a:tc>
                      <a:txBody>
                        <a:bodyPr/>
                        <a:lstStyle/>
                        <a:p>
                          <a:r>
                            <a:rPr lang="en-US" sz="1600" dirty="0"/>
                            <a:t>VGI</a:t>
                          </a:r>
                        </a:p>
                        <a:p>
                          <a:r>
                            <a:rPr lang="en-US" sz="1600" dirty="0"/>
                            <a:t>(OSM, Waze)</a:t>
                          </a:r>
                        </a:p>
                      </a:txBody>
                      <a:tcPr/>
                    </a:tc>
                    <a:tc>
                      <a:txBody>
                        <a:bodyPr/>
                        <a:lstStyle/>
                        <a:p>
                          <a:pPr marL="285750" indent="-285750">
                            <a:buFont typeface="Arial" panose="020B0604020202020204" pitchFamily="34" charset="0"/>
                            <a:buChar char="•"/>
                          </a:pPr>
                          <a:r>
                            <a:rPr lang="en-US" sz="1600" dirty="0"/>
                            <a:t>Surveillance &amp; mapping</a:t>
                          </a:r>
                        </a:p>
                        <a:p>
                          <a:pPr marL="285750" indent="-285750">
                            <a:buFont typeface="Arial" panose="020B0604020202020204" pitchFamily="34" charset="0"/>
                            <a:buChar char="•"/>
                          </a:pPr>
                          <a:r>
                            <a:rPr lang="en-US" sz="1600" dirty="0"/>
                            <a:t>Task assignment</a:t>
                          </a:r>
                        </a:p>
                        <a:p>
                          <a:pPr marL="285750" indent="-285750">
                            <a:buFont typeface="Arial" panose="020B0604020202020204" pitchFamily="34" charset="0"/>
                            <a:buChar char="•"/>
                          </a:pPr>
                          <a:r>
                            <a:rPr lang="en-US" sz="1600" dirty="0"/>
                            <a:t>Motivate/recruit volunteer</a:t>
                          </a:r>
                        </a:p>
                      </a:txBody>
                      <a:tcPr/>
                    </a:tc>
                    <a:tc>
                      <a:txBody>
                        <a:bodyPr/>
                        <a:lstStyle/>
                        <a:p>
                          <a:pPr marL="285750" indent="-285750">
                            <a:buFont typeface="Arial" panose="020B0604020202020204" pitchFamily="34" charset="0"/>
                            <a:buChar char="•"/>
                          </a:pPr>
                          <a:r>
                            <a:rPr lang="en-US" sz="1400" b="1" dirty="0"/>
                            <a:t>SIGSPATIAL 2012: </a:t>
                          </a:r>
                          <a:r>
                            <a:rPr lang="en-US" sz="1400" dirty="0" err="1"/>
                            <a:t>GeoCrowd</a:t>
                          </a:r>
                          <a:endParaRPr lang="en-US" sz="1400" dirty="0"/>
                        </a:p>
                      </a:txBody>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484257923"/>
                      </a:ext>
                    </a:extLst>
                  </a:tr>
                </a:tbl>
              </a:graphicData>
            </a:graphic>
          </p:graphicFrame>
        </mc:Choice>
        <mc:Fallback xmlns="">
          <p:graphicFrame>
            <p:nvGraphicFramePr>
              <p:cNvPr id="5" name="Content Placeholder 4" descr="Table titled ‘State of the Art and Trends in Spatial Query Processing’ comparing five genres—Relational, Spatial, Spatial Network (Graph), Spatiotemporal, and VGI (OSM, Waze)—across columns for Building Blocks, Algorithms, and Ranking Methods, listing representative query types (e.g., joins, nearest neighbor, shortest path), algorithms (e.g., nested loops with indexes, A*, DFS/BFS, space partitioning), and ranking methods (rules or cost models), with example recent works cited for spatiotemporal and VGI.">
                <a:extLst>
                  <a:ext uri="{FF2B5EF4-FFF2-40B4-BE49-F238E27FC236}">
                    <a16:creationId xmlns:a16="http://schemas.microsoft.com/office/drawing/2014/main" id="{2B50E8FD-E041-46E2-A7C2-CE1095425AB2}"/>
                  </a:ext>
                </a:extLst>
              </p:cNvPr>
              <p:cNvGraphicFramePr>
                <a:graphicFrameLocks noGrp="1"/>
              </p:cNvGraphicFramePr>
              <p:nvPr>
                <p:ph idx="1"/>
                <p:extLst>
                  <p:ext uri="{D42A27DB-BD31-4B8C-83A1-F6EECF244321}">
                    <p14:modId xmlns:p14="http://schemas.microsoft.com/office/powerpoint/2010/main" val="2199437529"/>
                  </p:ext>
                </p:extLst>
              </p:nvPr>
            </p:nvGraphicFramePr>
            <p:xfrm>
              <a:off x="113382" y="824086"/>
              <a:ext cx="8917236" cy="5059680"/>
            </p:xfrm>
            <a:graphic>
              <a:graphicData uri="http://schemas.openxmlformats.org/drawingml/2006/table">
                <a:tbl>
                  <a:tblPr firstRow="1" bandRow="1">
                    <a:tableStyleId>{5940675A-B579-460E-94D1-54222C63F5DA}</a:tableStyleId>
                  </a:tblPr>
                  <a:tblGrid>
                    <a:gridCol w="1689329">
                      <a:extLst>
                        <a:ext uri="{9D8B030D-6E8A-4147-A177-3AD203B41FA5}">
                          <a16:colId xmlns:a16="http://schemas.microsoft.com/office/drawing/2014/main" val="2758202968"/>
                        </a:ext>
                      </a:extLst>
                    </a:gridCol>
                    <a:gridCol w="2772714">
                      <a:extLst>
                        <a:ext uri="{9D8B030D-6E8A-4147-A177-3AD203B41FA5}">
                          <a16:colId xmlns:a16="http://schemas.microsoft.com/office/drawing/2014/main" val="2093180390"/>
                        </a:ext>
                      </a:extLst>
                    </a:gridCol>
                    <a:gridCol w="2303147">
                      <a:extLst>
                        <a:ext uri="{9D8B030D-6E8A-4147-A177-3AD203B41FA5}">
                          <a16:colId xmlns:a16="http://schemas.microsoft.com/office/drawing/2014/main" val="30169940"/>
                        </a:ext>
                      </a:extLst>
                    </a:gridCol>
                    <a:gridCol w="2152046">
                      <a:extLst>
                        <a:ext uri="{9D8B030D-6E8A-4147-A177-3AD203B41FA5}">
                          <a16:colId xmlns:a16="http://schemas.microsoft.com/office/drawing/2014/main" val="661030915"/>
                        </a:ext>
                      </a:extLst>
                    </a:gridCol>
                  </a:tblGrid>
                  <a:tr h="335280">
                    <a:tc>
                      <a:txBody>
                        <a:bodyPr/>
                        <a:lstStyle/>
                        <a:p>
                          <a:r>
                            <a:rPr lang="en-US" sz="1600" b="1"/>
                            <a:t>Genre</a:t>
                          </a:r>
                        </a:p>
                      </a:txBody>
                      <a:tcPr/>
                    </a:tc>
                    <a:tc>
                      <a:txBody>
                        <a:bodyPr/>
                        <a:lstStyle/>
                        <a:p>
                          <a:r>
                            <a:rPr lang="en-US" sz="1600" b="1" dirty="0"/>
                            <a:t>Building Blocks</a:t>
                          </a:r>
                        </a:p>
                      </a:txBody>
                      <a:tcPr/>
                    </a:tc>
                    <a:tc>
                      <a:txBody>
                        <a:bodyPr/>
                        <a:lstStyle/>
                        <a:p>
                          <a:r>
                            <a:rPr lang="en-US" sz="1600" b="1"/>
                            <a:t>Algorithms</a:t>
                          </a:r>
                        </a:p>
                      </a:txBody>
                      <a:tcPr/>
                    </a:tc>
                    <a:tc>
                      <a:txBody>
                        <a:bodyPr/>
                        <a:lstStyle/>
                        <a:p>
                          <a:r>
                            <a:rPr lang="en-US" sz="1600" b="1" dirty="0"/>
                            <a:t>Ranking Methods</a:t>
                          </a:r>
                        </a:p>
                      </a:txBody>
                      <a:tcPr/>
                    </a:tc>
                    <a:extLst>
                      <a:ext uri="{0D108BD9-81ED-4DB2-BD59-A6C34878D82A}">
                        <a16:rowId xmlns:a16="http://schemas.microsoft.com/office/drawing/2014/main" val="2980743409"/>
                      </a:ext>
                    </a:extLst>
                  </a:tr>
                  <a:tr h="822960">
                    <a:tc>
                      <a:txBody>
                        <a:bodyPr/>
                        <a:lstStyle/>
                        <a:p>
                          <a:r>
                            <a:rPr lang="en-US" sz="1600" dirty="0"/>
                            <a:t>Relational</a:t>
                          </a:r>
                        </a:p>
                      </a:txBody>
                      <a:tcPr/>
                    </a:tc>
                    <a:tc>
                      <a:txBody>
                        <a:bodyPr/>
                        <a:lstStyle/>
                        <a:p>
                          <a:endParaRPr lang="ko-KR"/>
                        </a:p>
                      </a:txBody>
                      <a:tcPr>
                        <a:blipFill>
                          <a:blip r:embed="rId2"/>
                          <a:stretch>
                            <a:fillRect l="-60965" t="-42963" r="-160746" b="-483704"/>
                          </a:stretch>
                        </a:blipFill>
                      </a:tcPr>
                    </a:tc>
                    <a:tc>
                      <a:txBody>
                        <a:bodyPr/>
                        <a:lstStyle/>
                        <a:p>
                          <a:pPr marL="285750" indent="-285750">
                            <a:buFont typeface="Arial" panose="020B0604020202020204" pitchFamily="34" charset="0"/>
                            <a:buChar char="•"/>
                          </a:pPr>
                          <a:r>
                            <a:rPr lang="en-US" sz="1600" dirty="0"/>
                            <a:t>Nested loop (with B-tree), Sort-Merge or Hash Join</a:t>
                          </a:r>
                        </a:p>
                      </a:txBody>
                      <a:tcPr/>
                    </a:tc>
                    <a:tc>
                      <a:txBody>
                        <a:bodyPr/>
                        <a:lstStyle/>
                        <a:p>
                          <a:pPr marL="285750" indent="-285750">
                            <a:buFont typeface="Arial" panose="020B0604020202020204" pitchFamily="34" charset="0"/>
                            <a:buChar char="•"/>
                          </a:pPr>
                          <a:r>
                            <a:rPr lang="en-US" sz="1600" dirty="0"/>
                            <a:t>Rules</a:t>
                          </a:r>
                        </a:p>
                        <a:p>
                          <a:pPr marL="285750" indent="-285750">
                            <a:buFont typeface="Arial" panose="020B0604020202020204" pitchFamily="34" charset="0"/>
                            <a:buChar char="•"/>
                          </a:pPr>
                          <a:r>
                            <a:rPr lang="en-US" sz="1600" dirty="0"/>
                            <a:t>Cost models</a:t>
                          </a:r>
                        </a:p>
                      </a:txBody>
                      <a:tcPr/>
                    </a:tc>
                    <a:extLst>
                      <a:ext uri="{0D108BD9-81ED-4DB2-BD59-A6C34878D82A}">
                        <a16:rowId xmlns:a16="http://schemas.microsoft.com/office/drawing/2014/main" val="3845903582"/>
                      </a:ext>
                    </a:extLst>
                  </a:tr>
                  <a:tr h="1066800">
                    <a:tc>
                      <a:txBody>
                        <a:bodyPr/>
                        <a:lstStyle/>
                        <a:p>
                          <a:r>
                            <a:rPr lang="en-US" sz="1600"/>
                            <a:t>Spatial</a:t>
                          </a:r>
                        </a:p>
                      </a:txBody>
                      <a:tcPr/>
                    </a:tc>
                    <a:tc>
                      <a:txBody>
                        <a:bodyPr/>
                        <a:lstStyle/>
                        <a:p>
                          <a:pPr marL="285750" indent="-285750">
                            <a:buFont typeface="Arial" panose="020B0604020202020204" pitchFamily="34" charset="0"/>
                            <a:buChar char="•"/>
                          </a:pPr>
                          <a:r>
                            <a:rPr lang="en-US" sz="1600" dirty="0"/>
                            <a:t>Point &amp; range queries</a:t>
                          </a:r>
                        </a:p>
                        <a:p>
                          <a:pPr marL="285750" indent="-285750">
                            <a:buFont typeface="Arial" panose="020B0604020202020204" pitchFamily="34" charset="0"/>
                            <a:buChar char="•"/>
                          </a:pPr>
                          <a:r>
                            <a:rPr lang="en-US" sz="1600" dirty="0"/>
                            <a:t>Spatial join</a:t>
                          </a:r>
                        </a:p>
                        <a:p>
                          <a:pPr marL="285750" indent="-285750">
                            <a:buFont typeface="Arial" panose="020B0604020202020204" pitchFamily="34" charset="0"/>
                            <a:buChar char="•"/>
                          </a:pPr>
                          <a:r>
                            <a:rPr lang="en-US" sz="1600" dirty="0"/>
                            <a:t>Nearest neighbor</a:t>
                          </a:r>
                        </a:p>
                        <a:p>
                          <a:pPr marL="285750" indent="-285750">
                            <a:buFont typeface="Arial" panose="020B0604020202020204" pitchFamily="34" charset="0"/>
                            <a:buChar char="•"/>
                          </a:pPr>
                          <a:r>
                            <a:rPr lang="en-US" sz="1600" dirty="0"/>
                            <a:t>Map algebra</a:t>
                          </a:r>
                        </a:p>
                      </a:txBody>
                      <a:tcPr/>
                    </a:tc>
                    <a:tc>
                      <a:txBody>
                        <a:bodyPr/>
                        <a:lstStyle/>
                        <a:p>
                          <a:pPr marL="285750" indent="-285750">
                            <a:buFont typeface="Arial" panose="020B0604020202020204" pitchFamily="34" charset="0"/>
                            <a:buChar char="•"/>
                          </a:pPr>
                          <a:r>
                            <a:rPr lang="en-US" sz="1600" dirty="0"/>
                            <a:t>Nested loop (with R-tree)</a:t>
                          </a:r>
                        </a:p>
                        <a:p>
                          <a:pPr marL="285750" indent="-285750">
                            <a:buFont typeface="Arial" panose="020B0604020202020204" pitchFamily="34" charset="0"/>
                            <a:buChar char="•"/>
                          </a:pPr>
                          <a:r>
                            <a:rPr lang="en-US" sz="1600" dirty="0"/>
                            <a:t>Space partitioning</a:t>
                          </a:r>
                        </a:p>
                      </a:txBody>
                      <a:tcPr/>
                    </a:tc>
                    <a:tc>
                      <a:txBody>
                        <a:bodyPr/>
                        <a:lstStyle/>
                        <a:p>
                          <a:pPr marL="285750" indent="-285750">
                            <a:buFont typeface="Arial" panose="020B0604020202020204" pitchFamily="34" charset="0"/>
                            <a:buChar char="•"/>
                          </a:pPr>
                          <a:r>
                            <a:rPr lang="en-US" sz="1600" dirty="0"/>
                            <a:t>Rules</a:t>
                          </a:r>
                        </a:p>
                      </a:txBody>
                      <a:tcPr/>
                    </a:tc>
                    <a:extLst>
                      <a:ext uri="{0D108BD9-81ED-4DB2-BD59-A6C34878D82A}">
                        <a16:rowId xmlns:a16="http://schemas.microsoft.com/office/drawing/2014/main" val="2395401473"/>
                      </a:ext>
                    </a:extLst>
                  </a:tr>
                  <a:tr h="1066800">
                    <a:tc>
                      <a:txBody>
                        <a:bodyPr/>
                        <a:lstStyle/>
                        <a:p>
                          <a:r>
                            <a:rPr lang="en-US" sz="1600" dirty="0"/>
                            <a:t>Spatial Network</a:t>
                          </a:r>
                        </a:p>
                        <a:p>
                          <a:r>
                            <a:rPr lang="en-US" sz="1600" dirty="0"/>
                            <a:t>(Graph)</a:t>
                          </a:r>
                        </a:p>
                      </a:txBody>
                      <a:tcPr/>
                    </a:tc>
                    <a:tc>
                      <a:txBody>
                        <a:bodyPr/>
                        <a:lstStyle/>
                        <a:p>
                          <a:pPr marL="285750" indent="-285750">
                            <a:buFont typeface="Arial" panose="020B0604020202020204" pitchFamily="34" charset="0"/>
                            <a:buChar char="•"/>
                          </a:pPr>
                          <a:r>
                            <a:rPr lang="en-US" sz="1600" dirty="0"/>
                            <a:t>Shortest path</a:t>
                          </a:r>
                        </a:p>
                        <a:p>
                          <a:pPr marL="285750" indent="-285750">
                            <a:buFont typeface="Arial" panose="020B0604020202020204" pitchFamily="34" charset="0"/>
                            <a:buChar char="•"/>
                          </a:pPr>
                          <a:r>
                            <a:rPr lang="en-US" sz="1600" dirty="0"/>
                            <a:t>Capacity constrained routes</a:t>
                          </a:r>
                        </a:p>
                        <a:p>
                          <a:pPr marL="285750" indent="-285750">
                            <a:buFont typeface="Arial" panose="020B0604020202020204" pitchFamily="34" charset="0"/>
                            <a:buChar char="•"/>
                          </a:pPr>
                          <a:r>
                            <a:rPr lang="en-US" sz="1600" dirty="0"/>
                            <a:t>Allocation, site selection</a:t>
                          </a:r>
                        </a:p>
                      </a:txBody>
                      <a:tcPr/>
                    </a:tc>
                    <a:tc>
                      <a:txBody>
                        <a:bodyPr/>
                        <a:lstStyle/>
                        <a:p>
                          <a:pPr marL="285750" indent="-285750">
                            <a:buFont typeface="Arial" panose="020B0604020202020204" pitchFamily="34" charset="0"/>
                            <a:buChar char="•"/>
                          </a:pPr>
                          <a:r>
                            <a:rPr lang="en-US" sz="1600" dirty="0"/>
                            <a:t>A*, Dijkstra’s, Hierarchical, …</a:t>
                          </a:r>
                        </a:p>
                        <a:p>
                          <a:pPr marL="285750" indent="-285750">
                            <a:buFont typeface="Arial" panose="020B0604020202020204" pitchFamily="34" charset="0"/>
                            <a:buChar char="•"/>
                          </a:pPr>
                          <a:r>
                            <a:rPr lang="en-US" sz="1600" dirty="0"/>
                            <a:t>DFS, BFS, …</a:t>
                          </a:r>
                        </a:p>
                      </a:txBody>
                      <a:tcPr/>
                    </a:tc>
                    <a:tc>
                      <a:txBody>
                        <a:bodyPr/>
                        <a:lstStyle/>
                        <a:p>
                          <a:pPr marL="285750" marR="0" lvl="0" indent="-285750"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Rules</a:t>
                          </a:r>
                        </a:p>
                      </a:txBody>
                      <a:tcPr/>
                    </a:tc>
                    <a:extLst>
                      <a:ext uri="{0D108BD9-81ED-4DB2-BD59-A6C34878D82A}">
                        <a16:rowId xmlns:a16="http://schemas.microsoft.com/office/drawing/2014/main" val="2136389464"/>
                      </a:ext>
                    </a:extLst>
                  </a:tr>
                  <a:tr h="944880">
                    <a:tc>
                      <a:txBody>
                        <a:bodyPr/>
                        <a:lstStyle/>
                        <a:p>
                          <a:r>
                            <a:rPr lang="en-US" sz="1600"/>
                            <a:t>Sptiotemporal</a:t>
                          </a:r>
                        </a:p>
                      </a:txBody>
                      <a:tcPr/>
                    </a:tc>
                    <a:tc>
                      <a:txBody>
                        <a:bodyPr/>
                        <a:lstStyle/>
                        <a:p>
                          <a:pPr marL="285750" indent="-285750">
                            <a:buFont typeface="Arial" panose="020B0604020202020204" pitchFamily="34" charset="0"/>
                            <a:buChar char="•"/>
                          </a:pPr>
                          <a:r>
                            <a:rPr lang="en-US" sz="1600" dirty="0"/>
                            <a:t>Predict rendezvous</a:t>
                          </a:r>
                        </a:p>
                        <a:p>
                          <a:pPr marL="285750" indent="-285750">
                            <a:buFont typeface="Arial" panose="020B0604020202020204" pitchFamily="34" charset="0"/>
                            <a:buChar char="•"/>
                          </a:pPr>
                          <a:r>
                            <a:rPr lang="en-US" sz="1600" dirty="0"/>
                            <a:t>Change detection</a:t>
                          </a:r>
                        </a:p>
                        <a:p>
                          <a:pPr marL="285750" indent="-285750">
                            <a:buFont typeface="Arial" panose="020B0604020202020204" pitchFamily="34" charset="0"/>
                            <a:buChar char="•"/>
                          </a:pPr>
                          <a:r>
                            <a:rPr lang="en-US" sz="1600" dirty="0"/>
                            <a:t>Tele-connection</a:t>
                          </a:r>
                        </a:p>
                      </a:txBody>
                      <a:tcPr/>
                    </a:tc>
                    <a:tc>
                      <a:txBody>
                        <a:bodyPr/>
                        <a:lstStyle/>
                        <a:p>
                          <a:pPr marL="285750" marR="0" lvl="0" indent="-285750"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TIST 2022: </a:t>
                          </a:r>
                          <a:r>
                            <a:rPr lang="en-US" sz="1400" b="0" i="0" kern="1200" dirty="0">
                              <a:solidFill>
                                <a:srgbClr val="222222"/>
                              </a:solidFill>
                              <a:effectLst/>
                              <a:latin typeface="+mn-lt"/>
                              <a:ea typeface="+mn-ea"/>
                              <a:cs typeface="+mn-cs"/>
                            </a:rPr>
                            <a:t>Analyzing trajectory gaps to find possible rendezvous region</a:t>
                          </a:r>
                          <a:endParaRPr lang="en-US" sz="1400" dirty="0"/>
                        </a:p>
                      </a:txBody>
                      <a:tcPr/>
                    </a:tc>
                    <a:tc>
                      <a:txBody>
                        <a:bodyPr/>
                        <a:lstStyle/>
                        <a:p>
                          <a:pPr marL="285750" marR="0" lvl="0" indent="-285750"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Rules</a:t>
                          </a:r>
                        </a:p>
                      </a:txBody>
                      <a:tcPr/>
                    </a:tc>
                    <a:extLst>
                      <a:ext uri="{0D108BD9-81ED-4DB2-BD59-A6C34878D82A}">
                        <a16:rowId xmlns:a16="http://schemas.microsoft.com/office/drawing/2014/main" val="175997083"/>
                      </a:ext>
                    </a:extLst>
                  </a:tr>
                  <a:tr h="822960">
                    <a:tc>
                      <a:txBody>
                        <a:bodyPr/>
                        <a:lstStyle/>
                        <a:p>
                          <a:r>
                            <a:rPr lang="en-US" sz="1600" dirty="0"/>
                            <a:t>VGI</a:t>
                          </a:r>
                        </a:p>
                        <a:p>
                          <a:r>
                            <a:rPr lang="en-US" sz="1600" dirty="0"/>
                            <a:t>(OSM, Waze)</a:t>
                          </a:r>
                        </a:p>
                      </a:txBody>
                      <a:tcPr/>
                    </a:tc>
                    <a:tc>
                      <a:txBody>
                        <a:bodyPr/>
                        <a:lstStyle/>
                        <a:p>
                          <a:pPr marL="285750" indent="-285750">
                            <a:buFont typeface="Arial" panose="020B0604020202020204" pitchFamily="34" charset="0"/>
                            <a:buChar char="•"/>
                          </a:pPr>
                          <a:r>
                            <a:rPr lang="en-US" sz="1600" dirty="0"/>
                            <a:t>Surveillance &amp; mapping</a:t>
                          </a:r>
                        </a:p>
                        <a:p>
                          <a:pPr marL="285750" indent="-285750">
                            <a:buFont typeface="Arial" panose="020B0604020202020204" pitchFamily="34" charset="0"/>
                            <a:buChar char="•"/>
                          </a:pPr>
                          <a:r>
                            <a:rPr lang="en-US" sz="1600" dirty="0"/>
                            <a:t>Task assignment</a:t>
                          </a:r>
                        </a:p>
                        <a:p>
                          <a:pPr marL="285750" indent="-285750">
                            <a:buFont typeface="Arial" panose="020B0604020202020204" pitchFamily="34" charset="0"/>
                            <a:buChar char="•"/>
                          </a:pPr>
                          <a:r>
                            <a:rPr lang="en-US" sz="1600" dirty="0"/>
                            <a:t>Motivate/recruit volunteer</a:t>
                          </a:r>
                        </a:p>
                      </a:txBody>
                      <a:tcPr/>
                    </a:tc>
                    <a:tc>
                      <a:txBody>
                        <a:bodyPr/>
                        <a:lstStyle/>
                        <a:p>
                          <a:pPr marL="285750" indent="-285750">
                            <a:buFont typeface="Arial" panose="020B0604020202020204" pitchFamily="34" charset="0"/>
                            <a:buChar char="•"/>
                          </a:pPr>
                          <a:r>
                            <a:rPr lang="en-US" sz="1400" b="1" dirty="0"/>
                            <a:t>SIGSPATIAL 2012: </a:t>
                          </a:r>
                          <a:r>
                            <a:rPr lang="en-US" sz="1400" dirty="0" err="1"/>
                            <a:t>GeoCrowd</a:t>
                          </a:r>
                          <a:endParaRPr lang="en-US" sz="1400" dirty="0"/>
                        </a:p>
                      </a:txBody>
                      <a:tcPr/>
                    </a:tc>
                    <a:tc>
                      <a:txBody>
                        <a:bodyPr/>
                        <a:lstStyle/>
                        <a:p>
                          <a:pPr marL="0" marR="0" lvl="0" indent="0" algn="l" defTabSz="342892"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484257923"/>
                      </a:ext>
                    </a:extLst>
                  </a:tr>
                </a:tbl>
              </a:graphicData>
            </a:graphic>
          </p:graphicFrame>
        </mc:Fallback>
      </mc:AlternateContent>
      <p:sp>
        <p:nvSpPr>
          <p:cNvPr id="2" name="Title 1">
            <a:extLst>
              <a:ext uri="{FF2B5EF4-FFF2-40B4-BE49-F238E27FC236}">
                <a16:creationId xmlns:a16="http://schemas.microsoft.com/office/drawing/2014/main" id="{02A95BD1-75D2-CB51-8EA8-2096944BF796}"/>
              </a:ext>
            </a:extLst>
          </p:cNvPr>
          <p:cNvSpPr>
            <a:spLocks noGrp="1"/>
          </p:cNvSpPr>
          <p:nvPr>
            <p:ph type="title"/>
          </p:nvPr>
        </p:nvSpPr>
        <p:spPr>
          <a:xfrm>
            <a:off x="685800" y="208900"/>
            <a:ext cx="7772400" cy="539475"/>
          </a:xfrm>
        </p:spPr>
        <p:txBody>
          <a:bodyPr/>
          <a:lstStyle/>
          <a:p>
            <a:r>
              <a:rPr lang="en-US" dirty="0"/>
              <a:t>State of the Art and Trends in Spatial Query Processing</a:t>
            </a:r>
          </a:p>
        </p:txBody>
      </p:sp>
      <p:sp>
        <p:nvSpPr>
          <p:cNvPr id="4" name="Slide Number Placeholder 3">
            <a:extLst>
              <a:ext uri="{FF2B5EF4-FFF2-40B4-BE49-F238E27FC236}">
                <a16:creationId xmlns:a16="http://schemas.microsoft.com/office/drawing/2014/main" id="{F380D434-DAB2-3421-1F70-36C4BEEF2233}"/>
              </a:ext>
            </a:extLst>
          </p:cNvPr>
          <p:cNvSpPr>
            <a:spLocks noGrp="1"/>
          </p:cNvSpPr>
          <p:nvPr>
            <p:ph type="sldNum" sz="quarter" idx="11"/>
          </p:nvPr>
        </p:nvSpPr>
        <p:spPr/>
        <p:txBody>
          <a:bodyPr/>
          <a:lstStyle/>
          <a:p>
            <a:fld id="{E4D37B5F-ABCF-48FC-8FD3-F3890A2DD608}" type="slidenum">
              <a:rPr lang="en-US" smtClean="0"/>
              <a:pPr/>
              <a:t>36</a:t>
            </a:fld>
            <a:endParaRPr lang="en-US"/>
          </a:p>
        </p:txBody>
      </p:sp>
      <p:pic>
        <p:nvPicPr>
          <p:cNvPr id="1026" name="Picture 2" descr="joinop">
            <a:extLst>
              <a:ext uri="{FF2B5EF4-FFF2-40B4-BE49-F238E27FC236}">
                <a16:creationId xmlns:a16="http://schemas.microsoft.com/office/drawing/2014/main" id="{ABC8DA31-68E6-8243-3C59-65C6E0A6A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614" y="1703079"/>
            <a:ext cx="24765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009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ACD02-1F50-40C1-C740-5B4B524C084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6C7563-9D3B-F245-2DC8-9D80607C7023}"/>
              </a:ext>
            </a:extLst>
          </p:cNvPr>
          <p:cNvSpPr>
            <a:spLocks noGrp="1"/>
          </p:cNvSpPr>
          <p:nvPr>
            <p:ph type="sldNum" sz="quarter" idx="11"/>
          </p:nvPr>
        </p:nvSpPr>
        <p:spPr/>
        <p:txBody>
          <a:bodyPr/>
          <a:lstStyle/>
          <a:p>
            <a:fld id="{E4D37B5F-ABCF-48FC-8FD3-F3890A2DD608}" type="slidenum">
              <a:rPr lang="en-US" smtClean="0"/>
              <a:pPr/>
              <a:t>37</a:t>
            </a:fld>
            <a:endParaRPr lang="en-US"/>
          </a:p>
        </p:txBody>
      </p:sp>
      <p:sp>
        <p:nvSpPr>
          <p:cNvPr id="18" name="Title 1">
            <a:extLst>
              <a:ext uri="{FF2B5EF4-FFF2-40B4-BE49-F238E27FC236}">
                <a16:creationId xmlns:a16="http://schemas.microsoft.com/office/drawing/2014/main" id="{DF88F979-319E-C95B-7603-9C902CF1A7DA}"/>
              </a:ext>
            </a:extLst>
          </p:cNvPr>
          <p:cNvSpPr>
            <a:spLocks noGrp="1"/>
          </p:cNvSpPr>
          <p:nvPr>
            <p:ph type="title"/>
          </p:nvPr>
        </p:nvSpPr>
        <p:spPr>
          <a:xfrm>
            <a:off x="685800" y="280150"/>
            <a:ext cx="7772400" cy="780151"/>
          </a:xfrm>
        </p:spPr>
        <p:txBody>
          <a:bodyPr/>
          <a:lstStyle/>
          <a:p>
            <a:r>
              <a:rPr lang="en-US" sz="2800" dirty="0">
                <a:latin typeface="Microsoft Sans Serif"/>
                <a:cs typeface="Microsoft Sans Serif"/>
              </a:rPr>
              <a:t>[ Learning Objectives ] </a:t>
            </a:r>
          </a:p>
        </p:txBody>
      </p:sp>
      <p:sp>
        <p:nvSpPr>
          <p:cNvPr id="22" name="Content Placeholder 2">
            <a:extLst>
              <a:ext uri="{FF2B5EF4-FFF2-40B4-BE49-F238E27FC236}">
                <a16:creationId xmlns:a16="http://schemas.microsoft.com/office/drawing/2014/main" id="{5E5D740E-ED27-5804-3B34-3676373246E3}"/>
              </a:ext>
              <a:ext uri="{C183D7F6-B498-43B3-948B-1728B52AA6E4}">
                <adec:decorative xmlns:adec="http://schemas.microsoft.com/office/drawing/2017/decorative" val="1"/>
              </a:ext>
            </a:extLst>
          </p:cNvPr>
          <p:cNvSpPr>
            <a:spLocks noGrp="1"/>
          </p:cNvSpPr>
          <p:nvPr>
            <p:ph idx="1"/>
          </p:nvPr>
        </p:nvSpPr>
        <p:spPr>
          <a:xfrm>
            <a:off x="72614" y="1315138"/>
            <a:ext cx="9071386" cy="4227723"/>
          </a:xfrm>
        </p:spPr>
        <p:txBody>
          <a:bodyPr/>
          <a:lstStyle/>
          <a:p>
            <a:r>
              <a:rPr lang="en-US" sz="2400" dirty="0">
                <a:latin typeface="Microsoft Sans Serif"/>
                <a:cs typeface="Microsoft Sans Serif"/>
              </a:rPr>
              <a:t>After this segment, students will be able to</a:t>
            </a:r>
          </a:p>
          <a:p>
            <a:pPr lvl="1">
              <a:buFont typeface="Arial" panose="020B0604020202020204" pitchFamily="34" charset="0"/>
              <a:buChar char="•"/>
            </a:pPr>
            <a:r>
              <a:rPr lang="en-US" sz="2000" dirty="0">
                <a:latin typeface="Microsoft Sans Serif"/>
                <a:cs typeface="Microsoft Sans Serif"/>
              </a:rPr>
              <a:t>LO1: Research Skill: Constructive Critique</a:t>
            </a:r>
          </a:p>
          <a:p>
            <a:pPr lvl="1">
              <a:buFont typeface="Arial" panose="020B0604020202020204" pitchFamily="34" charset="0"/>
              <a:buChar char="•"/>
            </a:pPr>
            <a:r>
              <a:rPr lang="en-US" sz="2000" dirty="0">
                <a:latin typeface="Microsoft Sans Serif"/>
                <a:cs typeface="Microsoft Sans Serif"/>
              </a:rPr>
              <a:t>LO2: Describe Spatial Query Processing</a:t>
            </a:r>
          </a:p>
          <a:p>
            <a:pPr lvl="1">
              <a:buFont typeface="Arial" panose="020B0604020202020204" pitchFamily="34" charset="0"/>
              <a:buChar char="•"/>
            </a:pPr>
            <a:r>
              <a:rPr lang="en-US" sz="2000" dirty="0">
                <a:solidFill>
                  <a:srgbClr val="FF0000"/>
                </a:solidFill>
                <a:latin typeface="Arial" panose="020B0604020202020204" pitchFamily="34" charset="0"/>
                <a:cs typeface="Arial" panose="020B0604020202020204" pitchFamily="34" charset="0"/>
              </a:rPr>
              <a:t>LO3: List main contributions and organize literature of following papers:</a:t>
            </a:r>
          </a:p>
          <a:p>
            <a:pPr lvl="2">
              <a:buFont typeface="Arial" panose="020B0604020202020204" pitchFamily="34" charset="0"/>
              <a:buChar char="•"/>
            </a:pPr>
            <a:r>
              <a:rPr lang="en-US" sz="1200" b="0" i="0" dirty="0">
                <a:solidFill>
                  <a:srgbClr val="222222"/>
                </a:solidFill>
                <a:effectLst/>
                <a:latin typeface="+mj-lt"/>
              </a:rPr>
              <a:t>Sharma, Arun, and Shashi Shekhar. "Analyzing trajectory gaps to find possible rendezvous region." </a:t>
            </a:r>
            <a:r>
              <a:rPr lang="en-US" sz="1200" b="0" i="1" dirty="0">
                <a:solidFill>
                  <a:srgbClr val="222222"/>
                </a:solidFill>
                <a:effectLst/>
                <a:latin typeface="+mj-lt"/>
              </a:rPr>
              <a:t>ACM Transactions on Intelligent Systems and Technology (TIST)</a:t>
            </a:r>
            <a:r>
              <a:rPr lang="en-US" sz="1200" b="0" i="0" dirty="0">
                <a:solidFill>
                  <a:srgbClr val="222222"/>
                </a:solidFill>
                <a:effectLst/>
                <a:latin typeface="+mj-lt"/>
              </a:rPr>
              <a:t> 13, no. 3 (2022): 1-23.</a:t>
            </a:r>
          </a:p>
          <a:p>
            <a:pPr lvl="2">
              <a:buFont typeface="Arial" panose="020B0604020202020204" pitchFamily="34" charset="0"/>
              <a:buChar char="•"/>
            </a:pPr>
            <a:r>
              <a:rPr lang="en-US" sz="1200" b="0" i="0" dirty="0" err="1">
                <a:solidFill>
                  <a:srgbClr val="202124"/>
                </a:solidFill>
                <a:effectLst/>
                <a:latin typeface="+mj-lt"/>
              </a:rPr>
              <a:t>Kazemi</a:t>
            </a:r>
            <a:r>
              <a:rPr lang="en-US" sz="1200" b="0" i="0" dirty="0">
                <a:solidFill>
                  <a:srgbClr val="202124"/>
                </a:solidFill>
                <a:effectLst/>
                <a:latin typeface="+mj-lt"/>
              </a:rPr>
              <a:t>, Leyla, and Cyrus </a:t>
            </a:r>
            <a:r>
              <a:rPr lang="en-US" sz="1200" b="0" i="0" dirty="0" err="1">
                <a:solidFill>
                  <a:srgbClr val="202124"/>
                </a:solidFill>
                <a:effectLst/>
                <a:latin typeface="+mj-lt"/>
              </a:rPr>
              <a:t>Shahabi</a:t>
            </a:r>
            <a:r>
              <a:rPr lang="en-US" sz="1200" b="0" i="0" dirty="0">
                <a:solidFill>
                  <a:srgbClr val="202124"/>
                </a:solidFill>
                <a:effectLst/>
                <a:latin typeface="+mj-lt"/>
              </a:rPr>
              <a:t>. "</a:t>
            </a:r>
            <a:r>
              <a:rPr lang="en-US" sz="1200" b="0" i="0" dirty="0" err="1">
                <a:solidFill>
                  <a:srgbClr val="202124"/>
                </a:solidFill>
                <a:effectLst/>
                <a:latin typeface="+mj-lt"/>
              </a:rPr>
              <a:t>Geocrowd</a:t>
            </a:r>
            <a:r>
              <a:rPr lang="en-US" sz="1200" b="0" i="0" dirty="0">
                <a:solidFill>
                  <a:srgbClr val="202124"/>
                </a:solidFill>
                <a:effectLst/>
                <a:latin typeface="+mj-lt"/>
              </a:rPr>
              <a:t>: enabling query answering with spatial </a:t>
            </a:r>
            <a:r>
              <a:rPr lang="en-US" sz="1200" b="0" i="0" dirty="0" err="1">
                <a:solidFill>
                  <a:srgbClr val="202124"/>
                </a:solidFill>
                <a:effectLst/>
                <a:latin typeface="+mj-lt"/>
              </a:rPr>
              <a:t>crowdsourcing."Proceedings</a:t>
            </a:r>
            <a:r>
              <a:rPr lang="en-US" sz="1200" b="0" i="0" dirty="0">
                <a:solidFill>
                  <a:srgbClr val="202124"/>
                </a:solidFill>
                <a:effectLst/>
                <a:latin typeface="+mj-lt"/>
              </a:rPr>
              <a:t> of the 20th international conference on advances in geographic information systems. ACM, 2012.</a:t>
            </a:r>
            <a:endParaRPr lang="en-US" sz="1200" dirty="0">
              <a:solidFill>
                <a:srgbClr val="202124"/>
              </a:solidFill>
              <a:latin typeface="+mj-lt"/>
            </a:endParaRPr>
          </a:p>
        </p:txBody>
      </p:sp>
      <p:sp>
        <p:nvSpPr>
          <p:cNvPr id="2" name="Rectangle 1">
            <a:extLst>
              <a:ext uri="{FF2B5EF4-FFF2-40B4-BE49-F238E27FC236}">
                <a16:creationId xmlns:a16="http://schemas.microsoft.com/office/drawing/2014/main" id="{2B097744-5845-6DC9-CCBA-727F8D0194F8}"/>
              </a:ext>
              <a:ext uri="{C183D7F6-B498-43B3-948B-1728B52AA6E4}">
                <adec:decorative xmlns:adec="http://schemas.microsoft.com/office/drawing/2017/decorative" val="1"/>
              </a:ext>
            </a:extLst>
          </p:cNvPr>
          <p:cNvSpPr/>
          <p:nvPr/>
        </p:nvSpPr>
        <p:spPr bwMode="auto">
          <a:xfrm>
            <a:off x="685800" y="2811696"/>
            <a:ext cx="8385586" cy="447872"/>
          </a:xfrm>
          <a:prstGeom prst="rect">
            <a:avLst/>
          </a:prstGeom>
          <a:no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11895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15DF5-A753-A9F6-F36F-717AC890A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5372F2-BDC6-593A-592E-C5A3E48A3036}"/>
              </a:ext>
            </a:extLst>
          </p:cNvPr>
          <p:cNvSpPr>
            <a:spLocks noGrp="1"/>
          </p:cNvSpPr>
          <p:nvPr>
            <p:ph type="title"/>
          </p:nvPr>
        </p:nvSpPr>
        <p:spPr/>
        <p:txBody>
          <a:bodyPr/>
          <a:lstStyle/>
          <a:p>
            <a:r>
              <a:rPr lang="en-US" b="1" dirty="0"/>
              <a:t>Significance</a:t>
            </a:r>
          </a:p>
        </p:txBody>
      </p:sp>
      <p:sp>
        <p:nvSpPr>
          <p:cNvPr id="4" name="Slide Number Placeholder 3">
            <a:extLst>
              <a:ext uri="{FF2B5EF4-FFF2-40B4-BE49-F238E27FC236}">
                <a16:creationId xmlns:a16="http://schemas.microsoft.com/office/drawing/2014/main" id="{A78165A0-F291-5F85-60E7-12F6E0B0B207}"/>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37B5F-ABCF-48FC-8FD3-F3890A2DD608}" type="slidenum">
              <a:rPr lang="en-US" smtClean="0"/>
              <a:pPr/>
              <a:t>38</a:t>
            </a:fld>
            <a:endParaRPr lang="en-US"/>
          </a:p>
        </p:txBody>
      </p:sp>
      <p:sp>
        <p:nvSpPr>
          <p:cNvPr id="3" name="Content Placeholder 2">
            <a:extLst>
              <a:ext uri="{FF2B5EF4-FFF2-40B4-BE49-F238E27FC236}">
                <a16:creationId xmlns:a16="http://schemas.microsoft.com/office/drawing/2014/main" id="{DD7401AB-C1D0-ECCF-F9DC-190E2CA222BA}"/>
              </a:ext>
            </a:extLst>
          </p:cNvPr>
          <p:cNvSpPr>
            <a:spLocks noGrp="1"/>
          </p:cNvSpPr>
          <p:nvPr>
            <p:ph idx="1"/>
          </p:nvPr>
        </p:nvSpPr>
        <p:spPr>
          <a:xfrm>
            <a:off x="67813" y="955675"/>
            <a:ext cx="8807740" cy="1749978"/>
          </a:xfrm>
        </p:spPr>
        <p:txBody>
          <a:bodyPr/>
          <a:lstStyle/>
          <a:p>
            <a:r>
              <a:rPr lang="en-US" sz="1600" b="1" dirty="0">
                <a:solidFill>
                  <a:schemeClr val="tx1"/>
                </a:solidFill>
              </a:rPr>
              <a:t>Global Security</a:t>
            </a:r>
            <a:r>
              <a:rPr lang="en-US" sz="1600" dirty="0">
                <a:solidFill>
                  <a:schemeClr val="tx1"/>
                </a:solidFill>
              </a:rPr>
              <a:t>: Marine Safety and Regulation Enforcement</a:t>
            </a:r>
          </a:p>
          <a:p>
            <a:pPr lvl="1"/>
            <a:r>
              <a:rPr lang="en-US" sz="1500" dirty="0">
                <a:solidFill>
                  <a:schemeClr val="tx1"/>
                </a:solidFill>
              </a:rPr>
              <a:t>Offenders tend to </a:t>
            </a:r>
            <a:r>
              <a:rPr lang="en-US" sz="1500" dirty="0">
                <a:solidFill>
                  <a:srgbClr val="FF0000"/>
                </a:solidFill>
              </a:rPr>
              <a:t>switch off </a:t>
            </a:r>
            <a:r>
              <a:rPr lang="en-US" sz="1500" dirty="0">
                <a:solidFill>
                  <a:schemeClr val="tx1"/>
                </a:solidFill>
              </a:rPr>
              <a:t>GPS transponders to hide movements</a:t>
            </a:r>
          </a:p>
          <a:p>
            <a:pPr lvl="1"/>
            <a:r>
              <a:rPr lang="en-US" sz="1500" dirty="0">
                <a:solidFill>
                  <a:schemeClr val="tx1"/>
                </a:solidFill>
              </a:rPr>
              <a:t>Transshipment: Avoiding higher tariffs while shipping goods between international subsidiaries.</a:t>
            </a:r>
            <a:endParaRPr lang="en-US" sz="1600" dirty="0">
              <a:solidFill>
                <a:schemeClr val="tx1"/>
              </a:solidFill>
            </a:endParaRPr>
          </a:p>
          <a:p>
            <a:r>
              <a:rPr lang="en-US" sz="1600" b="1" dirty="0">
                <a:solidFill>
                  <a:schemeClr val="tx1"/>
                </a:solidFill>
              </a:rPr>
              <a:t>Beyond Global Security</a:t>
            </a:r>
            <a:r>
              <a:rPr lang="en-US" sz="1600" dirty="0">
                <a:solidFill>
                  <a:schemeClr val="tx1"/>
                </a:solidFill>
              </a:rPr>
              <a:t>: Illegal Fishing</a:t>
            </a:r>
          </a:p>
          <a:p>
            <a:pPr lvl="1"/>
            <a:r>
              <a:rPr lang="en-US" sz="1500" dirty="0">
                <a:solidFill>
                  <a:schemeClr val="tx1"/>
                </a:solidFill>
              </a:rPr>
              <a:t>Fishing vessels switched off AIS (Automatic Identification System) for 15 days.</a:t>
            </a:r>
          </a:p>
          <a:p>
            <a:pPr lvl="1"/>
            <a:r>
              <a:rPr lang="en-US" sz="1500" dirty="0">
                <a:solidFill>
                  <a:srgbClr val="FF0000"/>
                </a:solidFill>
              </a:rPr>
              <a:t>near </a:t>
            </a:r>
            <a:r>
              <a:rPr lang="en-US" sz="1500" dirty="0">
                <a:solidFill>
                  <a:schemeClr val="tx1"/>
                </a:solidFill>
              </a:rPr>
              <a:t>the Galapagos Marine Reserve [Sources 2, 3], and Oman [Source 3]</a:t>
            </a:r>
            <a:endParaRPr lang="en-US" sz="1600" dirty="0"/>
          </a:p>
          <a:p>
            <a:endParaRPr lang="en-US" sz="1600" dirty="0"/>
          </a:p>
          <a:p>
            <a:endParaRPr lang="en-US" sz="1600" dirty="0"/>
          </a:p>
        </p:txBody>
      </p:sp>
      <p:pic>
        <p:nvPicPr>
          <p:cNvPr id="5" name="Picture 4" descr="A sequence of satellite images showing multiple cargo ships positioned side by side in open water, illustrating an alleged illegal ship-to-ship oil transfer in international waters.">
            <a:extLst>
              <a:ext uri="{FF2B5EF4-FFF2-40B4-BE49-F238E27FC236}">
                <a16:creationId xmlns:a16="http://schemas.microsoft.com/office/drawing/2014/main" id="{7ED84133-26C7-140A-8510-D8A71106E494}"/>
              </a:ext>
            </a:extLst>
          </p:cNvPr>
          <p:cNvPicPr>
            <a:picLocks noChangeAspect="1"/>
          </p:cNvPicPr>
          <p:nvPr/>
        </p:nvPicPr>
        <p:blipFill>
          <a:blip r:embed="rId2"/>
          <a:stretch>
            <a:fillRect/>
          </a:stretch>
        </p:blipFill>
        <p:spPr>
          <a:xfrm>
            <a:off x="228600" y="3042124"/>
            <a:ext cx="5396679" cy="1143000"/>
          </a:xfrm>
          <a:prstGeom prst="rect">
            <a:avLst/>
          </a:prstGeom>
        </p:spPr>
      </p:pic>
      <p:pic>
        <p:nvPicPr>
          <p:cNvPr id="6" name="Picture 5" descr="A close up of a map">
            <a:extLst>
              <a:ext uri="{FF2B5EF4-FFF2-40B4-BE49-F238E27FC236}">
                <a16:creationId xmlns:a16="http://schemas.microsoft.com/office/drawing/2014/main" id="{802ED128-1F87-696D-DFC2-E3EC2E4E83EC}"/>
              </a:ext>
            </a:extLst>
          </p:cNvPr>
          <p:cNvPicPr>
            <a:picLocks noChangeAspect="1"/>
          </p:cNvPicPr>
          <p:nvPr/>
        </p:nvPicPr>
        <p:blipFill>
          <a:blip r:embed="rId3"/>
          <a:stretch>
            <a:fillRect/>
          </a:stretch>
        </p:blipFill>
        <p:spPr>
          <a:xfrm>
            <a:off x="5792989" y="2762279"/>
            <a:ext cx="2703314" cy="1799380"/>
          </a:xfrm>
          <a:prstGeom prst="rect">
            <a:avLst/>
          </a:prstGeom>
        </p:spPr>
      </p:pic>
      <p:sp>
        <p:nvSpPr>
          <p:cNvPr id="7" name="Rectangle 6">
            <a:extLst>
              <a:ext uri="{FF2B5EF4-FFF2-40B4-BE49-F238E27FC236}">
                <a16:creationId xmlns:a16="http://schemas.microsoft.com/office/drawing/2014/main" id="{B72FD899-2820-BA87-D473-28332F382742}"/>
              </a:ext>
            </a:extLst>
          </p:cNvPr>
          <p:cNvSpPr/>
          <p:nvPr/>
        </p:nvSpPr>
        <p:spPr>
          <a:xfrm>
            <a:off x="152400" y="4226081"/>
            <a:ext cx="5672161" cy="523220"/>
          </a:xfrm>
          <a:prstGeom prst="rect">
            <a:avLst/>
          </a:prstGeom>
        </p:spPr>
        <p:txBody>
          <a:bodyPr wrap="square">
            <a:spAutoFit/>
          </a:bodyPr>
          <a:lstStyle/>
          <a:p>
            <a:r>
              <a:rPr lang="en-US" sz="1400" i="1" dirty="0">
                <a:solidFill>
                  <a:srgbClr val="00B0F0"/>
                </a:solidFill>
              </a:rPr>
              <a:t>Ships in an allegedly illegal oil transfer in international waters </a:t>
            </a:r>
            <a:r>
              <a:rPr lang="en-US" sz="1200" i="1" dirty="0"/>
              <a:t>[Source 1:</a:t>
            </a:r>
            <a:r>
              <a:rPr lang="en-US" sz="1400" i="1" dirty="0">
                <a:solidFill>
                  <a:srgbClr val="00B0F0"/>
                </a:solidFill>
              </a:rPr>
              <a:t> </a:t>
            </a:r>
            <a:r>
              <a:rPr lang="en-US" sz="1200" kern="0" dirty="0"/>
              <a:t>Oil Backed Up, Iranians Put It on Idled Ships, New York Times, 7/4/2012.]</a:t>
            </a:r>
            <a:endParaRPr lang="en-US" sz="1400" i="1" dirty="0">
              <a:solidFill>
                <a:srgbClr val="00B0F0"/>
              </a:solidFill>
            </a:endParaRPr>
          </a:p>
        </p:txBody>
      </p:sp>
      <p:sp>
        <p:nvSpPr>
          <p:cNvPr id="8" name="Rectangle 7">
            <a:extLst>
              <a:ext uri="{FF2B5EF4-FFF2-40B4-BE49-F238E27FC236}">
                <a16:creationId xmlns:a16="http://schemas.microsoft.com/office/drawing/2014/main" id="{1CA974D4-5686-4DB5-AAAE-8DD0F86CADB5}"/>
              </a:ext>
              <a:ext uri="{C183D7F6-B498-43B3-948B-1728B52AA6E4}">
                <adec:decorative xmlns:adec="http://schemas.microsoft.com/office/drawing/2017/decorative" val="1"/>
              </a:ext>
            </a:extLst>
          </p:cNvPr>
          <p:cNvSpPr/>
          <p:nvPr/>
        </p:nvSpPr>
        <p:spPr>
          <a:xfrm>
            <a:off x="5625280" y="4561659"/>
            <a:ext cx="3518720" cy="461665"/>
          </a:xfrm>
          <a:prstGeom prst="rect">
            <a:avLst/>
          </a:prstGeom>
        </p:spPr>
        <p:txBody>
          <a:bodyPr wrap="square">
            <a:spAutoFit/>
          </a:bodyPr>
          <a:lstStyle/>
          <a:p>
            <a:r>
              <a:rPr lang="en-US" sz="1200" i="1" dirty="0"/>
              <a:t>[Source 2: </a:t>
            </a:r>
            <a:r>
              <a:rPr lang="en-US" sz="1200" kern="0" dirty="0"/>
              <a:t>How Illegal Fishing Is Being Tracked From Space, Natl. Geographic, 3/12/2018</a:t>
            </a:r>
            <a:r>
              <a:rPr lang="en-US" sz="1200" i="1" dirty="0"/>
              <a:t>].</a:t>
            </a:r>
          </a:p>
        </p:txBody>
      </p:sp>
      <p:sp>
        <p:nvSpPr>
          <p:cNvPr id="9" name="Rectangle 8">
            <a:extLst>
              <a:ext uri="{FF2B5EF4-FFF2-40B4-BE49-F238E27FC236}">
                <a16:creationId xmlns:a16="http://schemas.microsoft.com/office/drawing/2014/main" id="{2DD97F70-3DF6-42CC-A029-8D596E99736D}"/>
              </a:ext>
              <a:ext uri="{C183D7F6-B498-43B3-948B-1728B52AA6E4}">
                <adec:decorative xmlns:adec="http://schemas.microsoft.com/office/drawing/2017/decorative" val="1"/>
              </a:ext>
            </a:extLst>
          </p:cNvPr>
          <p:cNvSpPr/>
          <p:nvPr/>
        </p:nvSpPr>
        <p:spPr>
          <a:xfrm>
            <a:off x="152400" y="4743349"/>
            <a:ext cx="5472879" cy="503921"/>
          </a:xfrm>
          <a:prstGeom prst="rect">
            <a:avLst/>
          </a:prstGeom>
        </p:spPr>
        <p:txBody>
          <a:bodyPr wrap="square">
            <a:spAutoFit/>
          </a:bodyPr>
          <a:lstStyle/>
          <a:p>
            <a:pPr>
              <a:lnSpc>
                <a:spcPts val="1560"/>
              </a:lnSpc>
            </a:pPr>
            <a:r>
              <a:rPr lang="en-US" sz="1200" i="1" dirty="0"/>
              <a:t>[Source 3: </a:t>
            </a:r>
            <a:r>
              <a:rPr lang="en-US" sz="1200" dirty="0">
                <a:hlinkClick r:id="rId4"/>
              </a:rPr>
              <a:t>Intelligence Agencies Pushed to Use More Commercial Satellites</a:t>
            </a:r>
            <a:r>
              <a:rPr lang="en-US" dirty="0"/>
              <a:t>, </a:t>
            </a:r>
            <a:r>
              <a:rPr lang="en-US" sz="1200" kern="0" dirty="0"/>
              <a:t>New York Times, 9/27/2021]</a:t>
            </a:r>
            <a:endParaRPr lang="en-US" sz="1400" i="1" dirty="0">
              <a:solidFill>
                <a:srgbClr val="00B0F0"/>
              </a:solidFill>
            </a:endParaRPr>
          </a:p>
        </p:txBody>
      </p:sp>
    </p:spTree>
    <p:extLst>
      <p:ext uri="{BB962C8B-B14F-4D97-AF65-F5344CB8AC3E}">
        <p14:creationId xmlns:p14="http://schemas.microsoft.com/office/powerpoint/2010/main" val="303859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3BF93-22D1-4A6B-0BBF-5A4CA42F512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261217-DC11-FC06-4319-CAA1CA873AE1}"/>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37B5F-ABCF-48FC-8FD3-F3890A2DD608}" type="slidenum">
              <a:rPr lang="en-US" smtClean="0"/>
              <a:pPr/>
              <a:t>39</a:t>
            </a:fld>
            <a:endParaRPr lang="en-US"/>
          </a:p>
        </p:txBody>
      </p:sp>
      <p:sp>
        <p:nvSpPr>
          <p:cNvPr id="11" name="Title 1">
            <a:extLst>
              <a:ext uri="{FF2B5EF4-FFF2-40B4-BE49-F238E27FC236}">
                <a16:creationId xmlns:a16="http://schemas.microsoft.com/office/drawing/2014/main" id="{29CA37B7-719E-F53D-2B4E-CE131F35BEBE}"/>
              </a:ext>
            </a:extLst>
          </p:cNvPr>
          <p:cNvSpPr>
            <a:spLocks noGrp="1"/>
          </p:cNvSpPr>
          <p:nvPr>
            <p:ph type="title"/>
          </p:nvPr>
        </p:nvSpPr>
        <p:spPr>
          <a:xfrm>
            <a:off x="116397" y="263497"/>
            <a:ext cx="8911206" cy="780151"/>
          </a:xfrm>
        </p:spPr>
        <p:txBody>
          <a:bodyPr/>
          <a:lstStyle/>
          <a:p>
            <a:r>
              <a:rPr lang="en-US" sz="2400" b="1" dirty="0"/>
              <a:t>Challenges: </a:t>
            </a:r>
            <a:r>
              <a:rPr lang="en-US" sz="2400" dirty="0"/>
              <a:t>Tradeoff Computational Cost vs Manual Effort</a:t>
            </a:r>
          </a:p>
        </p:txBody>
      </p:sp>
      <p:sp>
        <p:nvSpPr>
          <p:cNvPr id="14" name="Content Placeholder 2">
            <a:extLst>
              <a:ext uri="{FF2B5EF4-FFF2-40B4-BE49-F238E27FC236}">
                <a16:creationId xmlns:a16="http://schemas.microsoft.com/office/drawing/2014/main" id="{9EEE80C9-CCAD-B0E6-C1E8-FB53150B3B55}"/>
              </a:ext>
            </a:extLst>
          </p:cNvPr>
          <p:cNvSpPr>
            <a:spLocks noGrp="1"/>
          </p:cNvSpPr>
          <p:nvPr>
            <p:ph idx="1"/>
          </p:nvPr>
        </p:nvSpPr>
        <p:spPr>
          <a:xfrm>
            <a:off x="38103" y="1060302"/>
            <a:ext cx="3502051" cy="598616"/>
          </a:xfrm>
        </p:spPr>
        <p:txBody>
          <a:bodyPr/>
          <a:lstStyle/>
          <a:p>
            <a:pPr marL="285750" indent="-285750">
              <a:buFont typeface="Arial" panose="020B0604020202020204" pitchFamily="34" charset="0"/>
              <a:buChar char="•"/>
            </a:pPr>
            <a:r>
              <a:rPr lang="en-US" sz="1600" dirty="0">
                <a:solidFill>
                  <a:srgbClr val="FF0000"/>
                </a:solidFill>
              </a:rPr>
              <a:t>Gaps</a:t>
            </a:r>
            <a:r>
              <a:rPr lang="en-US" sz="1600" dirty="0"/>
              <a:t> in trajectory data.</a:t>
            </a: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Large Data Volume (600 GB)</a:t>
            </a:r>
            <a:endParaRPr lang="en-US" sz="1600" dirty="0"/>
          </a:p>
          <a:p>
            <a:pPr marL="0" indent="0">
              <a:buNone/>
            </a:pPr>
            <a:endParaRPr lang="en-US" sz="1600" dirty="0"/>
          </a:p>
        </p:txBody>
      </p:sp>
      <p:pic>
        <p:nvPicPr>
          <p:cNvPr id="16" name="Picture 15" descr="A close up of a map">
            <a:extLst>
              <a:ext uri="{FF2B5EF4-FFF2-40B4-BE49-F238E27FC236}">
                <a16:creationId xmlns:a16="http://schemas.microsoft.com/office/drawing/2014/main" id="{0B01207B-CC82-6569-33AE-0E36282B874E}"/>
              </a:ext>
            </a:extLst>
          </p:cNvPr>
          <p:cNvPicPr>
            <a:picLocks noChangeAspect="1"/>
          </p:cNvPicPr>
          <p:nvPr/>
        </p:nvPicPr>
        <p:blipFill>
          <a:blip r:embed="rId2"/>
          <a:stretch>
            <a:fillRect/>
          </a:stretch>
        </p:blipFill>
        <p:spPr>
          <a:xfrm>
            <a:off x="3776822" y="1043648"/>
            <a:ext cx="5181600" cy="1422989"/>
          </a:xfrm>
          <a:prstGeom prst="rect">
            <a:avLst/>
          </a:prstGeom>
        </p:spPr>
      </p:pic>
      <p:sp>
        <p:nvSpPr>
          <p:cNvPr id="20" name="Rectangle 19">
            <a:extLst>
              <a:ext uri="{FF2B5EF4-FFF2-40B4-BE49-F238E27FC236}">
                <a16:creationId xmlns:a16="http://schemas.microsoft.com/office/drawing/2014/main" id="{F53E67A5-0FF6-81BA-3AEF-31EA6D1B10FB}"/>
              </a:ext>
            </a:extLst>
          </p:cNvPr>
          <p:cNvSpPr/>
          <p:nvPr/>
        </p:nvSpPr>
        <p:spPr>
          <a:xfrm>
            <a:off x="-62565" y="2025135"/>
            <a:ext cx="6513684" cy="3375283"/>
          </a:xfrm>
          <a:prstGeom prst="rect">
            <a:avLst/>
          </a:prstGeom>
        </p:spPr>
        <p:txBody>
          <a:bodyPr wrap="square">
            <a:spAutoFit/>
          </a:bodyPr>
          <a:lstStyle/>
          <a:p>
            <a:pPr marL="412750" indent="-285750">
              <a:spcBef>
                <a:spcPts val="360"/>
              </a:spcBef>
              <a:spcAft>
                <a:spcPts val="0"/>
              </a:spcAft>
              <a:buSzPts val="1600"/>
              <a:buFont typeface="Arial" panose="020B0604020202020204" pitchFamily="34" charset="0"/>
              <a:buChar char="•"/>
            </a:pPr>
            <a:endParaRPr lang="en-US" sz="1500" b="1" kern="0" dirty="0"/>
          </a:p>
          <a:p>
            <a:pPr marL="412750" indent="-285750">
              <a:spcBef>
                <a:spcPts val="360"/>
              </a:spcBef>
              <a:spcAft>
                <a:spcPts val="0"/>
              </a:spcAft>
              <a:buSzPts val="1600"/>
              <a:buFont typeface="Arial" panose="020B0604020202020204" pitchFamily="34" charset="0"/>
              <a:buChar char="•"/>
            </a:pPr>
            <a:r>
              <a:rPr lang="en-US" sz="1500" b="1" kern="0" dirty="0"/>
              <a:t>Manual Effort Reduction </a:t>
            </a:r>
            <a:r>
              <a:rPr lang="en-US" sz="1500" b="1" kern="0" dirty="0">
                <a:solidFill>
                  <a:srgbClr val="FF0000"/>
                </a:solidFill>
              </a:rPr>
              <a:t>Metric</a:t>
            </a:r>
            <a:r>
              <a:rPr lang="en-US" sz="1500" b="1" kern="0" dirty="0"/>
              <a:t>:</a:t>
            </a:r>
          </a:p>
          <a:p>
            <a:pPr marL="127000">
              <a:spcBef>
                <a:spcPts val="360"/>
              </a:spcBef>
              <a:spcAft>
                <a:spcPts val="0"/>
              </a:spcAft>
              <a:buSzPts val="1600"/>
            </a:pPr>
            <a:endParaRPr lang="en-US" sz="1500" kern="0" dirty="0"/>
          </a:p>
          <a:p>
            <a:pPr marL="127000">
              <a:spcBef>
                <a:spcPts val="360"/>
              </a:spcBef>
              <a:spcAft>
                <a:spcPts val="0"/>
              </a:spcAft>
              <a:buSzPts val="1600"/>
            </a:pPr>
            <a:endParaRPr lang="en-US" sz="1500" kern="0" dirty="0"/>
          </a:p>
          <a:p>
            <a:pPr marL="127000">
              <a:spcBef>
                <a:spcPts val="360"/>
              </a:spcBef>
              <a:spcAft>
                <a:spcPts val="0"/>
              </a:spcAft>
              <a:buSzPts val="1600"/>
            </a:pPr>
            <a:endParaRPr lang="en-US" sz="1500" kern="0" dirty="0"/>
          </a:p>
          <a:p>
            <a:pPr marL="127000">
              <a:spcBef>
                <a:spcPts val="360"/>
              </a:spcBef>
              <a:spcAft>
                <a:spcPts val="0"/>
              </a:spcAft>
              <a:buSzPts val="1600"/>
            </a:pPr>
            <a:endParaRPr lang="en-US" sz="1500" kern="0" dirty="0"/>
          </a:p>
          <a:p>
            <a:pPr marL="412750" indent="-285750">
              <a:spcBef>
                <a:spcPts val="360"/>
              </a:spcBef>
              <a:spcAft>
                <a:spcPts val="0"/>
              </a:spcAft>
              <a:buSzPts val="1600"/>
              <a:buFont typeface="Arial" panose="020B0604020202020204" pitchFamily="34" charset="0"/>
              <a:buChar char="•"/>
            </a:pPr>
            <a:r>
              <a:rPr lang="en-US" sz="1500" kern="0" dirty="0"/>
              <a:t>Computational Filter methods </a:t>
            </a:r>
            <a:r>
              <a:rPr lang="en-US" sz="1500" kern="0" dirty="0">
                <a:solidFill>
                  <a:srgbClr val="FF0000"/>
                </a:solidFill>
              </a:rPr>
              <a:t>reduces manual effort </a:t>
            </a:r>
          </a:p>
          <a:p>
            <a:pPr marL="712828" lvl="1" indent="-285750">
              <a:spcBef>
                <a:spcPts val="360"/>
              </a:spcBef>
              <a:spcAft>
                <a:spcPts val="0"/>
              </a:spcAft>
              <a:buSzPts val="1600"/>
              <a:buFont typeface="Arial" panose="020B0604020202020204" pitchFamily="34" charset="0"/>
              <a:buChar char="•"/>
            </a:pPr>
            <a:r>
              <a:rPr lang="en-US" sz="1500" kern="0" dirty="0"/>
              <a:t>Reduce the area needing manual scan and analysis.</a:t>
            </a:r>
          </a:p>
          <a:p>
            <a:pPr marL="712828" lvl="1" indent="-285750">
              <a:spcBef>
                <a:spcPts val="360"/>
              </a:spcBef>
              <a:spcAft>
                <a:spcPts val="0"/>
              </a:spcAft>
              <a:buSzPts val="1600"/>
              <a:buFont typeface="Arial" panose="020B0604020202020204" pitchFamily="34" charset="0"/>
              <a:buChar char="•"/>
            </a:pPr>
            <a:r>
              <a:rPr lang="en-US" sz="1500" kern="0" dirty="0"/>
              <a:t>Computational Filter choices:</a:t>
            </a:r>
          </a:p>
          <a:p>
            <a:pPr marL="1143091" lvl="2" indent="-330200">
              <a:spcBef>
                <a:spcPts val="360"/>
              </a:spcBef>
              <a:spcAft>
                <a:spcPts val="0"/>
              </a:spcAft>
              <a:buSzPts val="1600"/>
              <a:buFont typeface="Arial" panose="020B0604020202020204" pitchFamily="34" charset="0"/>
              <a:buChar char="•"/>
            </a:pPr>
            <a:r>
              <a:rPr lang="en-US" sz="1500" kern="0" dirty="0"/>
              <a:t>Traditional Spatial Filters: Minimum Bounding Rectangle (MBR) or Minimum Orthogonal Bounding Rectangle (MOBR) </a:t>
            </a:r>
          </a:p>
          <a:p>
            <a:pPr marL="1143091" lvl="2" indent="-330200">
              <a:spcBef>
                <a:spcPts val="360"/>
              </a:spcBef>
              <a:spcAft>
                <a:spcPts val="0"/>
              </a:spcAft>
              <a:buSzPts val="1600"/>
              <a:buFont typeface="Arial" panose="020B0604020202020204" pitchFamily="34" charset="0"/>
              <a:buChar char="•"/>
            </a:pPr>
            <a:r>
              <a:rPr lang="en-US" sz="1500" kern="0" dirty="0"/>
              <a:t>Proposed Spatial Filters based on </a:t>
            </a:r>
            <a:r>
              <a:rPr lang="en-US" sz="1500" b="1" kern="0" dirty="0">
                <a:solidFill>
                  <a:srgbClr val="FF0000"/>
                </a:solidFill>
              </a:rPr>
              <a:t>Time Slicing </a:t>
            </a:r>
          </a:p>
        </p:txBody>
      </p:sp>
      <p:pic>
        <p:nvPicPr>
          <p:cNvPr id="21" name="Picture 20" descr="Formula defining area pruning effectiveness (APE) as total study area divided by the area bounded inside the region.">
            <a:extLst>
              <a:ext uri="{FF2B5EF4-FFF2-40B4-BE49-F238E27FC236}">
                <a16:creationId xmlns:a16="http://schemas.microsoft.com/office/drawing/2014/main" id="{3C00C36B-FA1C-F7D1-BB54-93825230B3C8}"/>
              </a:ext>
            </a:extLst>
          </p:cNvPr>
          <p:cNvPicPr>
            <a:picLocks noChangeAspect="1"/>
          </p:cNvPicPr>
          <p:nvPr/>
        </p:nvPicPr>
        <p:blipFill>
          <a:blip r:embed="rId3"/>
          <a:stretch>
            <a:fillRect/>
          </a:stretch>
        </p:blipFill>
        <p:spPr>
          <a:xfrm>
            <a:off x="1031884" y="2832854"/>
            <a:ext cx="7080231" cy="624726"/>
          </a:xfrm>
          <a:prstGeom prst="rect">
            <a:avLst/>
          </a:prstGeom>
        </p:spPr>
      </p:pic>
      <p:grpSp>
        <p:nvGrpSpPr>
          <p:cNvPr id="22" name="Group 21" descr="Conceptual plot showing APE on the vertical axis and Manual Effort on the horizontal axis, illustrating that the proposed filter achieves higher APE with lower manual effort compared to a traditional filter.">
            <a:extLst>
              <a:ext uri="{FF2B5EF4-FFF2-40B4-BE49-F238E27FC236}">
                <a16:creationId xmlns:a16="http://schemas.microsoft.com/office/drawing/2014/main" id="{AC217E97-89DA-7582-DB73-3D95DBC72108}"/>
              </a:ext>
            </a:extLst>
          </p:cNvPr>
          <p:cNvGrpSpPr/>
          <p:nvPr/>
        </p:nvGrpSpPr>
        <p:grpSpPr>
          <a:xfrm>
            <a:off x="6451119" y="3537350"/>
            <a:ext cx="2417113" cy="2037658"/>
            <a:chOff x="7303392" y="895349"/>
            <a:chExt cx="1650409" cy="1436119"/>
          </a:xfrm>
        </p:grpSpPr>
        <p:cxnSp>
          <p:nvCxnSpPr>
            <p:cNvPr id="23" name="Straight Arrow Connector 22">
              <a:extLst>
                <a:ext uri="{FF2B5EF4-FFF2-40B4-BE49-F238E27FC236}">
                  <a16:creationId xmlns:a16="http://schemas.microsoft.com/office/drawing/2014/main" id="{D4A0A271-9BCE-A42A-521D-4B7B45276779}"/>
                </a:ext>
              </a:extLst>
            </p:cNvPr>
            <p:cNvCxnSpPr>
              <a:cxnSpLocks/>
            </p:cNvCxnSpPr>
            <p:nvPr/>
          </p:nvCxnSpPr>
          <p:spPr bwMode="auto">
            <a:xfrm>
              <a:off x="7563099" y="2114549"/>
              <a:ext cx="1363061"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Arrow Connector 23">
              <a:extLst>
                <a:ext uri="{FF2B5EF4-FFF2-40B4-BE49-F238E27FC236}">
                  <a16:creationId xmlns:a16="http://schemas.microsoft.com/office/drawing/2014/main" id="{7B4AC3E6-97D3-13D9-082E-292BA02667AE}"/>
                </a:ext>
              </a:extLst>
            </p:cNvPr>
            <p:cNvCxnSpPr>
              <a:cxnSpLocks/>
            </p:cNvCxnSpPr>
            <p:nvPr/>
          </p:nvCxnSpPr>
          <p:spPr bwMode="auto">
            <a:xfrm flipV="1">
              <a:off x="7563099" y="895349"/>
              <a:ext cx="0" cy="121920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5" name="TextBox 24">
              <a:extLst>
                <a:ext uri="{FF2B5EF4-FFF2-40B4-BE49-F238E27FC236}">
                  <a16:creationId xmlns:a16="http://schemas.microsoft.com/office/drawing/2014/main" id="{6CF7ADC3-07FD-CC4E-EBA8-D25909C232C9}"/>
                </a:ext>
              </a:extLst>
            </p:cNvPr>
            <p:cNvSpPr txBox="1"/>
            <p:nvPr/>
          </p:nvSpPr>
          <p:spPr>
            <a:xfrm>
              <a:off x="7791701" y="2114550"/>
              <a:ext cx="914396" cy="216918"/>
            </a:xfrm>
            <a:prstGeom prst="rect">
              <a:avLst/>
            </a:prstGeom>
            <a:noFill/>
          </p:spPr>
          <p:txBody>
            <a:bodyPr wrap="square" rtlCol="0">
              <a:spAutoFit/>
            </a:bodyPr>
            <a:lstStyle/>
            <a:p>
              <a:r>
                <a:rPr lang="en-US" sz="1400" dirty="0"/>
                <a:t>Manual Effort </a:t>
              </a:r>
            </a:p>
          </p:txBody>
        </p:sp>
        <p:sp>
          <p:nvSpPr>
            <p:cNvPr id="26" name="TextBox 25">
              <a:extLst>
                <a:ext uri="{FF2B5EF4-FFF2-40B4-BE49-F238E27FC236}">
                  <a16:creationId xmlns:a16="http://schemas.microsoft.com/office/drawing/2014/main" id="{7C0E2ED4-4CB2-4BB3-310C-D3466442DB47}"/>
                </a:ext>
              </a:extLst>
            </p:cNvPr>
            <p:cNvSpPr txBox="1"/>
            <p:nvPr/>
          </p:nvSpPr>
          <p:spPr>
            <a:xfrm rot="16200000">
              <a:off x="7104796" y="1401003"/>
              <a:ext cx="607343" cy="210151"/>
            </a:xfrm>
            <a:prstGeom prst="rect">
              <a:avLst/>
            </a:prstGeom>
            <a:noFill/>
          </p:spPr>
          <p:txBody>
            <a:bodyPr wrap="square" rtlCol="0">
              <a:spAutoFit/>
            </a:bodyPr>
            <a:lstStyle/>
            <a:p>
              <a:pPr algn="ctr"/>
              <a:r>
                <a:rPr lang="en-US" sz="1400" dirty="0"/>
                <a:t>APE</a:t>
              </a:r>
            </a:p>
          </p:txBody>
        </p:sp>
        <p:sp>
          <p:nvSpPr>
            <p:cNvPr id="27" name="TextBox 26">
              <a:extLst>
                <a:ext uri="{FF2B5EF4-FFF2-40B4-BE49-F238E27FC236}">
                  <a16:creationId xmlns:a16="http://schemas.microsoft.com/office/drawing/2014/main" id="{C267630D-1128-41B4-A4F2-4AA6D5AA9BBD}"/>
                </a:ext>
              </a:extLst>
            </p:cNvPr>
            <p:cNvSpPr txBox="1"/>
            <p:nvPr/>
          </p:nvSpPr>
          <p:spPr>
            <a:xfrm>
              <a:off x="7523884" y="956401"/>
              <a:ext cx="909620" cy="368760"/>
            </a:xfrm>
            <a:prstGeom prst="rect">
              <a:avLst/>
            </a:prstGeom>
            <a:noFill/>
            <a:ln w="12700">
              <a:noFill/>
            </a:ln>
          </p:spPr>
          <p:txBody>
            <a:bodyPr wrap="square" rtlCol="0">
              <a:spAutoFit/>
            </a:bodyPr>
            <a:lstStyle/>
            <a:p>
              <a:pPr algn="ctr"/>
              <a:r>
                <a:rPr lang="en-US" sz="1400" dirty="0">
                  <a:solidFill>
                    <a:srgbClr val="FF0000"/>
                  </a:solidFill>
                </a:rPr>
                <a:t>Proposed Filter</a:t>
              </a:r>
            </a:p>
          </p:txBody>
        </p:sp>
        <p:sp>
          <p:nvSpPr>
            <p:cNvPr id="28" name="TextBox 27">
              <a:extLst>
                <a:ext uri="{FF2B5EF4-FFF2-40B4-BE49-F238E27FC236}">
                  <a16:creationId xmlns:a16="http://schemas.microsoft.com/office/drawing/2014/main" id="{504B4C43-6E62-31BE-33C9-8153E7C304B9}"/>
                </a:ext>
              </a:extLst>
            </p:cNvPr>
            <p:cNvSpPr txBox="1"/>
            <p:nvPr/>
          </p:nvSpPr>
          <p:spPr>
            <a:xfrm>
              <a:off x="8181259" y="1640479"/>
              <a:ext cx="772542" cy="368760"/>
            </a:xfrm>
            <a:prstGeom prst="rect">
              <a:avLst/>
            </a:prstGeom>
            <a:noFill/>
            <a:ln w="12700">
              <a:noFill/>
            </a:ln>
          </p:spPr>
          <p:txBody>
            <a:bodyPr wrap="square" rtlCol="0">
              <a:spAutoFit/>
            </a:bodyPr>
            <a:lstStyle/>
            <a:p>
              <a:pPr algn="ctr"/>
              <a:r>
                <a:rPr lang="en-US" sz="1400" dirty="0"/>
                <a:t>Traditional</a:t>
              </a:r>
            </a:p>
            <a:p>
              <a:pPr algn="ctr"/>
              <a:r>
                <a:rPr lang="en-US" sz="1400" dirty="0"/>
                <a:t>Filter</a:t>
              </a:r>
            </a:p>
          </p:txBody>
        </p:sp>
      </p:grpSp>
    </p:spTree>
    <p:extLst>
      <p:ext uri="{BB962C8B-B14F-4D97-AF65-F5344CB8AC3E}">
        <p14:creationId xmlns:p14="http://schemas.microsoft.com/office/powerpoint/2010/main" val="5296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4FC42CE-B5A3-C72A-B892-54BE7A28D98F}"/>
            </a:ext>
          </a:extLst>
        </p:cNvPr>
        <p:cNvGrpSpPr/>
        <p:nvPr/>
      </p:nvGrpSpPr>
      <p:grpSpPr>
        <a:xfrm>
          <a:off x="0" y="0"/>
          <a:ext cx="0" cy="0"/>
          <a:chOff x="0" y="0"/>
          <a:chExt cx="0" cy="0"/>
        </a:xfrm>
      </p:grpSpPr>
      <p:sp>
        <p:nvSpPr>
          <p:cNvPr id="27650" name="Rectangle 3">
            <a:extLst>
              <a:ext uri="{FF2B5EF4-FFF2-40B4-BE49-F238E27FC236}">
                <a16:creationId xmlns:a16="http://schemas.microsoft.com/office/drawing/2014/main" id="{6136273C-1BA9-4BEF-EFEA-2C83106A559F}"/>
              </a:ext>
            </a:extLst>
          </p:cNvPr>
          <p:cNvSpPr>
            <a:spLocks noGrp="1" noChangeArrowheads="1"/>
          </p:cNvSpPr>
          <p:nvPr>
            <p:ph type="body" idx="1"/>
          </p:nvPr>
        </p:nvSpPr>
        <p:spPr>
          <a:xfrm>
            <a:off x="85344" y="925158"/>
            <a:ext cx="9156192" cy="4453665"/>
          </a:xfrm>
        </p:spPr>
        <p:txBody>
          <a:bodyPr/>
          <a:lstStyle/>
          <a:p>
            <a:pPr>
              <a:lnSpc>
                <a:spcPct val="80000"/>
              </a:lnSpc>
            </a:pPr>
            <a:r>
              <a:rPr lang="en-US" altLang="en-US" sz="2300" dirty="0">
                <a:solidFill>
                  <a:srgbClr val="FF0000"/>
                </a:solidFill>
              </a:rPr>
              <a:t>Constructive Criticism Overview</a:t>
            </a:r>
          </a:p>
          <a:p>
            <a:pPr lvl="1">
              <a:lnSpc>
                <a:spcPct val="80000"/>
              </a:lnSpc>
            </a:pPr>
            <a:r>
              <a:rPr lang="en-US" altLang="en-US" sz="1750" dirty="0">
                <a:solidFill>
                  <a:srgbClr val="FF0000"/>
                </a:solidFill>
              </a:rPr>
              <a:t>Research Paper Evaluation</a:t>
            </a:r>
          </a:p>
          <a:p>
            <a:pPr lvl="1">
              <a:lnSpc>
                <a:spcPct val="80000"/>
              </a:lnSpc>
            </a:pPr>
            <a:r>
              <a:rPr lang="en-US" altLang="en-US" sz="1750" dirty="0">
                <a:solidFill>
                  <a:srgbClr val="FF0000"/>
                </a:solidFill>
              </a:rPr>
              <a:t>Purpose, Relevance, Significance, </a:t>
            </a:r>
          </a:p>
          <a:p>
            <a:pPr lvl="1">
              <a:lnSpc>
                <a:spcPct val="80000"/>
              </a:lnSpc>
            </a:pPr>
            <a:r>
              <a:rPr lang="en-US" altLang="en-US" sz="1750" dirty="0">
                <a:solidFill>
                  <a:srgbClr val="FF0000"/>
                </a:solidFill>
              </a:rPr>
              <a:t>Evaluation of Approach, Execution, Conclusions, Evaluation, Presentation</a:t>
            </a:r>
          </a:p>
          <a:p>
            <a:pPr lvl="1">
              <a:lnSpc>
                <a:spcPct val="80000"/>
              </a:lnSpc>
            </a:pPr>
            <a:r>
              <a:rPr lang="en-US" altLang="en-US" sz="1750" dirty="0">
                <a:solidFill>
                  <a:srgbClr val="FF0000"/>
                </a:solidFill>
              </a:rPr>
              <a:t>Community Variability</a:t>
            </a:r>
          </a:p>
          <a:p>
            <a:pPr lvl="1">
              <a:lnSpc>
                <a:spcPct val="80000"/>
              </a:lnSpc>
            </a:pPr>
            <a:r>
              <a:rPr lang="en-US" altLang="en-US" sz="1750" dirty="0">
                <a:solidFill>
                  <a:srgbClr val="FF0000"/>
                </a:solidFill>
              </a:rPr>
              <a:t>Reviewing Papers vs. Reviewing Proposals</a:t>
            </a:r>
          </a:p>
          <a:p>
            <a:pPr marL="385753" lvl="1" indent="0">
              <a:lnSpc>
                <a:spcPct val="80000"/>
              </a:lnSpc>
              <a:buNone/>
            </a:pPr>
            <a:endParaRPr lang="en-US" altLang="en-US" sz="1950" dirty="0">
              <a:solidFill>
                <a:srgbClr val="FF0000"/>
              </a:solidFill>
            </a:endParaRPr>
          </a:p>
          <a:p>
            <a:pPr>
              <a:lnSpc>
                <a:spcPct val="80000"/>
              </a:lnSpc>
            </a:pPr>
            <a:r>
              <a:rPr lang="en-US" altLang="en-US" sz="2100" dirty="0">
                <a:solidFill>
                  <a:srgbClr val="FF0000"/>
                </a:solidFill>
              </a:rPr>
              <a:t>Responsibility and Structure</a:t>
            </a:r>
          </a:p>
          <a:p>
            <a:pPr lvl="1">
              <a:lnSpc>
                <a:spcPct val="80000"/>
              </a:lnSpc>
            </a:pPr>
            <a:r>
              <a:rPr lang="en-US" altLang="en-US" sz="1750" dirty="0"/>
              <a:t>Responsibility to readers, journal, editor</a:t>
            </a:r>
          </a:p>
          <a:p>
            <a:pPr lvl="1">
              <a:lnSpc>
                <a:spcPct val="80000"/>
              </a:lnSpc>
            </a:pPr>
            <a:r>
              <a:rPr lang="en-US" altLang="en-US" sz="1750" dirty="0"/>
              <a:t>Responsibility to authors</a:t>
            </a:r>
          </a:p>
          <a:p>
            <a:pPr lvl="1">
              <a:lnSpc>
                <a:spcPct val="80000"/>
              </a:lnSpc>
            </a:pPr>
            <a:r>
              <a:rPr lang="en-US" altLang="en-US" sz="1750" dirty="0"/>
              <a:t>Structure</a:t>
            </a:r>
          </a:p>
          <a:p>
            <a:pPr lvl="1">
              <a:lnSpc>
                <a:spcPct val="80000"/>
              </a:lnSpc>
            </a:pPr>
            <a:endParaRPr lang="en-US" altLang="en-US" sz="1950" dirty="0"/>
          </a:p>
          <a:p>
            <a:pPr>
              <a:lnSpc>
                <a:spcPct val="80000"/>
              </a:lnSpc>
            </a:pPr>
            <a:r>
              <a:rPr lang="en-US" altLang="en-US" sz="2300" dirty="0"/>
              <a:t>Identify constructive criticism</a:t>
            </a:r>
          </a:p>
          <a:p>
            <a:pPr lvl="1">
              <a:lnSpc>
                <a:spcPct val="80000"/>
              </a:lnSpc>
            </a:pPr>
            <a:r>
              <a:rPr lang="en-US" altLang="en-US" sz="1750" dirty="0"/>
              <a:t>How not to review a paper</a:t>
            </a:r>
          </a:p>
          <a:p>
            <a:pPr lvl="1">
              <a:lnSpc>
                <a:spcPct val="80000"/>
              </a:lnSpc>
            </a:pPr>
            <a:r>
              <a:rPr lang="en-US" altLang="en-US" sz="1750" dirty="0"/>
              <a:t>Read the raw review and summary of review of ”Linear hotspots Discovery”</a:t>
            </a:r>
          </a:p>
          <a:p>
            <a:pPr lvl="1">
              <a:lnSpc>
                <a:spcPct val="80000"/>
              </a:lnSpc>
            </a:pPr>
            <a:r>
              <a:rPr lang="en-US" altLang="en-US" sz="1750" dirty="0"/>
              <a:t>Identify ”good” and “bad” comments</a:t>
            </a:r>
          </a:p>
          <a:p>
            <a:pPr lvl="1" eaLnBrk="1" hangingPunct="1">
              <a:lnSpc>
                <a:spcPct val="80000"/>
              </a:lnSpc>
              <a:buFontTx/>
              <a:buNone/>
            </a:pPr>
            <a:endParaRPr lang="en-US" altLang="en-US" dirty="0"/>
          </a:p>
          <a:p>
            <a:pPr eaLnBrk="1" hangingPunct="1">
              <a:lnSpc>
                <a:spcPct val="80000"/>
              </a:lnSpc>
            </a:pPr>
            <a:endParaRPr lang="en-US" altLang="en-US" sz="1200" dirty="0"/>
          </a:p>
        </p:txBody>
      </p:sp>
      <p:sp>
        <p:nvSpPr>
          <p:cNvPr id="4" name="Rectangle 2">
            <a:extLst>
              <a:ext uri="{FF2B5EF4-FFF2-40B4-BE49-F238E27FC236}">
                <a16:creationId xmlns:a16="http://schemas.microsoft.com/office/drawing/2014/main" id="{CABAA9A6-ADB4-3847-F0E3-E90CF1351953}"/>
              </a:ext>
            </a:extLst>
          </p:cNvPr>
          <p:cNvSpPr txBox="1">
            <a:spLocks noGrp="1" noChangeArrowheads="1"/>
          </p:cNvSpPr>
          <p:nvPr>
            <p:ph type="title" idx="4294967295"/>
          </p:nvPr>
        </p:nvSpPr>
        <p:spPr bwMode="auto">
          <a:xfrm>
            <a:off x="223612" y="277091"/>
            <a:ext cx="8920388" cy="503060"/>
          </a:xfrm>
          <a:prstGeom prst="rect">
            <a:avLst/>
          </a:prstGeom>
          <a:noFill/>
          <a:ln>
            <a:noFill/>
            <a:prstDash/>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1" fontAlgn="base" hangingPunct="1">
              <a:spcBef>
                <a:spcPct val="0"/>
              </a:spcBef>
              <a:spcAft>
                <a:spcPct val="0"/>
              </a:spcAft>
              <a:defRPr sz="2400">
                <a:solidFill>
                  <a:srgbClr val="7A0019"/>
                </a:solidFill>
                <a:latin typeface="+mj-lt"/>
                <a:ea typeface="+mj-ea"/>
                <a:cs typeface="+mj-cs"/>
              </a:defRPr>
            </a:lvl1pPr>
            <a:lvl2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5pPr>
            <a:lvl6pPr marL="342892"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6pPr>
            <a:lvl7pPr marL="685783"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7pPr>
            <a:lvl8pPr marL="1028675"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8pPr>
            <a:lvl9pPr marL="1371566"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7A0019"/>
                </a:solidFill>
                <a:effectLst/>
                <a:uLnTx/>
                <a:uFillTx/>
                <a:latin typeface="+mj-lt"/>
                <a:ea typeface="+mj-ea"/>
                <a:cs typeface="+mj-cs"/>
              </a:rPr>
              <a:t>1. Outline for LO1: </a:t>
            </a:r>
            <a:r>
              <a:rPr kumimoji="0" lang="en-US" sz="2400" b="0" i="0" u="none" strike="noStrike" kern="1200" cap="none" spc="0" normalizeH="0" baseline="0" noProof="0" dirty="0">
                <a:ln>
                  <a:noFill/>
                </a:ln>
                <a:solidFill>
                  <a:schemeClr val="tx1"/>
                </a:solidFill>
                <a:effectLst/>
                <a:uLnTx/>
                <a:uFillTx/>
                <a:latin typeface="Microsoft Sans Serif"/>
                <a:ea typeface="+mj-ea"/>
                <a:cs typeface="Microsoft Sans Serif"/>
              </a:rPr>
              <a:t>Research Skill: Constructive Critique</a:t>
            </a:r>
            <a:endParaRPr kumimoji="0" lang="en-US" altLang="en-US" sz="2400" b="1"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7A0019"/>
              </a:solidFill>
              <a:effectLst/>
              <a:uLnTx/>
              <a:uFillTx/>
              <a:latin typeface="+mj-lt"/>
              <a:ea typeface="+mj-ea"/>
              <a:cs typeface="+mj-cs"/>
            </a:endParaRPr>
          </a:p>
        </p:txBody>
      </p:sp>
    </p:spTree>
    <p:extLst>
      <p:ext uri="{BB962C8B-B14F-4D97-AF65-F5344CB8AC3E}">
        <p14:creationId xmlns:p14="http://schemas.microsoft.com/office/powerpoint/2010/main" val="125151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13" end="1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50">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3AA62-B022-7374-2E03-EAA1A24D08E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072CF0-921E-6158-5C65-C6251A9A1F07}"/>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37B5F-ABCF-48FC-8FD3-F3890A2DD608}" type="slidenum">
              <a:rPr lang="en-US" smtClean="0"/>
              <a:pPr/>
              <a:t>40</a:t>
            </a:fld>
            <a:endParaRPr lang="en-US"/>
          </a:p>
        </p:txBody>
      </p:sp>
      <p:sp>
        <p:nvSpPr>
          <p:cNvPr id="11" name="Title 1">
            <a:extLst>
              <a:ext uri="{FF2B5EF4-FFF2-40B4-BE49-F238E27FC236}">
                <a16:creationId xmlns:a16="http://schemas.microsoft.com/office/drawing/2014/main" id="{99B71DAE-2055-0727-21A6-F1C085C3F46C}"/>
              </a:ext>
            </a:extLst>
          </p:cNvPr>
          <p:cNvSpPr>
            <a:spLocks noGrp="1"/>
          </p:cNvSpPr>
          <p:nvPr>
            <p:ph type="title"/>
          </p:nvPr>
        </p:nvSpPr>
        <p:spPr>
          <a:xfrm>
            <a:off x="116397" y="263497"/>
            <a:ext cx="8911206" cy="780151"/>
          </a:xfrm>
        </p:spPr>
        <p:txBody>
          <a:bodyPr/>
          <a:lstStyle/>
          <a:p>
            <a:r>
              <a:rPr lang="en-US" sz="2400" b="1" dirty="0"/>
              <a:t>Time Slicing Animation</a:t>
            </a:r>
          </a:p>
        </p:txBody>
      </p:sp>
      <p:sp>
        <p:nvSpPr>
          <p:cNvPr id="5" name="TextBox 4">
            <a:extLst>
              <a:ext uri="{FF2B5EF4-FFF2-40B4-BE49-F238E27FC236}">
                <a16:creationId xmlns:a16="http://schemas.microsoft.com/office/drawing/2014/main" id="{D0B9649E-A00B-F80A-671D-5C2663E0C876}"/>
              </a:ext>
            </a:extLst>
          </p:cNvPr>
          <p:cNvSpPr txBox="1"/>
          <p:nvPr/>
        </p:nvSpPr>
        <p:spPr>
          <a:xfrm>
            <a:off x="2732228" y="1137069"/>
            <a:ext cx="1618445" cy="276999"/>
          </a:xfrm>
          <a:prstGeom prst="rect">
            <a:avLst/>
          </a:prstGeom>
          <a:noFill/>
        </p:spPr>
        <p:txBody>
          <a:bodyPr wrap="square" rtlCol="0">
            <a:spAutoFit/>
          </a:bodyPr>
          <a:lstStyle/>
          <a:p>
            <a:pPr algn="ctr"/>
            <a:r>
              <a:rPr lang="en-US" sz="1200" dirty="0"/>
              <a:t>Time t = 178 sec.  </a:t>
            </a:r>
          </a:p>
        </p:txBody>
      </p:sp>
      <p:sp>
        <p:nvSpPr>
          <p:cNvPr id="6" name="TextBox 5">
            <a:extLst>
              <a:ext uri="{FF2B5EF4-FFF2-40B4-BE49-F238E27FC236}">
                <a16:creationId xmlns:a16="http://schemas.microsoft.com/office/drawing/2014/main" id="{2142015A-DFA7-06D6-78BF-879FA8CDD834}"/>
              </a:ext>
            </a:extLst>
          </p:cNvPr>
          <p:cNvSpPr txBox="1"/>
          <p:nvPr/>
        </p:nvSpPr>
        <p:spPr>
          <a:xfrm>
            <a:off x="186960" y="4919268"/>
            <a:ext cx="2008835" cy="276999"/>
          </a:xfrm>
          <a:prstGeom prst="rect">
            <a:avLst/>
          </a:prstGeom>
          <a:noFill/>
        </p:spPr>
        <p:txBody>
          <a:bodyPr wrap="square" rtlCol="0">
            <a:spAutoFit/>
          </a:bodyPr>
          <a:lstStyle/>
          <a:p>
            <a:pPr algn="ctr"/>
            <a:r>
              <a:rPr lang="en-US" sz="1200" dirty="0"/>
              <a:t>Union of other 5 snapshots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102B2E7-6253-A269-0122-64AF1BB54BA8}"/>
                  </a:ext>
                </a:extLst>
              </p:cNvPr>
              <p:cNvSpPr txBox="1"/>
              <p:nvPr/>
            </p:nvSpPr>
            <p:spPr>
              <a:xfrm>
                <a:off x="0" y="1407072"/>
                <a:ext cx="2478856" cy="1846659"/>
              </a:xfrm>
              <a:prstGeom prst="rect">
                <a:avLst/>
              </a:prstGeom>
              <a:noFill/>
            </p:spPr>
            <p:txBody>
              <a:bodyPr wrap="square" rtlCol="0">
                <a:spAutoFit/>
              </a:bodyPr>
              <a:lstStyle/>
              <a:p>
                <a:pPr marL="285750" indent="-285750">
                  <a:buFont typeface="Arial" panose="020B0604020202020204" pitchFamily="34" charset="0"/>
                  <a:buChar char="•"/>
                </a:pPr>
                <a:r>
                  <a:rPr lang="en-US" sz="1400" dirty="0"/>
                  <a:t>Time Interval: 1327 sec.</a:t>
                </a:r>
              </a:p>
              <a:p>
                <a:endParaRPr lang="en-US" sz="1400" dirty="0"/>
              </a:p>
              <a:p>
                <a:pPr marL="285750" indent="-285750">
                  <a:buFont typeface="Arial" panose="020B0604020202020204" pitchFamily="34" charset="0"/>
                  <a:buChar char="•"/>
                </a:pPr>
                <a:r>
                  <a:rPr lang="en-US" sz="1400" dirty="0"/>
                  <a:t>Spatial Overlap during 178 </a:t>
                </a:r>
                <a14:m>
                  <m:oMath xmlns:m="http://schemas.openxmlformats.org/officeDocument/2006/math">
                    <m:r>
                      <a:rPr lang="en-US" sz="1400">
                        <a:latin typeface="Cambria Math" panose="02040503050406030204" pitchFamily="18" charset="0"/>
                      </a:rPr>
                      <m:t>≤</m:t>
                    </m:r>
                  </m:oMath>
                </a14:m>
                <a:r>
                  <a:rPr lang="en-US" sz="1400" dirty="0"/>
                  <a:t> t </a:t>
                </a:r>
                <a14:m>
                  <m:oMath xmlns:m="http://schemas.openxmlformats.org/officeDocument/2006/math">
                    <m:r>
                      <a:rPr lang="en-US" sz="1400">
                        <a:latin typeface="Cambria Math" panose="02040503050406030204" pitchFamily="18" charset="0"/>
                      </a:rPr>
                      <m:t>≤</m:t>
                    </m:r>
                  </m:oMath>
                </a14:m>
                <a:r>
                  <a:rPr lang="en-US" sz="1400" dirty="0"/>
                  <a:t> 534 </a:t>
                </a:r>
              </a:p>
              <a:p>
                <a:endParaRPr lang="en-US" sz="1600" dirty="0"/>
              </a:p>
              <a:p>
                <a:pPr marL="285750" indent="-285750">
                  <a:buFont typeface="Arial" panose="020B0604020202020204" pitchFamily="34" charset="0"/>
                  <a:buChar char="•"/>
                </a:pPr>
                <a:r>
                  <a:rPr lang="en-US" sz="1400" dirty="0"/>
                  <a:t>For Simplicity: 5 Time Slices shown with union.</a:t>
                </a:r>
              </a:p>
              <a:p>
                <a:pPr marL="285750" indent="-285750">
                  <a:buFont typeface="Arial" panose="020B0604020202020204" pitchFamily="34" charset="0"/>
                  <a:buChar char="•"/>
                </a:pPr>
                <a:endParaRPr lang="en-US" sz="1400" dirty="0"/>
              </a:p>
            </p:txBody>
          </p:sp>
        </mc:Choice>
        <mc:Fallback xmlns="">
          <p:sp>
            <p:nvSpPr>
              <p:cNvPr id="7" name="TextBox 6">
                <a:extLst>
                  <a:ext uri="{FF2B5EF4-FFF2-40B4-BE49-F238E27FC236}">
                    <a16:creationId xmlns:a16="http://schemas.microsoft.com/office/drawing/2014/main" id="{6102B2E7-6253-A269-0122-64AF1BB54BA8}"/>
                  </a:ext>
                </a:extLst>
              </p:cNvPr>
              <p:cNvSpPr txBox="1">
                <a:spLocks noRot="1" noChangeAspect="1" noMove="1" noResize="1" noEditPoints="1" noAdjustHandles="1" noChangeArrowheads="1" noChangeShapeType="1" noTextEdit="1"/>
              </p:cNvSpPr>
              <p:nvPr/>
            </p:nvSpPr>
            <p:spPr>
              <a:xfrm>
                <a:off x="0" y="1407072"/>
                <a:ext cx="2478856" cy="1846659"/>
              </a:xfrm>
              <a:prstGeom prst="rect">
                <a:avLst/>
              </a:prstGeom>
              <a:blipFill>
                <a:blip r:embed="rId2"/>
                <a:stretch>
                  <a:fillRect l="-510" t="-68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1C73855-187D-1802-6D74-46912132632D}"/>
              </a:ext>
            </a:extLst>
          </p:cNvPr>
          <p:cNvSpPr txBox="1"/>
          <p:nvPr/>
        </p:nvSpPr>
        <p:spPr>
          <a:xfrm>
            <a:off x="4826575" y="1109268"/>
            <a:ext cx="1618445" cy="276999"/>
          </a:xfrm>
          <a:prstGeom prst="rect">
            <a:avLst/>
          </a:prstGeom>
          <a:noFill/>
        </p:spPr>
        <p:txBody>
          <a:bodyPr wrap="square" rtlCol="0">
            <a:spAutoFit/>
          </a:bodyPr>
          <a:lstStyle/>
          <a:p>
            <a:pPr algn="ctr"/>
            <a:r>
              <a:rPr lang="en-US" sz="1200" dirty="0"/>
              <a:t>Time t = 267 sec.  </a:t>
            </a:r>
          </a:p>
        </p:txBody>
      </p:sp>
      <p:sp>
        <p:nvSpPr>
          <p:cNvPr id="9" name="TextBox 8">
            <a:extLst>
              <a:ext uri="{FF2B5EF4-FFF2-40B4-BE49-F238E27FC236}">
                <a16:creationId xmlns:a16="http://schemas.microsoft.com/office/drawing/2014/main" id="{1BCE687E-C192-518E-1C1A-959CB7C398E1}"/>
              </a:ext>
            </a:extLst>
          </p:cNvPr>
          <p:cNvSpPr txBox="1"/>
          <p:nvPr/>
        </p:nvSpPr>
        <p:spPr>
          <a:xfrm>
            <a:off x="7163860" y="1137069"/>
            <a:ext cx="1618445" cy="276999"/>
          </a:xfrm>
          <a:prstGeom prst="rect">
            <a:avLst/>
          </a:prstGeom>
          <a:noFill/>
        </p:spPr>
        <p:txBody>
          <a:bodyPr wrap="square" rtlCol="0">
            <a:spAutoFit/>
          </a:bodyPr>
          <a:lstStyle/>
          <a:p>
            <a:pPr algn="ctr"/>
            <a:r>
              <a:rPr lang="en-US" sz="1200" dirty="0"/>
              <a:t>Time t = 356 sec.  </a:t>
            </a:r>
          </a:p>
        </p:txBody>
      </p:sp>
      <p:sp>
        <p:nvSpPr>
          <p:cNvPr id="10" name="TextBox 9">
            <a:extLst>
              <a:ext uri="{FF2B5EF4-FFF2-40B4-BE49-F238E27FC236}">
                <a16:creationId xmlns:a16="http://schemas.microsoft.com/office/drawing/2014/main" id="{913E792D-DC3B-8E85-B84D-8C64CDCEEEEF}"/>
              </a:ext>
            </a:extLst>
          </p:cNvPr>
          <p:cNvSpPr txBox="1"/>
          <p:nvPr/>
        </p:nvSpPr>
        <p:spPr>
          <a:xfrm>
            <a:off x="4813263" y="4911598"/>
            <a:ext cx="1618445" cy="276999"/>
          </a:xfrm>
          <a:prstGeom prst="rect">
            <a:avLst/>
          </a:prstGeom>
          <a:noFill/>
        </p:spPr>
        <p:txBody>
          <a:bodyPr wrap="square" rtlCol="0">
            <a:spAutoFit/>
          </a:bodyPr>
          <a:lstStyle/>
          <a:p>
            <a:pPr algn="ctr"/>
            <a:r>
              <a:rPr lang="en-US" sz="1200" dirty="0"/>
              <a:t>Time t = 445 sec.  </a:t>
            </a:r>
          </a:p>
        </p:txBody>
      </p:sp>
      <p:sp>
        <p:nvSpPr>
          <p:cNvPr id="12" name="TextBox 11">
            <a:extLst>
              <a:ext uri="{FF2B5EF4-FFF2-40B4-BE49-F238E27FC236}">
                <a16:creationId xmlns:a16="http://schemas.microsoft.com/office/drawing/2014/main" id="{BEE04F0B-5888-571B-22FA-BA28976AAB6F}"/>
              </a:ext>
            </a:extLst>
          </p:cNvPr>
          <p:cNvSpPr txBox="1"/>
          <p:nvPr/>
        </p:nvSpPr>
        <p:spPr>
          <a:xfrm>
            <a:off x="6992154" y="4919268"/>
            <a:ext cx="1618445" cy="276999"/>
          </a:xfrm>
          <a:prstGeom prst="rect">
            <a:avLst/>
          </a:prstGeom>
          <a:noFill/>
        </p:spPr>
        <p:txBody>
          <a:bodyPr wrap="square" rtlCol="0">
            <a:spAutoFit/>
          </a:bodyPr>
          <a:lstStyle/>
          <a:p>
            <a:pPr algn="ctr"/>
            <a:r>
              <a:rPr lang="en-US" sz="1200" dirty="0"/>
              <a:t>Time t = 534 sec.  </a:t>
            </a:r>
          </a:p>
        </p:txBody>
      </p:sp>
      <p:pic>
        <p:nvPicPr>
          <p:cNvPr id="13" name="Picture 12" descr="A screenshot of a cell phone">
            <a:extLst>
              <a:ext uri="{FF2B5EF4-FFF2-40B4-BE49-F238E27FC236}">
                <a16:creationId xmlns:a16="http://schemas.microsoft.com/office/drawing/2014/main" id="{A223CF30-7A12-AF54-9D63-B4900C1EF9F7}"/>
              </a:ext>
            </a:extLst>
          </p:cNvPr>
          <p:cNvPicPr>
            <a:picLocks noChangeAspect="1"/>
          </p:cNvPicPr>
          <p:nvPr/>
        </p:nvPicPr>
        <p:blipFill>
          <a:blip r:embed="rId3"/>
          <a:stretch>
            <a:fillRect/>
          </a:stretch>
        </p:blipFill>
        <p:spPr>
          <a:xfrm>
            <a:off x="2368134" y="3316555"/>
            <a:ext cx="2150110" cy="1359899"/>
          </a:xfrm>
          <a:prstGeom prst="rect">
            <a:avLst/>
          </a:prstGeom>
        </p:spPr>
      </p:pic>
      <p:pic>
        <p:nvPicPr>
          <p:cNvPr id="15" name="Picture 14" descr="Diagram">
            <a:extLst>
              <a:ext uri="{FF2B5EF4-FFF2-40B4-BE49-F238E27FC236}">
                <a16:creationId xmlns:a16="http://schemas.microsoft.com/office/drawing/2014/main" id="{BFA918D3-A47C-A0A5-8799-DDC8A0521D24}"/>
              </a:ext>
            </a:extLst>
          </p:cNvPr>
          <p:cNvPicPr>
            <a:picLocks noChangeAspect="1"/>
          </p:cNvPicPr>
          <p:nvPr/>
        </p:nvPicPr>
        <p:blipFill>
          <a:blip r:embed="rId4"/>
          <a:stretch>
            <a:fillRect/>
          </a:stretch>
        </p:blipFill>
        <p:spPr>
          <a:xfrm>
            <a:off x="2368134" y="1467220"/>
            <a:ext cx="2187846" cy="1574431"/>
          </a:xfrm>
          <a:prstGeom prst="rect">
            <a:avLst/>
          </a:prstGeom>
        </p:spPr>
      </p:pic>
      <p:pic>
        <p:nvPicPr>
          <p:cNvPr id="17" name="Picture 16" descr="Diagram">
            <a:extLst>
              <a:ext uri="{FF2B5EF4-FFF2-40B4-BE49-F238E27FC236}">
                <a16:creationId xmlns:a16="http://schemas.microsoft.com/office/drawing/2014/main" id="{0C5172CD-1E22-065F-601A-0B55FC0CA014}"/>
              </a:ext>
            </a:extLst>
          </p:cNvPr>
          <p:cNvPicPr>
            <a:picLocks noChangeAspect="1"/>
          </p:cNvPicPr>
          <p:nvPr/>
        </p:nvPicPr>
        <p:blipFill>
          <a:blip r:embed="rId5"/>
          <a:stretch>
            <a:fillRect/>
          </a:stretch>
        </p:blipFill>
        <p:spPr>
          <a:xfrm>
            <a:off x="4653309" y="1455655"/>
            <a:ext cx="2185998" cy="1582679"/>
          </a:xfrm>
          <a:prstGeom prst="rect">
            <a:avLst/>
          </a:prstGeom>
        </p:spPr>
      </p:pic>
      <p:pic>
        <p:nvPicPr>
          <p:cNvPr id="18" name="Picture 17" descr="Diagram">
            <a:extLst>
              <a:ext uri="{FF2B5EF4-FFF2-40B4-BE49-F238E27FC236}">
                <a16:creationId xmlns:a16="http://schemas.microsoft.com/office/drawing/2014/main" id="{CF72BBE0-FA8E-1D0A-B157-7BD9446A566D}"/>
              </a:ext>
            </a:extLst>
          </p:cNvPr>
          <p:cNvPicPr>
            <a:picLocks noChangeAspect="1"/>
          </p:cNvPicPr>
          <p:nvPr/>
        </p:nvPicPr>
        <p:blipFill>
          <a:blip r:embed="rId6"/>
          <a:stretch>
            <a:fillRect/>
          </a:stretch>
        </p:blipFill>
        <p:spPr>
          <a:xfrm>
            <a:off x="6936636" y="1461436"/>
            <a:ext cx="2185182" cy="1571367"/>
          </a:xfrm>
          <a:prstGeom prst="rect">
            <a:avLst/>
          </a:prstGeom>
        </p:spPr>
      </p:pic>
      <p:pic>
        <p:nvPicPr>
          <p:cNvPr id="19" name="Picture 18" descr="Diagram">
            <a:extLst>
              <a:ext uri="{FF2B5EF4-FFF2-40B4-BE49-F238E27FC236}">
                <a16:creationId xmlns:a16="http://schemas.microsoft.com/office/drawing/2014/main" id="{0BA9E582-53E0-86C4-1317-4062B252ADF1}"/>
              </a:ext>
            </a:extLst>
          </p:cNvPr>
          <p:cNvPicPr>
            <a:picLocks noChangeAspect="1"/>
          </p:cNvPicPr>
          <p:nvPr/>
        </p:nvPicPr>
        <p:blipFill>
          <a:blip r:embed="rId7"/>
          <a:stretch>
            <a:fillRect/>
          </a:stretch>
        </p:blipFill>
        <p:spPr>
          <a:xfrm>
            <a:off x="4625755" y="3316802"/>
            <a:ext cx="2121589" cy="1526266"/>
          </a:xfrm>
          <a:prstGeom prst="rect">
            <a:avLst/>
          </a:prstGeom>
        </p:spPr>
      </p:pic>
      <p:pic>
        <p:nvPicPr>
          <p:cNvPr id="29" name="Picture 28" descr="Diagram">
            <a:extLst>
              <a:ext uri="{FF2B5EF4-FFF2-40B4-BE49-F238E27FC236}">
                <a16:creationId xmlns:a16="http://schemas.microsoft.com/office/drawing/2014/main" id="{1ACA3CB8-3F48-CE13-E588-B9C7F5FD5073}"/>
              </a:ext>
            </a:extLst>
          </p:cNvPr>
          <p:cNvPicPr>
            <a:picLocks noChangeAspect="1"/>
          </p:cNvPicPr>
          <p:nvPr/>
        </p:nvPicPr>
        <p:blipFill>
          <a:blip r:embed="rId8"/>
          <a:stretch>
            <a:fillRect/>
          </a:stretch>
        </p:blipFill>
        <p:spPr>
          <a:xfrm>
            <a:off x="6902004" y="3300533"/>
            <a:ext cx="2178579" cy="1571367"/>
          </a:xfrm>
          <a:prstGeom prst="rect">
            <a:avLst/>
          </a:prstGeom>
        </p:spPr>
      </p:pic>
      <p:pic>
        <p:nvPicPr>
          <p:cNvPr id="30" name="Picture 29" descr="Diagram">
            <a:extLst>
              <a:ext uri="{FF2B5EF4-FFF2-40B4-BE49-F238E27FC236}">
                <a16:creationId xmlns:a16="http://schemas.microsoft.com/office/drawing/2014/main" id="{AB6466BC-05B1-2676-0213-B104166DE01F}"/>
              </a:ext>
            </a:extLst>
          </p:cNvPr>
          <p:cNvPicPr>
            <a:picLocks noChangeAspect="1"/>
          </p:cNvPicPr>
          <p:nvPr/>
        </p:nvPicPr>
        <p:blipFill>
          <a:blip r:embed="rId9"/>
          <a:stretch>
            <a:fillRect/>
          </a:stretch>
        </p:blipFill>
        <p:spPr>
          <a:xfrm>
            <a:off x="167554" y="3321399"/>
            <a:ext cx="2131334" cy="1526266"/>
          </a:xfrm>
          <a:prstGeom prst="rect">
            <a:avLst/>
          </a:prstGeom>
        </p:spPr>
      </p:pic>
    </p:spTree>
    <p:extLst>
      <p:ext uri="{BB962C8B-B14F-4D97-AF65-F5344CB8AC3E}">
        <p14:creationId xmlns:p14="http://schemas.microsoft.com/office/powerpoint/2010/main" val="134109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52973-CC01-64EF-0829-099DE6B76A7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9BC1BA-80DB-1BE1-090B-B44707000CE2}"/>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37B5F-ABCF-48FC-8FD3-F3890A2DD608}" type="slidenum">
              <a:rPr lang="en-US" smtClean="0"/>
              <a:pPr/>
              <a:t>41</a:t>
            </a:fld>
            <a:endParaRPr lang="en-US"/>
          </a:p>
        </p:txBody>
      </p:sp>
      <p:sp>
        <p:nvSpPr>
          <p:cNvPr id="11" name="Title 1">
            <a:extLst>
              <a:ext uri="{FF2B5EF4-FFF2-40B4-BE49-F238E27FC236}">
                <a16:creationId xmlns:a16="http://schemas.microsoft.com/office/drawing/2014/main" id="{0348492B-5D69-6CEE-F7A6-9A2C4E664648}"/>
              </a:ext>
            </a:extLst>
          </p:cNvPr>
          <p:cNvSpPr>
            <a:spLocks noGrp="1"/>
          </p:cNvSpPr>
          <p:nvPr>
            <p:ph type="title"/>
          </p:nvPr>
        </p:nvSpPr>
        <p:spPr/>
        <p:txBody>
          <a:bodyPr/>
          <a:lstStyle/>
          <a:p>
            <a:r>
              <a:rPr lang="en-US" sz="2400" b="1" dirty="0"/>
              <a:t>Limitation of Related Work</a:t>
            </a:r>
          </a:p>
        </p:txBody>
      </p:sp>
      <p:pic>
        <p:nvPicPr>
          <p:cNvPr id="6" name="Picture 5" descr="A diagram of a space time prism">
            <a:extLst>
              <a:ext uri="{FF2B5EF4-FFF2-40B4-BE49-F238E27FC236}">
                <a16:creationId xmlns:a16="http://schemas.microsoft.com/office/drawing/2014/main" id="{42B572D5-E6EA-7DD1-68B4-57D2C8C81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068" y="1060301"/>
            <a:ext cx="5253864" cy="2052015"/>
          </a:xfrm>
          <a:prstGeom prst="rect">
            <a:avLst/>
          </a:prstGeom>
        </p:spPr>
      </p:pic>
      <p:sp>
        <p:nvSpPr>
          <p:cNvPr id="7" name="Content Placeholder 2">
            <a:extLst>
              <a:ext uri="{FF2B5EF4-FFF2-40B4-BE49-F238E27FC236}">
                <a16:creationId xmlns:a16="http://schemas.microsoft.com/office/drawing/2014/main" id="{50A9E863-3B9D-74D6-03BD-AA900B736A7A}"/>
              </a:ext>
            </a:extLst>
          </p:cNvPr>
          <p:cNvSpPr>
            <a:spLocks noGrp="1"/>
          </p:cNvSpPr>
          <p:nvPr>
            <p:ph idx="1"/>
          </p:nvPr>
        </p:nvSpPr>
        <p:spPr>
          <a:xfrm>
            <a:off x="38100" y="3429000"/>
            <a:ext cx="9067800" cy="2286000"/>
          </a:xfrm>
        </p:spPr>
        <p:txBody>
          <a:bodyPr/>
          <a:lstStyle/>
          <a:p>
            <a:pPr marL="0" indent="0">
              <a:buNone/>
            </a:pPr>
            <a:r>
              <a:rPr lang="en-US" sz="1000" dirty="0">
                <a:solidFill>
                  <a:schemeClr val="tx1"/>
                </a:solidFill>
              </a:rPr>
              <a:t>[1] Shang, </a:t>
            </a:r>
            <a:r>
              <a:rPr lang="en-US" sz="1000" dirty="0" err="1">
                <a:solidFill>
                  <a:schemeClr val="tx1"/>
                </a:solidFill>
              </a:rPr>
              <a:t>Shuo</a:t>
            </a:r>
            <a:r>
              <a:rPr lang="en-US" sz="1000" dirty="0">
                <a:solidFill>
                  <a:schemeClr val="tx1"/>
                </a:solidFill>
              </a:rPr>
              <a:t>, </a:t>
            </a:r>
            <a:r>
              <a:rPr lang="en-US" sz="1000" dirty="0" err="1">
                <a:solidFill>
                  <a:schemeClr val="tx1"/>
                </a:solidFill>
              </a:rPr>
              <a:t>Lisi</a:t>
            </a:r>
            <a:r>
              <a:rPr lang="en-US" sz="1000" dirty="0">
                <a:solidFill>
                  <a:schemeClr val="tx1"/>
                </a:solidFill>
              </a:rPr>
              <a:t> Chen, </a:t>
            </a:r>
            <a:r>
              <a:rPr lang="en-US" sz="1000" dirty="0" err="1">
                <a:solidFill>
                  <a:schemeClr val="tx1"/>
                </a:solidFill>
              </a:rPr>
              <a:t>Zhewei</a:t>
            </a:r>
            <a:r>
              <a:rPr lang="en-US" sz="1000" dirty="0">
                <a:solidFill>
                  <a:schemeClr val="tx1"/>
                </a:solidFill>
              </a:rPr>
              <a:t> Wei, Christian </a:t>
            </a:r>
            <a:r>
              <a:rPr lang="en-US" sz="1000" dirty="0" err="1">
                <a:solidFill>
                  <a:schemeClr val="tx1"/>
                </a:solidFill>
              </a:rPr>
              <a:t>Søndergaard</a:t>
            </a:r>
            <a:r>
              <a:rPr lang="en-US" sz="1000" dirty="0">
                <a:solidFill>
                  <a:schemeClr val="tx1"/>
                </a:solidFill>
              </a:rPr>
              <a:t> Jensen, Kai Zheng, and </a:t>
            </a:r>
            <a:r>
              <a:rPr lang="en-US" sz="1000" dirty="0" err="1">
                <a:solidFill>
                  <a:schemeClr val="tx1"/>
                </a:solidFill>
              </a:rPr>
              <a:t>Panos</a:t>
            </a:r>
            <a:r>
              <a:rPr lang="en-US" sz="1000" dirty="0">
                <a:solidFill>
                  <a:schemeClr val="tx1"/>
                </a:solidFill>
              </a:rPr>
              <a:t> </a:t>
            </a:r>
            <a:r>
              <a:rPr lang="en-US" sz="1000" dirty="0" err="1">
                <a:solidFill>
                  <a:schemeClr val="tx1"/>
                </a:solidFill>
              </a:rPr>
              <a:t>Kalnis</a:t>
            </a:r>
            <a:r>
              <a:rPr lang="en-US" sz="1000" dirty="0">
                <a:solidFill>
                  <a:schemeClr val="tx1"/>
                </a:solidFill>
              </a:rPr>
              <a:t>. "Trajectory similarity join in spatial networks." Proceedings of the VLDB Endowment 10, VLDB Endowment Inc, no. 11, (2017).</a:t>
            </a:r>
          </a:p>
          <a:p>
            <a:pPr marL="0" indent="0">
              <a:buNone/>
            </a:pPr>
            <a:r>
              <a:rPr lang="en-US" sz="1000" dirty="0">
                <a:solidFill>
                  <a:schemeClr val="tx1"/>
                </a:solidFill>
              </a:rPr>
              <a:t>[2] </a:t>
            </a:r>
            <a:r>
              <a:rPr lang="en-US" sz="1000" dirty="0" err="1">
                <a:solidFill>
                  <a:schemeClr val="tx1"/>
                </a:solidFill>
              </a:rPr>
              <a:t>Bakalov</a:t>
            </a:r>
            <a:r>
              <a:rPr lang="en-US" sz="1000" dirty="0">
                <a:solidFill>
                  <a:schemeClr val="tx1"/>
                </a:solidFill>
              </a:rPr>
              <a:t>, </a:t>
            </a:r>
            <a:r>
              <a:rPr lang="en-US" sz="1000" dirty="0" err="1">
                <a:solidFill>
                  <a:schemeClr val="tx1"/>
                </a:solidFill>
              </a:rPr>
              <a:t>Petko</a:t>
            </a:r>
            <a:r>
              <a:rPr lang="en-US" sz="1000" dirty="0">
                <a:solidFill>
                  <a:schemeClr val="tx1"/>
                </a:solidFill>
              </a:rPr>
              <a:t>, </a:t>
            </a:r>
            <a:r>
              <a:rPr lang="en-US" sz="1000" dirty="0" err="1">
                <a:solidFill>
                  <a:schemeClr val="tx1"/>
                </a:solidFill>
              </a:rPr>
              <a:t>Marios</a:t>
            </a:r>
            <a:r>
              <a:rPr lang="en-US" sz="1000" dirty="0">
                <a:solidFill>
                  <a:schemeClr val="tx1"/>
                </a:solidFill>
              </a:rPr>
              <a:t> </a:t>
            </a:r>
            <a:r>
              <a:rPr lang="en-US" sz="1000" dirty="0" err="1">
                <a:solidFill>
                  <a:schemeClr val="tx1"/>
                </a:solidFill>
              </a:rPr>
              <a:t>Hadjieleftheriou</a:t>
            </a:r>
            <a:r>
              <a:rPr lang="en-US" sz="1000" dirty="0">
                <a:solidFill>
                  <a:schemeClr val="tx1"/>
                </a:solidFill>
              </a:rPr>
              <a:t>, Eamonn Keogh, and Vassilis J. </a:t>
            </a:r>
            <a:r>
              <a:rPr lang="en-US" sz="1000" dirty="0" err="1">
                <a:solidFill>
                  <a:schemeClr val="tx1"/>
                </a:solidFill>
              </a:rPr>
              <a:t>Tsotras</a:t>
            </a:r>
            <a:r>
              <a:rPr lang="en-US" sz="1000" dirty="0">
                <a:solidFill>
                  <a:schemeClr val="tx1"/>
                </a:solidFill>
              </a:rPr>
              <a:t>. "Efficient trajectory joins using symbolic representations." In Proceedings of the 6th international conference on Mobile data management, IEEE, pp. 86-93, 2005.</a:t>
            </a:r>
          </a:p>
          <a:p>
            <a:pPr marL="0" indent="0">
              <a:buNone/>
            </a:pPr>
            <a:r>
              <a:rPr lang="en-US" sz="1000" dirty="0">
                <a:solidFill>
                  <a:schemeClr val="tx1"/>
                </a:solidFill>
              </a:rPr>
              <a:t>[3] </a:t>
            </a:r>
            <a:r>
              <a:rPr lang="en-US" sz="1000" dirty="0" err="1">
                <a:solidFill>
                  <a:schemeClr val="tx1"/>
                </a:solidFill>
              </a:rPr>
              <a:t>Bakalov</a:t>
            </a:r>
            <a:r>
              <a:rPr lang="en-US" sz="1000" dirty="0">
                <a:solidFill>
                  <a:schemeClr val="tx1"/>
                </a:solidFill>
              </a:rPr>
              <a:t>, </a:t>
            </a:r>
            <a:r>
              <a:rPr lang="en-US" sz="1000" dirty="0" err="1">
                <a:solidFill>
                  <a:schemeClr val="tx1"/>
                </a:solidFill>
              </a:rPr>
              <a:t>Petko</a:t>
            </a:r>
            <a:r>
              <a:rPr lang="en-US" sz="1000" dirty="0">
                <a:solidFill>
                  <a:schemeClr val="tx1"/>
                </a:solidFill>
              </a:rPr>
              <a:t>, and Vassilis J. </a:t>
            </a:r>
            <a:r>
              <a:rPr lang="en-US" sz="1000" dirty="0" err="1">
                <a:solidFill>
                  <a:schemeClr val="tx1"/>
                </a:solidFill>
              </a:rPr>
              <a:t>Tsotras</a:t>
            </a:r>
            <a:r>
              <a:rPr lang="en-US" sz="1000" dirty="0">
                <a:solidFill>
                  <a:schemeClr val="tx1"/>
                </a:solidFill>
              </a:rPr>
              <a:t>. "Continuous spatiotemporal trajectory joins." In International conference on </a:t>
            </a:r>
            <a:r>
              <a:rPr lang="en-US" sz="1000" dirty="0" err="1">
                <a:solidFill>
                  <a:schemeClr val="tx1"/>
                </a:solidFill>
              </a:rPr>
              <a:t>GeoSensor</a:t>
            </a:r>
            <a:r>
              <a:rPr lang="en-US" sz="1000" dirty="0">
                <a:solidFill>
                  <a:schemeClr val="tx1"/>
                </a:solidFill>
              </a:rPr>
              <a:t> Networks, pp. 109-128. Springer, Berlin, Heidelberg, 2006.</a:t>
            </a:r>
          </a:p>
          <a:p>
            <a:pPr marL="0" indent="0">
              <a:buNone/>
            </a:pPr>
            <a:r>
              <a:rPr lang="en-US" sz="1000" dirty="0">
                <a:solidFill>
                  <a:schemeClr val="tx1"/>
                </a:solidFill>
              </a:rPr>
              <a:t>[4] Ding, Hui, </a:t>
            </a:r>
            <a:r>
              <a:rPr lang="en-US" sz="1000" dirty="0" err="1">
                <a:solidFill>
                  <a:schemeClr val="tx1"/>
                </a:solidFill>
              </a:rPr>
              <a:t>Goce</a:t>
            </a:r>
            <a:r>
              <a:rPr lang="en-US" sz="1000" dirty="0">
                <a:solidFill>
                  <a:schemeClr val="tx1"/>
                </a:solidFill>
              </a:rPr>
              <a:t> </a:t>
            </a:r>
            <a:r>
              <a:rPr lang="en-US" sz="1000" dirty="0" err="1">
                <a:solidFill>
                  <a:schemeClr val="tx1"/>
                </a:solidFill>
              </a:rPr>
              <a:t>Trajcevski</a:t>
            </a:r>
            <a:r>
              <a:rPr lang="en-US" sz="1000" dirty="0">
                <a:solidFill>
                  <a:schemeClr val="tx1"/>
                </a:solidFill>
              </a:rPr>
              <a:t>, and Peter Scheuermann. "Efficient similarity join of large sets of moving object trajectories." In 2008 15th International Symposium on Temporal Representation and Reasoning, IEEE, pp. 79-87., 2008.</a:t>
            </a:r>
          </a:p>
          <a:p>
            <a:pPr marL="0" indent="0">
              <a:buNone/>
            </a:pPr>
            <a:r>
              <a:rPr lang="en-US" sz="1000" dirty="0">
                <a:solidFill>
                  <a:schemeClr val="tx1"/>
                </a:solidFill>
              </a:rPr>
              <a:t>[5] </a:t>
            </a:r>
            <a:r>
              <a:rPr lang="en-US" sz="1000" dirty="0" err="1">
                <a:solidFill>
                  <a:schemeClr val="tx1"/>
                </a:solidFill>
              </a:rPr>
              <a:t>Pfoser</a:t>
            </a:r>
            <a:r>
              <a:rPr lang="en-US" sz="1000" dirty="0">
                <a:solidFill>
                  <a:schemeClr val="tx1"/>
                </a:solidFill>
              </a:rPr>
              <a:t>, Dieter, Christian S. Jensen, and Yannis Theodoridis. "Novel approaches to the indexing of moving object trajectories." In VLDB, Very Large Data Base Endowment Inc., pp. 395-406. 2000.</a:t>
            </a:r>
          </a:p>
          <a:p>
            <a:pPr marL="0" indent="0">
              <a:buNone/>
            </a:pPr>
            <a:r>
              <a:rPr lang="en-US" sz="1000" dirty="0">
                <a:solidFill>
                  <a:schemeClr val="tx1"/>
                </a:solidFill>
              </a:rPr>
              <a:t>[6] Arun Sharma, </a:t>
            </a:r>
            <a:r>
              <a:rPr lang="en-US" sz="1000" dirty="0" err="1">
                <a:solidFill>
                  <a:schemeClr val="tx1"/>
                </a:solidFill>
              </a:rPr>
              <a:t>Xun</a:t>
            </a:r>
            <a:r>
              <a:rPr lang="en-US" sz="1000" dirty="0">
                <a:solidFill>
                  <a:schemeClr val="tx1"/>
                </a:solidFill>
              </a:rPr>
              <a:t> Tang, Jayant Gupta, Majid </a:t>
            </a:r>
            <a:r>
              <a:rPr lang="en-US" sz="1000" dirty="0" err="1">
                <a:solidFill>
                  <a:schemeClr val="tx1"/>
                </a:solidFill>
              </a:rPr>
              <a:t>Farhadloo</a:t>
            </a:r>
            <a:r>
              <a:rPr lang="en-US" sz="1000" dirty="0">
                <a:solidFill>
                  <a:schemeClr val="tx1"/>
                </a:solidFill>
              </a:rPr>
              <a:t>, and Shashi Shekhar. "Analyzing Trajectory Gaps for Possible Rendezvous: A Summary of Results." In 11th International Conference on Geographic Information Science (</a:t>
            </a:r>
            <a:r>
              <a:rPr lang="en-US" sz="1000" dirty="0" err="1">
                <a:solidFill>
                  <a:schemeClr val="tx1"/>
                </a:solidFill>
              </a:rPr>
              <a:t>GIScience</a:t>
            </a:r>
            <a:r>
              <a:rPr lang="en-US" sz="1000" dirty="0">
                <a:solidFill>
                  <a:schemeClr val="tx1"/>
                </a:solidFill>
              </a:rPr>
              <a:t> 2021)-Part I. Schloss </a:t>
            </a:r>
            <a:r>
              <a:rPr lang="en-US" sz="1000" dirty="0" err="1">
                <a:solidFill>
                  <a:schemeClr val="tx1"/>
                </a:solidFill>
              </a:rPr>
              <a:t>Dagstuhl</a:t>
            </a:r>
            <a:r>
              <a:rPr lang="en-US" sz="1000" dirty="0">
                <a:solidFill>
                  <a:schemeClr val="tx1"/>
                </a:solidFill>
              </a:rPr>
              <a:t>-Leibniz-</a:t>
            </a:r>
            <a:r>
              <a:rPr lang="en-US" sz="1000" dirty="0" err="1">
                <a:solidFill>
                  <a:schemeClr val="tx1"/>
                </a:solidFill>
              </a:rPr>
              <a:t>Zentrum</a:t>
            </a:r>
            <a:r>
              <a:rPr lang="en-US" sz="1000" dirty="0">
                <a:solidFill>
                  <a:schemeClr val="tx1"/>
                </a:solidFill>
              </a:rPr>
              <a:t> </a:t>
            </a:r>
            <a:r>
              <a:rPr lang="en-US" sz="1000" dirty="0" err="1">
                <a:solidFill>
                  <a:schemeClr val="tx1"/>
                </a:solidFill>
              </a:rPr>
              <a:t>für</a:t>
            </a:r>
            <a:r>
              <a:rPr lang="en-US" sz="1000" dirty="0">
                <a:solidFill>
                  <a:schemeClr val="tx1"/>
                </a:solidFill>
              </a:rPr>
              <a:t> </a:t>
            </a:r>
            <a:r>
              <a:rPr lang="en-US" sz="1000" dirty="0" err="1">
                <a:solidFill>
                  <a:schemeClr val="tx1"/>
                </a:solidFill>
              </a:rPr>
              <a:t>Informatik</a:t>
            </a:r>
            <a:r>
              <a:rPr lang="en-US" sz="1000" dirty="0">
                <a:solidFill>
                  <a:schemeClr val="tx1"/>
                </a:solidFill>
              </a:rPr>
              <a:t>, 2020.</a:t>
            </a:r>
          </a:p>
        </p:txBody>
      </p:sp>
    </p:spTree>
    <p:extLst>
      <p:ext uri="{BB962C8B-B14F-4D97-AF65-F5344CB8AC3E}">
        <p14:creationId xmlns:p14="http://schemas.microsoft.com/office/powerpoint/2010/main" val="58546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8B0F5-C4C3-41F3-8456-7F5157ED95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DC32F9-1D4D-EECE-F006-68492873BF18}"/>
              </a:ext>
            </a:extLst>
          </p:cNvPr>
          <p:cNvSpPr>
            <a:spLocks noGrp="1"/>
          </p:cNvSpPr>
          <p:nvPr>
            <p:ph type="title"/>
          </p:nvPr>
        </p:nvSpPr>
        <p:spPr/>
        <p:txBody>
          <a:bodyPr/>
          <a:lstStyle/>
          <a:p>
            <a:r>
              <a:rPr lang="en" b="1" dirty="0"/>
              <a:t>Key Concepts: Terminology</a:t>
            </a:r>
            <a:endParaRPr lang="en-US" b="1" dirty="0"/>
          </a:p>
        </p:txBody>
      </p:sp>
      <p:sp>
        <p:nvSpPr>
          <p:cNvPr id="4" name="Slide Number Placeholder 3">
            <a:extLst>
              <a:ext uri="{FF2B5EF4-FFF2-40B4-BE49-F238E27FC236}">
                <a16:creationId xmlns:a16="http://schemas.microsoft.com/office/drawing/2014/main" id="{59A15D00-B7EB-B7AA-E8A7-6CAEC68ECC35}"/>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37B5F-ABCF-48FC-8FD3-F3890A2DD608}" type="slidenum">
              <a:rPr lang="en-US" smtClean="0"/>
              <a:pPr/>
              <a:t>42</a:t>
            </a:fld>
            <a:endParaRPr lang="en-US"/>
          </a:p>
        </p:txBody>
      </p:sp>
      <p:sp>
        <p:nvSpPr>
          <p:cNvPr id="3" name="Content Placeholder 2">
            <a:extLst>
              <a:ext uri="{FF2B5EF4-FFF2-40B4-BE49-F238E27FC236}">
                <a16:creationId xmlns:a16="http://schemas.microsoft.com/office/drawing/2014/main" id="{6E318CF5-F1B3-543D-7147-DECEF6956E0E}"/>
              </a:ext>
            </a:extLst>
          </p:cNvPr>
          <p:cNvSpPr>
            <a:spLocks noGrp="1"/>
          </p:cNvSpPr>
          <p:nvPr>
            <p:ph idx="1"/>
          </p:nvPr>
        </p:nvSpPr>
        <p:spPr>
          <a:xfrm>
            <a:off x="190500" y="1196394"/>
            <a:ext cx="8763000" cy="1447800"/>
          </a:xfrm>
        </p:spPr>
        <p:txBody>
          <a:bodyPr/>
          <a:lstStyle/>
          <a:p>
            <a:r>
              <a:rPr lang="en-US" sz="1600" dirty="0">
                <a:solidFill>
                  <a:schemeClr val="tx1"/>
                </a:solidFill>
              </a:rPr>
              <a:t>Spatial trajectory: Chronologically sorted points generated by a moving object. </a:t>
            </a:r>
          </a:p>
          <a:p>
            <a:r>
              <a:rPr lang="en-US" sz="1600" dirty="0">
                <a:solidFill>
                  <a:schemeClr val="tx1"/>
                </a:solidFill>
              </a:rPr>
              <a:t>Effective Missing Period (EMP): Time period when the signal is missing.</a:t>
            </a:r>
          </a:p>
          <a:p>
            <a:r>
              <a:rPr lang="en-US" sz="1600" dirty="0">
                <a:solidFill>
                  <a:schemeClr val="tx1"/>
                </a:solidFill>
              </a:rPr>
              <a:t>Maximum speed (S</a:t>
            </a:r>
            <a:r>
              <a:rPr lang="en-US" sz="1600" baseline="-25000" dirty="0">
                <a:solidFill>
                  <a:schemeClr val="tx1"/>
                </a:solidFill>
              </a:rPr>
              <a:t>max</a:t>
            </a:r>
            <a:r>
              <a:rPr lang="en-US" sz="1600" dirty="0">
                <a:solidFill>
                  <a:schemeClr val="tx1"/>
                </a:solidFill>
              </a:rPr>
              <a:t>): the maximum speed of an object.</a:t>
            </a:r>
          </a:p>
          <a:p>
            <a:r>
              <a:rPr lang="en-US" sz="1600" dirty="0">
                <a:solidFill>
                  <a:schemeClr val="tx1"/>
                </a:solidFill>
              </a:rPr>
              <a:t>Candidate Active Volume (CAV): Spatiotemporal volume where an object is possibly located during an EMP. </a:t>
            </a:r>
          </a:p>
        </p:txBody>
      </p:sp>
      <p:sp>
        <p:nvSpPr>
          <p:cNvPr id="5" name="Rectangle 4">
            <a:extLst>
              <a:ext uri="{FF2B5EF4-FFF2-40B4-BE49-F238E27FC236}">
                <a16:creationId xmlns:a16="http://schemas.microsoft.com/office/drawing/2014/main" id="{B0EE20D8-D223-212B-7815-1C9CF631C044}"/>
              </a:ext>
            </a:extLst>
          </p:cNvPr>
          <p:cNvSpPr/>
          <p:nvPr/>
        </p:nvSpPr>
        <p:spPr>
          <a:xfrm>
            <a:off x="4572699" y="5139894"/>
            <a:ext cx="3816475" cy="276999"/>
          </a:xfrm>
          <a:prstGeom prst="rect">
            <a:avLst/>
          </a:prstGeom>
        </p:spPr>
        <p:txBody>
          <a:bodyPr wrap="square">
            <a:spAutoFit/>
          </a:bodyPr>
          <a:lstStyle/>
          <a:p>
            <a:r>
              <a:rPr lang="en-US" sz="1200" dirty="0"/>
              <a:t>Fig 2. A 2D illustration of rendezvous region detection</a:t>
            </a:r>
          </a:p>
        </p:txBody>
      </p:sp>
      <p:sp>
        <p:nvSpPr>
          <p:cNvPr id="10" name="Rectangle 9">
            <a:extLst>
              <a:ext uri="{FF2B5EF4-FFF2-40B4-BE49-F238E27FC236}">
                <a16:creationId xmlns:a16="http://schemas.microsoft.com/office/drawing/2014/main" id="{3F1698BD-B912-4002-C827-76FBEAD55E11}"/>
              </a:ext>
            </a:extLst>
          </p:cNvPr>
          <p:cNvSpPr/>
          <p:nvPr/>
        </p:nvSpPr>
        <p:spPr>
          <a:xfrm>
            <a:off x="76899" y="5162956"/>
            <a:ext cx="3893043" cy="276999"/>
          </a:xfrm>
          <a:prstGeom prst="rect">
            <a:avLst/>
          </a:prstGeom>
        </p:spPr>
        <p:txBody>
          <a:bodyPr wrap="square">
            <a:spAutoFit/>
          </a:bodyPr>
          <a:lstStyle/>
          <a:p>
            <a:r>
              <a:rPr lang="en-US" sz="1200" dirty="0"/>
              <a:t>Fig 1. A 1D illustration of CAV and Rendezvous Region</a:t>
            </a:r>
          </a:p>
        </p:txBody>
      </p:sp>
      <p:pic>
        <p:nvPicPr>
          <p:cNvPr id="11" name="Picture 10" descr="Diagram">
            <a:extLst>
              <a:ext uri="{FF2B5EF4-FFF2-40B4-BE49-F238E27FC236}">
                <a16:creationId xmlns:a16="http://schemas.microsoft.com/office/drawing/2014/main" id="{1AB87E09-9759-A79B-16F4-CEEAD6CD483B}"/>
              </a:ext>
            </a:extLst>
          </p:cNvPr>
          <p:cNvPicPr>
            <a:picLocks noChangeAspect="1"/>
          </p:cNvPicPr>
          <p:nvPr/>
        </p:nvPicPr>
        <p:blipFill>
          <a:blip r:embed="rId2"/>
          <a:stretch>
            <a:fillRect/>
          </a:stretch>
        </p:blipFill>
        <p:spPr>
          <a:xfrm>
            <a:off x="3710909" y="3162966"/>
            <a:ext cx="1826866" cy="1863897"/>
          </a:xfrm>
          <a:prstGeom prst="rect">
            <a:avLst/>
          </a:prstGeom>
        </p:spPr>
      </p:pic>
      <p:pic>
        <p:nvPicPr>
          <p:cNvPr id="12" name="Picture 11" descr="Diagram">
            <a:extLst>
              <a:ext uri="{FF2B5EF4-FFF2-40B4-BE49-F238E27FC236}">
                <a16:creationId xmlns:a16="http://schemas.microsoft.com/office/drawing/2014/main" id="{933F348C-864A-F237-2B08-A270D2B92FA9}"/>
              </a:ext>
            </a:extLst>
          </p:cNvPr>
          <p:cNvPicPr>
            <a:picLocks noChangeAspect="1"/>
          </p:cNvPicPr>
          <p:nvPr/>
        </p:nvPicPr>
        <p:blipFill>
          <a:blip r:embed="rId3"/>
          <a:stretch>
            <a:fillRect/>
          </a:stretch>
        </p:blipFill>
        <p:spPr>
          <a:xfrm>
            <a:off x="5468932" y="3170192"/>
            <a:ext cx="1826864" cy="1863896"/>
          </a:xfrm>
          <a:prstGeom prst="rect">
            <a:avLst/>
          </a:prstGeom>
        </p:spPr>
      </p:pic>
      <p:pic>
        <p:nvPicPr>
          <p:cNvPr id="13" name="Picture 12" descr="Table">
            <a:extLst>
              <a:ext uri="{FF2B5EF4-FFF2-40B4-BE49-F238E27FC236}">
                <a16:creationId xmlns:a16="http://schemas.microsoft.com/office/drawing/2014/main" id="{050375F0-8706-96FE-CA8F-FC3895403C8C}"/>
              </a:ext>
            </a:extLst>
          </p:cNvPr>
          <p:cNvPicPr>
            <a:picLocks noChangeAspect="1"/>
          </p:cNvPicPr>
          <p:nvPr/>
        </p:nvPicPr>
        <p:blipFill>
          <a:blip r:embed="rId4"/>
          <a:stretch>
            <a:fillRect/>
          </a:stretch>
        </p:blipFill>
        <p:spPr>
          <a:xfrm>
            <a:off x="7242748" y="3170192"/>
            <a:ext cx="1811521" cy="1726606"/>
          </a:xfrm>
          <a:prstGeom prst="rect">
            <a:avLst/>
          </a:prstGeom>
        </p:spPr>
      </p:pic>
      <p:pic>
        <p:nvPicPr>
          <p:cNvPr id="14" name="Picture 13" descr="Chart, radar chart">
            <a:extLst>
              <a:ext uri="{FF2B5EF4-FFF2-40B4-BE49-F238E27FC236}">
                <a16:creationId xmlns:a16="http://schemas.microsoft.com/office/drawing/2014/main" id="{B92A23F7-5F71-B900-31D8-486FDA31DF3C}"/>
              </a:ext>
            </a:extLst>
          </p:cNvPr>
          <p:cNvPicPr>
            <a:picLocks noChangeAspect="1"/>
          </p:cNvPicPr>
          <p:nvPr/>
        </p:nvPicPr>
        <p:blipFill>
          <a:blip r:embed="rId5"/>
          <a:stretch>
            <a:fillRect/>
          </a:stretch>
        </p:blipFill>
        <p:spPr>
          <a:xfrm>
            <a:off x="113685" y="3107146"/>
            <a:ext cx="1715814" cy="2032748"/>
          </a:xfrm>
          <a:prstGeom prst="rect">
            <a:avLst/>
          </a:prstGeom>
        </p:spPr>
      </p:pic>
      <p:pic>
        <p:nvPicPr>
          <p:cNvPr id="15" name="Picture 14" descr="Chart, radar chart">
            <a:extLst>
              <a:ext uri="{FF2B5EF4-FFF2-40B4-BE49-F238E27FC236}">
                <a16:creationId xmlns:a16="http://schemas.microsoft.com/office/drawing/2014/main" id="{2D94E646-C225-DA7F-4CE6-396AC219CC57}"/>
              </a:ext>
            </a:extLst>
          </p:cNvPr>
          <p:cNvPicPr>
            <a:picLocks noChangeAspect="1"/>
          </p:cNvPicPr>
          <p:nvPr/>
        </p:nvPicPr>
        <p:blipFill>
          <a:blip r:embed="rId6"/>
          <a:stretch>
            <a:fillRect/>
          </a:stretch>
        </p:blipFill>
        <p:spPr>
          <a:xfrm>
            <a:off x="1792857" y="3108488"/>
            <a:ext cx="1789242" cy="2032748"/>
          </a:xfrm>
          <a:prstGeom prst="rect">
            <a:avLst/>
          </a:prstGeom>
        </p:spPr>
      </p:pic>
    </p:spTree>
    <p:extLst>
      <p:ext uri="{BB962C8B-B14F-4D97-AF65-F5344CB8AC3E}">
        <p14:creationId xmlns:p14="http://schemas.microsoft.com/office/powerpoint/2010/main" val="394026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ED8B4-5F22-65A6-DC46-B10B892CDA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E2C484-AF9A-9C3A-C3D9-BFAEDA684EAE}"/>
              </a:ext>
            </a:extLst>
          </p:cNvPr>
          <p:cNvSpPr>
            <a:spLocks noGrp="1"/>
          </p:cNvSpPr>
          <p:nvPr>
            <p:ph type="title"/>
          </p:nvPr>
        </p:nvSpPr>
        <p:spPr/>
        <p:txBody>
          <a:bodyPr/>
          <a:lstStyle/>
          <a:p>
            <a:r>
              <a:rPr lang="en" b="1" dirty="0"/>
              <a:t>Problem Statement</a:t>
            </a:r>
            <a:endParaRPr lang="en-US" b="1" dirty="0"/>
          </a:p>
        </p:txBody>
      </p:sp>
      <p:sp>
        <p:nvSpPr>
          <p:cNvPr id="4" name="Slide Number Placeholder 3">
            <a:extLst>
              <a:ext uri="{FF2B5EF4-FFF2-40B4-BE49-F238E27FC236}">
                <a16:creationId xmlns:a16="http://schemas.microsoft.com/office/drawing/2014/main" id="{5759B492-D77C-601E-9A4F-B91ED88ADD02}"/>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37B5F-ABCF-48FC-8FD3-F3890A2DD608}" type="slidenum">
              <a:rPr lang="en-US" smtClean="0"/>
              <a:pPr/>
              <a:t>43</a:t>
            </a:fld>
            <a:endParaRPr lang="en-US"/>
          </a:p>
        </p:txBody>
      </p:sp>
      <p:sp>
        <p:nvSpPr>
          <p:cNvPr id="8" name="Content Placeholder 2">
            <a:extLst>
              <a:ext uri="{FF2B5EF4-FFF2-40B4-BE49-F238E27FC236}">
                <a16:creationId xmlns:a16="http://schemas.microsoft.com/office/drawing/2014/main" id="{2967F039-850E-C73C-C5AE-A53A380EAFAA}"/>
              </a:ext>
            </a:extLst>
          </p:cNvPr>
          <p:cNvSpPr>
            <a:spLocks noGrp="1"/>
          </p:cNvSpPr>
          <p:nvPr>
            <p:ph idx="1"/>
          </p:nvPr>
        </p:nvSpPr>
        <p:spPr>
          <a:xfrm>
            <a:off x="0" y="1163099"/>
            <a:ext cx="5105400" cy="2209800"/>
          </a:xfrm>
        </p:spPr>
        <p:txBody>
          <a:bodyPr/>
          <a:lstStyle/>
          <a:p>
            <a:r>
              <a:rPr lang="en-US" sz="1500" b="1" dirty="0">
                <a:solidFill>
                  <a:schemeClr val="tx1"/>
                </a:solidFill>
              </a:rPr>
              <a:t>Input:</a:t>
            </a:r>
          </a:p>
          <a:p>
            <a:pPr lvl="1"/>
            <a:r>
              <a:rPr lang="en-US" sz="1500" dirty="0">
                <a:solidFill>
                  <a:schemeClr val="tx1"/>
                </a:solidFill>
              </a:rPr>
              <a:t>A study area S</a:t>
            </a:r>
          </a:p>
          <a:p>
            <a:pPr lvl="1"/>
            <a:r>
              <a:rPr lang="en-US" sz="1500" dirty="0">
                <a:solidFill>
                  <a:schemeClr val="tx1"/>
                </a:solidFill>
              </a:rPr>
              <a:t>A set of |N| trajectories T = t</a:t>
            </a:r>
            <a:r>
              <a:rPr lang="en-US" sz="1500" baseline="-25000" dirty="0">
                <a:solidFill>
                  <a:schemeClr val="tx1"/>
                </a:solidFill>
              </a:rPr>
              <a:t>1</a:t>
            </a:r>
            <a:r>
              <a:rPr lang="en-US" sz="1500" dirty="0">
                <a:solidFill>
                  <a:schemeClr val="tx1"/>
                </a:solidFill>
              </a:rPr>
              <a:t> … </a:t>
            </a:r>
            <a:r>
              <a:rPr lang="en-US" sz="1500" dirty="0" err="1">
                <a:solidFill>
                  <a:schemeClr val="tx1"/>
                </a:solidFill>
              </a:rPr>
              <a:t>t</a:t>
            </a:r>
            <a:r>
              <a:rPr lang="en-US" sz="1500" baseline="-25000" dirty="0" err="1">
                <a:solidFill>
                  <a:schemeClr val="tx1"/>
                </a:solidFill>
              </a:rPr>
              <a:t>|N</a:t>
            </a:r>
            <a:r>
              <a:rPr lang="en-US" sz="1500" baseline="-25000" dirty="0">
                <a:solidFill>
                  <a:schemeClr val="tx1"/>
                </a:solidFill>
              </a:rPr>
              <a:t>|</a:t>
            </a:r>
            <a:r>
              <a:rPr lang="en-US" sz="1500" dirty="0">
                <a:solidFill>
                  <a:schemeClr val="tx1"/>
                </a:solidFill>
              </a:rPr>
              <a:t>, </a:t>
            </a:r>
          </a:p>
          <a:p>
            <a:pPr lvl="1"/>
            <a:r>
              <a:rPr lang="en-US" sz="1500" dirty="0">
                <a:solidFill>
                  <a:schemeClr val="tx1"/>
                </a:solidFill>
              </a:rPr>
              <a:t>Maximum speed </a:t>
            </a:r>
            <a:r>
              <a:rPr lang="en-US" sz="1500" dirty="0" err="1">
                <a:solidFill>
                  <a:schemeClr val="tx1"/>
                </a:solidFill>
              </a:rPr>
              <a:t>S</a:t>
            </a:r>
            <a:r>
              <a:rPr lang="en-US" sz="1500" baseline="-25000" dirty="0" err="1">
                <a:solidFill>
                  <a:schemeClr val="tx1"/>
                </a:solidFill>
              </a:rPr>
              <a:t>max_i</a:t>
            </a:r>
            <a:r>
              <a:rPr lang="en-US" sz="1500" dirty="0">
                <a:solidFill>
                  <a:schemeClr val="tx1"/>
                </a:solidFill>
              </a:rPr>
              <a:t> for each object</a:t>
            </a:r>
          </a:p>
          <a:p>
            <a:pPr lvl="1"/>
            <a:r>
              <a:rPr lang="en-US" sz="1500" dirty="0">
                <a:solidFill>
                  <a:schemeClr val="tx1"/>
                </a:solidFill>
              </a:rPr>
              <a:t>An effective missing period threshold </a:t>
            </a:r>
          </a:p>
          <a:p>
            <a:r>
              <a:rPr lang="en-US" sz="1500" b="1" dirty="0">
                <a:solidFill>
                  <a:schemeClr val="tx1"/>
                </a:solidFill>
              </a:rPr>
              <a:t>Output: </a:t>
            </a:r>
            <a:r>
              <a:rPr lang="en-US" sz="1500" dirty="0">
                <a:solidFill>
                  <a:srgbClr val="FF0000"/>
                </a:solidFill>
              </a:rPr>
              <a:t>An upper bound on possible-rendezvous area</a:t>
            </a:r>
            <a:r>
              <a:rPr lang="en-US" sz="1500" dirty="0">
                <a:solidFill>
                  <a:schemeClr val="tx1"/>
                </a:solidFill>
              </a:rPr>
              <a:t>.</a:t>
            </a:r>
          </a:p>
          <a:p>
            <a:pPr lvl="1"/>
            <a:r>
              <a:rPr lang="en-US" sz="1500" dirty="0">
                <a:solidFill>
                  <a:schemeClr val="tx1"/>
                </a:solidFill>
              </a:rPr>
              <a:t>A proxy for post-processing human effort (e.g., review satellite imagery).</a:t>
            </a:r>
          </a:p>
        </p:txBody>
      </p:sp>
      <p:sp>
        <p:nvSpPr>
          <p:cNvPr id="9" name="Content Placeholder 2">
            <a:extLst>
              <a:ext uri="{FF2B5EF4-FFF2-40B4-BE49-F238E27FC236}">
                <a16:creationId xmlns:a16="http://schemas.microsoft.com/office/drawing/2014/main" id="{0BE2F3EB-3AC6-F890-2468-567A9683EEBC}"/>
              </a:ext>
            </a:extLst>
          </p:cNvPr>
          <p:cNvSpPr txBox="1">
            <a:spLocks/>
          </p:cNvSpPr>
          <p:nvPr/>
        </p:nvSpPr>
        <p:spPr bwMode="auto">
          <a:xfrm>
            <a:off x="0" y="3372898"/>
            <a:ext cx="4629727" cy="9887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68589" tIns="34295" rIns="68589" bIns="34295" numCol="1" anchor="t" anchorCtr="0" compatLnSpc="1">
            <a:prstTxWarp prst="textNoShape">
              <a:avLst/>
            </a:prstTxWarp>
          </a:bodyPr>
          <a:lstStyle>
            <a:lvl1pPr marL="257209" indent="-257209" algn="l" rtl="0" eaLnBrk="1" fontAlgn="base" hangingPunct="1">
              <a:spcBef>
                <a:spcPct val="20000"/>
              </a:spcBef>
              <a:spcAft>
                <a:spcPct val="0"/>
              </a:spcAft>
              <a:buClr>
                <a:srgbClr val="7A0019"/>
              </a:buClr>
              <a:buChar char="•"/>
              <a:defRPr sz="2400">
                <a:solidFill>
                  <a:srgbClr val="595959"/>
                </a:solidFill>
                <a:latin typeface="+mn-lt"/>
                <a:ea typeface="ＭＳ Ｐゴシック" charset="0"/>
                <a:cs typeface="ＭＳ Ｐゴシック" charset="0"/>
              </a:defRPr>
            </a:lvl1pPr>
            <a:lvl2pPr marL="557287" indent="-214341" algn="l" rtl="0" eaLnBrk="1" fontAlgn="base" hangingPunct="1">
              <a:spcBef>
                <a:spcPct val="20000"/>
              </a:spcBef>
              <a:spcAft>
                <a:spcPct val="0"/>
              </a:spcAft>
              <a:buClr>
                <a:srgbClr val="7A0019"/>
              </a:buClr>
              <a:buChar char="–"/>
              <a:defRPr sz="2100">
                <a:solidFill>
                  <a:srgbClr val="595959"/>
                </a:solidFill>
                <a:latin typeface="+mn-lt"/>
                <a:ea typeface="ＭＳ Ｐゴシック" charset="0"/>
              </a:defRPr>
            </a:lvl2pPr>
            <a:lvl3pPr marL="857364" indent="-171473" algn="l" rtl="0" eaLnBrk="1" fontAlgn="base" hangingPunct="1">
              <a:spcBef>
                <a:spcPct val="20000"/>
              </a:spcBef>
              <a:spcAft>
                <a:spcPct val="0"/>
              </a:spcAft>
              <a:buClr>
                <a:srgbClr val="7A0019"/>
              </a:buClr>
              <a:buChar char="•"/>
              <a:defRPr sz="1800">
                <a:solidFill>
                  <a:srgbClr val="595959"/>
                </a:solidFill>
                <a:latin typeface="+mn-lt"/>
                <a:ea typeface="ＭＳ Ｐゴシック" charset="0"/>
              </a:defRPr>
            </a:lvl3pPr>
            <a:lvl4pPr marL="1200310" indent="-171473" algn="l" rtl="0" eaLnBrk="1" fontAlgn="base" hangingPunct="1">
              <a:spcBef>
                <a:spcPct val="20000"/>
              </a:spcBef>
              <a:spcAft>
                <a:spcPct val="0"/>
              </a:spcAft>
              <a:buClr>
                <a:srgbClr val="7A0019"/>
              </a:buClr>
              <a:buChar char="–"/>
              <a:defRPr sz="1500">
                <a:solidFill>
                  <a:srgbClr val="595959"/>
                </a:solidFill>
                <a:latin typeface="+mn-lt"/>
                <a:ea typeface="ＭＳ Ｐゴシック" charset="0"/>
              </a:defRPr>
            </a:lvl4pPr>
            <a:lvl5pPr marL="1543256" indent="-171473" algn="l" rtl="0" eaLnBrk="1" fontAlgn="base" hangingPunct="1">
              <a:spcBef>
                <a:spcPct val="20000"/>
              </a:spcBef>
              <a:spcAft>
                <a:spcPct val="0"/>
              </a:spcAft>
              <a:buClr>
                <a:srgbClr val="7A0019"/>
              </a:buClr>
              <a:buChar char="»"/>
              <a:defRPr sz="1500">
                <a:solidFill>
                  <a:srgbClr val="595959"/>
                </a:solidFill>
                <a:latin typeface="+mn-lt"/>
                <a:ea typeface="ＭＳ Ｐゴシック" charset="0"/>
              </a:defRPr>
            </a:lvl5pPr>
            <a:lvl6pPr marL="1886201" indent="-171473" algn="l" rtl="0" eaLnBrk="1" fontAlgn="base" hangingPunct="1">
              <a:spcBef>
                <a:spcPct val="20000"/>
              </a:spcBef>
              <a:spcAft>
                <a:spcPct val="0"/>
              </a:spcAft>
              <a:buClr>
                <a:srgbClr val="7A0019"/>
              </a:buClr>
              <a:buChar char="»"/>
              <a:defRPr sz="1500">
                <a:solidFill>
                  <a:schemeClr val="tx1"/>
                </a:solidFill>
                <a:latin typeface="+mn-lt"/>
                <a:ea typeface="+mn-ea"/>
              </a:defRPr>
            </a:lvl6pPr>
            <a:lvl7pPr marL="2229147" indent="-171473" algn="l" rtl="0" eaLnBrk="1" fontAlgn="base" hangingPunct="1">
              <a:spcBef>
                <a:spcPct val="20000"/>
              </a:spcBef>
              <a:spcAft>
                <a:spcPct val="0"/>
              </a:spcAft>
              <a:buClr>
                <a:srgbClr val="7A0019"/>
              </a:buClr>
              <a:buChar char="»"/>
              <a:defRPr sz="1500">
                <a:solidFill>
                  <a:schemeClr val="tx1"/>
                </a:solidFill>
                <a:latin typeface="+mn-lt"/>
                <a:ea typeface="+mn-ea"/>
              </a:defRPr>
            </a:lvl7pPr>
            <a:lvl8pPr marL="2572093" indent="-171473" algn="l" rtl="0" eaLnBrk="1" fontAlgn="base" hangingPunct="1">
              <a:spcBef>
                <a:spcPct val="20000"/>
              </a:spcBef>
              <a:spcAft>
                <a:spcPct val="0"/>
              </a:spcAft>
              <a:buClr>
                <a:srgbClr val="7A0019"/>
              </a:buClr>
              <a:buChar char="»"/>
              <a:defRPr sz="1500">
                <a:solidFill>
                  <a:schemeClr val="tx1"/>
                </a:solidFill>
                <a:latin typeface="+mn-lt"/>
                <a:ea typeface="+mn-ea"/>
              </a:defRPr>
            </a:lvl8pPr>
            <a:lvl9pPr marL="2915039" indent="-171473" algn="l" rtl="0" eaLnBrk="1" fontAlgn="base" hangingPunct="1">
              <a:spcBef>
                <a:spcPct val="20000"/>
              </a:spcBef>
              <a:spcAft>
                <a:spcPct val="0"/>
              </a:spcAft>
              <a:buClr>
                <a:srgbClr val="7A0019"/>
              </a:buClr>
              <a:buChar char="»"/>
              <a:defRPr sz="1500">
                <a:solidFill>
                  <a:schemeClr val="tx1"/>
                </a:solidFill>
                <a:latin typeface="+mn-lt"/>
                <a:ea typeface="+mn-ea"/>
              </a:defRPr>
            </a:lvl9pPr>
          </a:lstStyle>
          <a:p>
            <a:r>
              <a:rPr lang="en-US" sz="1500" b="1" kern="0" dirty="0">
                <a:solidFill>
                  <a:schemeClr val="tx1"/>
                </a:solidFill>
              </a:rPr>
              <a:t>Objective: </a:t>
            </a:r>
            <a:r>
              <a:rPr lang="en-US" sz="1500" kern="0" dirty="0">
                <a:solidFill>
                  <a:schemeClr val="tx1"/>
                </a:solidFill>
              </a:rPr>
              <a:t>Reduce upper-bound area in a computationally efficient manner.</a:t>
            </a:r>
          </a:p>
          <a:p>
            <a:r>
              <a:rPr lang="en-US" sz="1500" b="1" kern="0" dirty="0">
                <a:solidFill>
                  <a:schemeClr val="tx1"/>
                </a:solidFill>
              </a:rPr>
              <a:t>Constraints: </a:t>
            </a:r>
            <a:r>
              <a:rPr lang="en-US" sz="1500" kern="0" dirty="0">
                <a:solidFill>
                  <a:schemeClr val="tx1"/>
                </a:solidFill>
              </a:rPr>
              <a:t>(a) Trajectories have gaps, (b) Maximum acceleration not available. </a:t>
            </a:r>
          </a:p>
          <a:p>
            <a:endParaRPr lang="en-US" sz="1600" kern="0" dirty="0"/>
          </a:p>
        </p:txBody>
      </p:sp>
      <p:pic>
        <p:nvPicPr>
          <p:cNvPr id="16" name="Picture 15" descr="Text">
            <a:extLst>
              <a:ext uri="{FF2B5EF4-FFF2-40B4-BE49-F238E27FC236}">
                <a16:creationId xmlns:a16="http://schemas.microsoft.com/office/drawing/2014/main" id="{732D59E3-B2C4-0D7F-4131-7C7015DC4C49}"/>
              </a:ext>
            </a:extLst>
          </p:cNvPr>
          <p:cNvPicPr>
            <a:picLocks noChangeAspect="1"/>
          </p:cNvPicPr>
          <p:nvPr/>
        </p:nvPicPr>
        <p:blipFill>
          <a:blip r:embed="rId2"/>
          <a:stretch>
            <a:fillRect/>
          </a:stretch>
        </p:blipFill>
        <p:spPr>
          <a:xfrm>
            <a:off x="48998" y="4378911"/>
            <a:ext cx="5197681" cy="988720"/>
          </a:xfrm>
          <a:prstGeom prst="rect">
            <a:avLst/>
          </a:prstGeom>
        </p:spPr>
      </p:pic>
      <p:pic>
        <p:nvPicPr>
          <p:cNvPr id="17" name="Picture 16" descr="A close up of a map">
            <a:extLst>
              <a:ext uri="{FF2B5EF4-FFF2-40B4-BE49-F238E27FC236}">
                <a16:creationId xmlns:a16="http://schemas.microsoft.com/office/drawing/2014/main" id="{19F2F301-D45F-9621-A19A-C6E68B7B11B6}"/>
              </a:ext>
            </a:extLst>
          </p:cNvPr>
          <p:cNvPicPr>
            <a:picLocks noChangeAspect="1"/>
          </p:cNvPicPr>
          <p:nvPr/>
        </p:nvPicPr>
        <p:blipFill>
          <a:blip r:embed="rId3"/>
          <a:stretch>
            <a:fillRect/>
          </a:stretch>
        </p:blipFill>
        <p:spPr>
          <a:xfrm>
            <a:off x="5016894" y="1060301"/>
            <a:ext cx="4127106" cy="2154022"/>
          </a:xfrm>
          <a:prstGeom prst="rect">
            <a:avLst/>
          </a:prstGeom>
        </p:spPr>
      </p:pic>
      <p:pic>
        <p:nvPicPr>
          <p:cNvPr id="18" name="Picture 17" descr="Chart, diagram, bubble chart">
            <a:extLst>
              <a:ext uri="{FF2B5EF4-FFF2-40B4-BE49-F238E27FC236}">
                <a16:creationId xmlns:a16="http://schemas.microsoft.com/office/drawing/2014/main" id="{F7346A09-AAE1-AC07-2B24-E3321C35D953}"/>
              </a:ext>
            </a:extLst>
          </p:cNvPr>
          <p:cNvPicPr>
            <a:picLocks noChangeAspect="1"/>
          </p:cNvPicPr>
          <p:nvPr/>
        </p:nvPicPr>
        <p:blipFill>
          <a:blip r:embed="rId4"/>
          <a:stretch>
            <a:fillRect/>
          </a:stretch>
        </p:blipFill>
        <p:spPr>
          <a:xfrm>
            <a:off x="5246679" y="3429000"/>
            <a:ext cx="3782559" cy="2007072"/>
          </a:xfrm>
          <a:prstGeom prst="rect">
            <a:avLst/>
          </a:prstGeom>
        </p:spPr>
      </p:pic>
    </p:spTree>
    <p:extLst>
      <p:ext uri="{BB962C8B-B14F-4D97-AF65-F5344CB8AC3E}">
        <p14:creationId xmlns:p14="http://schemas.microsoft.com/office/powerpoint/2010/main" val="273223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7035C-A2C1-9304-0942-D5743B903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1DD171-48F5-30D8-E55D-A08746AFA1F5}"/>
              </a:ext>
            </a:extLst>
          </p:cNvPr>
          <p:cNvSpPr>
            <a:spLocks noGrp="1"/>
          </p:cNvSpPr>
          <p:nvPr>
            <p:ph type="title"/>
          </p:nvPr>
        </p:nvSpPr>
        <p:spPr/>
        <p:txBody>
          <a:bodyPr/>
          <a:lstStyle/>
          <a:p>
            <a:r>
              <a:rPr lang="en" b="1" dirty="0"/>
              <a:t>Major Contribution</a:t>
            </a:r>
            <a:endParaRPr lang="en-US" b="1" dirty="0"/>
          </a:p>
        </p:txBody>
      </p:sp>
      <p:sp>
        <p:nvSpPr>
          <p:cNvPr id="4" name="Slide Number Placeholder 3">
            <a:extLst>
              <a:ext uri="{FF2B5EF4-FFF2-40B4-BE49-F238E27FC236}">
                <a16:creationId xmlns:a16="http://schemas.microsoft.com/office/drawing/2014/main" id="{2D6B3449-262C-D796-8CC0-C1B290BCF391}"/>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37B5F-ABCF-48FC-8FD3-F3890A2DD608}" type="slidenum">
              <a:rPr lang="en-US" smtClean="0"/>
              <a:pPr/>
              <a:t>44</a:t>
            </a:fld>
            <a:endParaRPr lang="en-US"/>
          </a:p>
        </p:txBody>
      </p:sp>
      <p:sp>
        <p:nvSpPr>
          <p:cNvPr id="3" name="Content Placeholder 2">
            <a:extLst>
              <a:ext uri="{FF2B5EF4-FFF2-40B4-BE49-F238E27FC236}">
                <a16:creationId xmlns:a16="http://schemas.microsoft.com/office/drawing/2014/main" id="{6F705BB4-8E07-5ED7-F2DF-9A5B9F28105D}"/>
              </a:ext>
            </a:extLst>
          </p:cNvPr>
          <p:cNvSpPr>
            <a:spLocks noGrp="1"/>
          </p:cNvSpPr>
          <p:nvPr>
            <p:ph idx="1"/>
          </p:nvPr>
        </p:nvSpPr>
        <p:spPr>
          <a:xfrm>
            <a:off x="101367" y="1129543"/>
            <a:ext cx="8534400" cy="3581400"/>
          </a:xfrm>
        </p:spPr>
        <p:txBody>
          <a:bodyPr/>
          <a:lstStyle/>
          <a:p>
            <a:r>
              <a:rPr lang="en-US" sz="1600" dirty="0">
                <a:solidFill>
                  <a:schemeClr val="tx1"/>
                </a:solidFill>
              </a:rPr>
              <a:t>Space-Time partitioning approach to detect rendezvous regions. </a:t>
            </a:r>
          </a:p>
          <a:p>
            <a:pPr lvl="1"/>
            <a:r>
              <a:rPr lang="en-US" sz="1600" dirty="0">
                <a:solidFill>
                  <a:schemeClr val="tx1"/>
                </a:solidFill>
                <a:latin typeface="Arial" panose="020B0604020202020204" pitchFamily="34" charset="0"/>
                <a:cs typeface="Arial" panose="020B0604020202020204" pitchFamily="34" charset="0"/>
              </a:rPr>
              <a:t>Baseline: Linear Temporal Scan (LTS) </a:t>
            </a:r>
          </a:p>
          <a:p>
            <a:pPr lvl="2"/>
            <a:r>
              <a:rPr lang="en-US" sz="1500" dirty="0">
                <a:solidFill>
                  <a:schemeClr val="tx1"/>
                </a:solidFill>
                <a:latin typeface="Arial" panose="020B0604020202020204" pitchFamily="34" charset="0"/>
                <a:cs typeface="Arial" panose="020B0604020202020204" pitchFamily="34" charset="0"/>
              </a:rPr>
              <a:t>Baseline technique to filter rendezvous region via spatial approximations and time slicing approach.</a:t>
            </a:r>
          </a:p>
          <a:p>
            <a:pPr lvl="1"/>
            <a:r>
              <a:rPr lang="en-US" sz="1600" dirty="0">
                <a:solidFill>
                  <a:schemeClr val="tx1"/>
                </a:solidFill>
                <a:latin typeface="Arial" panose="020B0604020202020204" pitchFamily="34" charset="0"/>
                <a:cs typeface="Arial" panose="020B0604020202020204" pitchFamily="34" charset="0"/>
              </a:rPr>
              <a:t>Proposed: Temporal Selection Scan (TSS).</a:t>
            </a:r>
          </a:p>
          <a:p>
            <a:pPr lvl="2"/>
            <a:r>
              <a:rPr lang="en-US" sz="1500" dirty="0">
                <a:solidFill>
                  <a:schemeClr val="tx1"/>
                </a:solidFill>
                <a:latin typeface="Arial" panose="020B0604020202020204" pitchFamily="34" charset="0"/>
                <a:cs typeface="Arial" panose="020B0604020202020204" pitchFamily="34" charset="0"/>
              </a:rPr>
              <a:t>Refined technique for effective filtering via elliptical spatial approximation and pruning with time prioritization.</a:t>
            </a:r>
          </a:p>
          <a:p>
            <a:endParaRPr lang="en-US" sz="1000" dirty="0">
              <a:solidFill>
                <a:schemeClr val="tx1"/>
              </a:solidFill>
            </a:endParaRPr>
          </a:p>
          <a:p>
            <a:r>
              <a:rPr lang="en-US" sz="1500" dirty="0">
                <a:solidFill>
                  <a:schemeClr val="tx1"/>
                </a:solidFill>
              </a:rPr>
              <a:t>Experimental evaluation and case-study with ship trajectory data from the Bering Sea </a:t>
            </a:r>
          </a:p>
          <a:p>
            <a:pPr lvl="1"/>
            <a:r>
              <a:rPr lang="en-US" sz="1500" dirty="0">
                <a:solidFill>
                  <a:schemeClr val="tx1"/>
                </a:solidFill>
              </a:rPr>
              <a:t>Evaluate the </a:t>
            </a:r>
            <a:r>
              <a:rPr lang="en-US" sz="1500" dirty="0">
                <a:solidFill>
                  <a:srgbClr val="FF0000"/>
                </a:solidFill>
              </a:rPr>
              <a:t>effectiveness</a:t>
            </a:r>
            <a:r>
              <a:rPr lang="en-US" sz="1500" dirty="0">
                <a:solidFill>
                  <a:schemeClr val="tx1"/>
                </a:solidFill>
              </a:rPr>
              <a:t> of the proposed approach on a real-world dataset. </a:t>
            </a:r>
          </a:p>
          <a:p>
            <a:endParaRPr lang="en-US" sz="1000" dirty="0">
              <a:solidFill>
                <a:schemeClr val="tx1"/>
              </a:solidFill>
              <a:latin typeface="Arial" panose="020B0604020202020204" pitchFamily="34" charset="0"/>
              <a:cs typeface="Arial" panose="020B0604020202020204" pitchFamily="34" charset="0"/>
            </a:endParaRPr>
          </a:p>
          <a:p>
            <a:r>
              <a:rPr lang="en-US" sz="1500" dirty="0">
                <a:solidFill>
                  <a:schemeClr val="tx1"/>
                </a:solidFill>
              </a:rPr>
              <a:t>Results: </a:t>
            </a:r>
          </a:p>
          <a:p>
            <a:pPr lvl="1"/>
            <a:r>
              <a:rPr lang="en-US" sz="1500" dirty="0">
                <a:solidFill>
                  <a:schemeClr val="tx1"/>
                </a:solidFill>
              </a:rPr>
              <a:t>Reduce manual effort of scanning satellite imagery to verify possible rendezvous.</a:t>
            </a:r>
          </a:p>
          <a:p>
            <a:pPr lvl="1"/>
            <a:r>
              <a:rPr lang="en-US" sz="1500" dirty="0">
                <a:solidFill>
                  <a:schemeClr val="tx1"/>
                </a:solidFill>
              </a:rPr>
              <a:t>Speedup the process the narrowing the area of possible rendezvous.</a:t>
            </a:r>
          </a:p>
          <a:p>
            <a:endParaRPr lang="en-US" sz="1600" dirty="0">
              <a:solidFill>
                <a:schemeClr val="tx1"/>
              </a:solidFill>
              <a:latin typeface="Arial" panose="020B0604020202020204" pitchFamily="34" charset="0"/>
              <a:cs typeface="Arial" panose="020B0604020202020204" pitchFamily="34" charset="0"/>
            </a:endParaRPr>
          </a:p>
          <a:p>
            <a:endParaRPr lang="en-U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956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146">
          <a:extLst>
            <a:ext uri="{FF2B5EF4-FFF2-40B4-BE49-F238E27FC236}">
              <a16:creationId xmlns:a16="http://schemas.microsoft.com/office/drawing/2014/main" id="{B1A55A2B-5892-0A32-3354-DE7FC7680524}"/>
            </a:ext>
          </a:extLst>
        </p:cNvPr>
        <p:cNvGrpSpPr/>
        <p:nvPr/>
      </p:nvGrpSpPr>
      <p:grpSpPr>
        <a:xfrm>
          <a:off x="0" y="0"/>
          <a:ext cx="0" cy="0"/>
          <a:chOff x="0" y="0"/>
          <a:chExt cx="0" cy="0"/>
        </a:xfrm>
      </p:grpSpPr>
      <p:sp>
        <p:nvSpPr>
          <p:cNvPr id="147" name="Shape 147">
            <a:extLst>
              <a:ext uri="{FF2B5EF4-FFF2-40B4-BE49-F238E27FC236}">
                <a16:creationId xmlns:a16="http://schemas.microsoft.com/office/drawing/2014/main" id="{068E856C-A627-91C5-6397-A02547A4B101}"/>
              </a:ext>
            </a:extLst>
          </p:cNvPr>
          <p:cNvSpPr txBox="1">
            <a:spLocks noGrp="1"/>
          </p:cNvSpPr>
          <p:nvPr>
            <p:ph type="title"/>
          </p:nvPr>
        </p:nvSpPr>
        <p:spPr>
          <a:xfrm>
            <a:off x="311700" y="276251"/>
            <a:ext cx="8520599" cy="707399"/>
          </a:xfrm>
          <a:prstGeom prst="rect">
            <a:avLst/>
          </a:prstGeom>
        </p:spPr>
        <p:txBody>
          <a:bodyPr vert="horz" wrap="square" lIns="91425" tIns="91425" rIns="91425" bIns="91425" numCol="1" anchor="t" anchorCtr="0" compatLnSpc="1">
            <a:prstTxWarp prst="textNoShape">
              <a:avLst/>
            </a:prstTxWarp>
            <a:noAutofit/>
          </a:bodyPr>
          <a:lstStyle/>
          <a:p>
            <a:r>
              <a:rPr lang="en" b="1" dirty="0"/>
              <a:t>1. Baseline:</a:t>
            </a:r>
            <a:r>
              <a:rPr lang="en" dirty="0"/>
              <a:t> Linear Temporal Scan Search Pruning (LTS)</a:t>
            </a:r>
            <a:endParaRPr lang="en" b="1" dirty="0"/>
          </a:p>
        </p:txBody>
      </p:sp>
      <p:sp>
        <p:nvSpPr>
          <p:cNvPr id="7" name="Google Shape;271;p43">
            <a:extLst>
              <a:ext uri="{FF2B5EF4-FFF2-40B4-BE49-F238E27FC236}">
                <a16:creationId xmlns:a16="http://schemas.microsoft.com/office/drawing/2014/main" id="{CB330A0C-7F65-EFA7-8B3E-63F67DFAFE47}"/>
              </a:ext>
            </a:extLst>
          </p:cNvPr>
          <p:cNvSpPr txBox="1"/>
          <p:nvPr/>
        </p:nvSpPr>
        <p:spPr>
          <a:xfrm>
            <a:off x="413457" y="4704770"/>
            <a:ext cx="8418842" cy="3456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US" sz="1600" i="1" dirty="0"/>
              <a:t>Fig 3. Execution Trace of Linear Temporal Scan : </a:t>
            </a:r>
            <a:r>
              <a:rPr lang="en-US" sz="1600" i="1" dirty="0">
                <a:solidFill>
                  <a:srgbClr val="00B0F0"/>
                </a:solidFill>
              </a:rPr>
              <a:t>Blue cells </a:t>
            </a:r>
            <a:r>
              <a:rPr lang="en-US" sz="1600" i="1" dirty="0"/>
              <a:t>selected for post-processing  </a:t>
            </a:r>
            <a:endParaRPr sz="1600" i="1" dirty="0"/>
          </a:p>
        </p:txBody>
      </p:sp>
      <p:pic>
        <p:nvPicPr>
          <p:cNvPr id="8" name="Picture 7" descr="Sequence of grids over time (t = 1 to t = 8) illustrating the execution trace of a linear temporal scan, where red cells represent scanned regions and blue cells indicate selected cells for post-processing.">
            <a:extLst>
              <a:ext uri="{FF2B5EF4-FFF2-40B4-BE49-F238E27FC236}">
                <a16:creationId xmlns:a16="http://schemas.microsoft.com/office/drawing/2014/main" id="{825464BA-C42A-6787-CC48-80A8CEE9AB2C}"/>
              </a:ext>
            </a:extLst>
          </p:cNvPr>
          <p:cNvPicPr>
            <a:picLocks noChangeAspect="1"/>
          </p:cNvPicPr>
          <p:nvPr/>
        </p:nvPicPr>
        <p:blipFill>
          <a:blip r:embed="rId3"/>
          <a:stretch>
            <a:fillRect/>
          </a:stretch>
        </p:blipFill>
        <p:spPr>
          <a:xfrm>
            <a:off x="464528" y="1126263"/>
            <a:ext cx="1882645" cy="1583878"/>
          </a:xfrm>
          <a:prstGeom prst="rect">
            <a:avLst/>
          </a:prstGeom>
        </p:spPr>
      </p:pic>
      <p:pic>
        <p:nvPicPr>
          <p:cNvPr id="9" name="Picture 8" descr="Sequence of grids over time (t = 1 to t = 8) illustrating the execution trace of a linear temporal scan, where red cells represent scanned regions and blue cells indicate selected cells for post-processing.">
            <a:extLst>
              <a:ext uri="{FF2B5EF4-FFF2-40B4-BE49-F238E27FC236}">
                <a16:creationId xmlns:a16="http://schemas.microsoft.com/office/drawing/2014/main" id="{3C7B3729-E688-44F6-1581-8EE6F159C5D2}"/>
              </a:ext>
            </a:extLst>
          </p:cNvPr>
          <p:cNvPicPr>
            <a:picLocks noChangeAspect="1"/>
          </p:cNvPicPr>
          <p:nvPr/>
        </p:nvPicPr>
        <p:blipFill>
          <a:blip r:embed="rId4"/>
          <a:stretch>
            <a:fillRect/>
          </a:stretch>
        </p:blipFill>
        <p:spPr>
          <a:xfrm>
            <a:off x="2556977" y="1151870"/>
            <a:ext cx="1882644" cy="1588480"/>
          </a:xfrm>
          <a:prstGeom prst="rect">
            <a:avLst/>
          </a:prstGeom>
        </p:spPr>
      </p:pic>
      <p:pic>
        <p:nvPicPr>
          <p:cNvPr id="10" name="Picture 9" descr="Sequence of grids over time (t = 1 to t = 8) illustrating the execution trace of a linear temporal scan, where red cells represent scanned regions and blue cells indicate selected cells for post-processing.">
            <a:extLst>
              <a:ext uri="{FF2B5EF4-FFF2-40B4-BE49-F238E27FC236}">
                <a16:creationId xmlns:a16="http://schemas.microsoft.com/office/drawing/2014/main" id="{465DA016-B420-3431-4A31-0DBC302D1245}"/>
              </a:ext>
            </a:extLst>
          </p:cNvPr>
          <p:cNvPicPr>
            <a:picLocks noChangeAspect="1"/>
          </p:cNvPicPr>
          <p:nvPr/>
        </p:nvPicPr>
        <p:blipFill>
          <a:blip r:embed="rId5"/>
          <a:stretch>
            <a:fillRect/>
          </a:stretch>
        </p:blipFill>
        <p:spPr>
          <a:xfrm>
            <a:off x="4641299" y="1154288"/>
            <a:ext cx="1874520" cy="1560686"/>
          </a:xfrm>
          <a:prstGeom prst="rect">
            <a:avLst/>
          </a:prstGeom>
        </p:spPr>
      </p:pic>
      <p:pic>
        <p:nvPicPr>
          <p:cNvPr id="11" name="Picture 10" descr="Sequence of grids over time (t = 1 to t = 8) illustrating the execution trace of a linear temporal scan, where red cells represent scanned regions and blue cells indicate selected cells for post-processing.">
            <a:extLst>
              <a:ext uri="{FF2B5EF4-FFF2-40B4-BE49-F238E27FC236}">
                <a16:creationId xmlns:a16="http://schemas.microsoft.com/office/drawing/2014/main" id="{D4FC1584-3A1A-75C5-A6C9-AE7E9CB73E68}"/>
              </a:ext>
            </a:extLst>
          </p:cNvPr>
          <p:cNvPicPr>
            <a:picLocks noChangeAspect="1"/>
          </p:cNvPicPr>
          <p:nvPr/>
        </p:nvPicPr>
        <p:blipFill>
          <a:blip r:embed="rId6"/>
          <a:stretch>
            <a:fillRect/>
          </a:stretch>
        </p:blipFill>
        <p:spPr>
          <a:xfrm>
            <a:off x="6722463" y="1175423"/>
            <a:ext cx="1874520" cy="1564927"/>
          </a:xfrm>
          <a:prstGeom prst="rect">
            <a:avLst/>
          </a:prstGeom>
        </p:spPr>
      </p:pic>
      <p:pic>
        <p:nvPicPr>
          <p:cNvPr id="12" name="Picture 11" descr="Sequence of grids over time (t = 1 to t = 8) illustrating the execution trace of a linear temporal scan, where red cells represent scanned regions and blue cells indicate selected cells for post-processing.">
            <a:extLst>
              <a:ext uri="{FF2B5EF4-FFF2-40B4-BE49-F238E27FC236}">
                <a16:creationId xmlns:a16="http://schemas.microsoft.com/office/drawing/2014/main" id="{1937FA88-EC6A-3358-D658-0F87A7AB0254}"/>
              </a:ext>
            </a:extLst>
          </p:cNvPr>
          <p:cNvPicPr>
            <a:picLocks noChangeAspect="1"/>
          </p:cNvPicPr>
          <p:nvPr/>
        </p:nvPicPr>
        <p:blipFill>
          <a:blip r:embed="rId7"/>
          <a:stretch>
            <a:fillRect/>
          </a:stretch>
        </p:blipFill>
        <p:spPr>
          <a:xfrm>
            <a:off x="590076" y="2913074"/>
            <a:ext cx="1854603" cy="1586063"/>
          </a:xfrm>
          <a:prstGeom prst="rect">
            <a:avLst/>
          </a:prstGeom>
        </p:spPr>
      </p:pic>
      <p:pic>
        <p:nvPicPr>
          <p:cNvPr id="13" name="Picture 12" descr="Sequence of grids over time (t = 1 to t = 8) illustrating the execution trace of a linear temporal scan, where red cells represent scanned regions and blue cells indicate selected cells for post-processing.">
            <a:extLst>
              <a:ext uri="{FF2B5EF4-FFF2-40B4-BE49-F238E27FC236}">
                <a16:creationId xmlns:a16="http://schemas.microsoft.com/office/drawing/2014/main" id="{506DC879-4A46-9817-1A35-9CA7F5523005}"/>
              </a:ext>
            </a:extLst>
          </p:cNvPr>
          <p:cNvPicPr>
            <a:picLocks noChangeAspect="1"/>
          </p:cNvPicPr>
          <p:nvPr/>
        </p:nvPicPr>
        <p:blipFill>
          <a:blip r:embed="rId8"/>
          <a:stretch>
            <a:fillRect/>
          </a:stretch>
        </p:blipFill>
        <p:spPr>
          <a:xfrm>
            <a:off x="2700927" y="2967068"/>
            <a:ext cx="1882644" cy="1541122"/>
          </a:xfrm>
          <a:prstGeom prst="rect">
            <a:avLst/>
          </a:prstGeom>
        </p:spPr>
      </p:pic>
      <p:pic>
        <p:nvPicPr>
          <p:cNvPr id="14" name="Picture 13" descr="Sequence of grids over time (t = 1 to t = 8) illustrating the execution trace of a linear temporal scan, where red cells represent scanned regions and blue cells indicate selected cells for post-processing.">
            <a:extLst>
              <a:ext uri="{FF2B5EF4-FFF2-40B4-BE49-F238E27FC236}">
                <a16:creationId xmlns:a16="http://schemas.microsoft.com/office/drawing/2014/main" id="{8EA5DBB6-E136-5A2C-1CE6-4BAECE8BEC1A}"/>
              </a:ext>
            </a:extLst>
          </p:cNvPr>
          <p:cNvPicPr>
            <a:picLocks noChangeAspect="1"/>
          </p:cNvPicPr>
          <p:nvPr/>
        </p:nvPicPr>
        <p:blipFill>
          <a:blip r:embed="rId9"/>
          <a:stretch>
            <a:fillRect/>
          </a:stretch>
        </p:blipFill>
        <p:spPr>
          <a:xfrm>
            <a:off x="4633175" y="2935544"/>
            <a:ext cx="1882644" cy="1586063"/>
          </a:xfrm>
          <a:prstGeom prst="rect">
            <a:avLst/>
          </a:prstGeom>
        </p:spPr>
      </p:pic>
      <p:pic>
        <p:nvPicPr>
          <p:cNvPr id="15" name="Picture 14" descr="Sequence of grids over time (t = 1 to t = 8) illustrating the execution trace of a linear temporal scan, where red cells represent scanned regions and blue cells indicate selected cells for post-processing.">
            <a:extLst>
              <a:ext uri="{FF2B5EF4-FFF2-40B4-BE49-F238E27FC236}">
                <a16:creationId xmlns:a16="http://schemas.microsoft.com/office/drawing/2014/main" id="{D6A9CC49-532D-76D0-D38D-A108DF2B51BB}"/>
              </a:ext>
            </a:extLst>
          </p:cNvPr>
          <p:cNvPicPr>
            <a:picLocks noChangeAspect="1"/>
          </p:cNvPicPr>
          <p:nvPr/>
        </p:nvPicPr>
        <p:blipFill>
          <a:blip r:embed="rId10"/>
          <a:stretch>
            <a:fillRect/>
          </a:stretch>
        </p:blipFill>
        <p:spPr>
          <a:xfrm>
            <a:off x="6722463" y="2906887"/>
            <a:ext cx="1918078" cy="1612733"/>
          </a:xfrm>
          <a:prstGeom prst="rect">
            <a:avLst/>
          </a:prstGeom>
        </p:spPr>
      </p:pic>
      <p:sp>
        <p:nvSpPr>
          <p:cNvPr id="16" name="TextBox 15">
            <a:extLst>
              <a:ext uri="{FF2B5EF4-FFF2-40B4-BE49-F238E27FC236}">
                <a16:creationId xmlns:a16="http://schemas.microsoft.com/office/drawing/2014/main" id="{10DF3687-3964-ADD6-85DE-59BAAC1F2634}"/>
              </a:ext>
            </a:extLst>
          </p:cNvPr>
          <p:cNvSpPr txBox="1"/>
          <p:nvPr/>
        </p:nvSpPr>
        <p:spPr>
          <a:xfrm>
            <a:off x="64589" y="2157299"/>
            <a:ext cx="538110" cy="292388"/>
          </a:xfrm>
          <a:prstGeom prst="rect">
            <a:avLst/>
          </a:prstGeom>
          <a:noFill/>
        </p:spPr>
        <p:txBody>
          <a:bodyPr wrap="square" rtlCol="0">
            <a:spAutoFit/>
          </a:bodyPr>
          <a:lstStyle/>
          <a:p>
            <a:r>
              <a:rPr lang="en-US" sz="1300" dirty="0"/>
              <a:t>t = 1</a:t>
            </a:r>
          </a:p>
        </p:txBody>
      </p:sp>
      <p:cxnSp>
        <p:nvCxnSpPr>
          <p:cNvPr id="17" name="Straight Arrow Connector 16">
            <a:extLst>
              <a:ext uri="{FF2B5EF4-FFF2-40B4-BE49-F238E27FC236}">
                <a16:creationId xmlns:a16="http://schemas.microsoft.com/office/drawing/2014/main" id="{897CB370-075C-70A2-8523-7A4F117A6055}"/>
              </a:ext>
              <a:ext uri="{C183D7F6-B498-43B3-948B-1728B52AA6E4}">
                <adec:decorative xmlns:adec="http://schemas.microsoft.com/office/drawing/2017/decorative" val="1"/>
              </a:ext>
            </a:extLst>
          </p:cNvPr>
          <p:cNvCxnSpPr>
            <a:cxnSpLocks/>
          </p:cNvCxnSpPr>
          <p:nvPr/>
        </p:nvCxnSpPr>
        <p:spPr bwMode="auto">
          <a:xfrm>
            <a:off x="179232" y="2449687"/>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8" name="TextBox 17">
            <a:extLst>
              <a:ext uri="{FF2B5EF4-FFF2-40B4-BE49-F238E27FC236}">
                <a16:creationId xmlns:a16="http://schemas.microsoft.com/office/drawing/2014/main" id="{DBDF050E-252A-D2D4-7EAE-0000B9008F1D}"/>
              </a:ext>
            </a:extLst>
          </p:cNvPr>
          <p:cNvSpPr txBox="1"/>
          <p:nvPr/>
        </p:nvSpPr>
        <p:spPr>
          <a:xfrm>
            <a:off x="2121989" y="1992487"/>
            <a:ext cx="538110" cy="292388"/>
          </a:xfrm>
          <a:prstGeom prst="rect">
            <a:avLst/>
          </a:prstGeom>
          <a:noFill/>
        </p:spPr>
        <p:txBody>
          <a:bodyPr wrap="square" rtlCol="0">
            <a:spAutoFit/>
          </a:bodyPr>
          <a:lstStyle/>
          <a:p>
            <a:r>
              <a:rPr lang="en-US" sz="1300" dirty="0"/>
              <a:t>t = 2</a:t>
            </a:r>
          </a:p>
        </p:txBody>
      </p:sp>
      <p:cxnSp>
        <p:nvCxnSpPr>
          <p:cNvPr id="19" name="Straight Arrow Connector 18">
            <a:extLst>
              <a:ext uri="{FF2B5EF4-FFF2-40B4-BE49-F238E27FC236}">
                <a16:creationId xmlns:a16="http://schemas.microsoft.com/office/drawing/2014/main" id="{A1FD65C8-6668-C3E4-0A04-64F0ABA12C85}"/>
              </a:ext>
              <a:ext uri="{C183D7F6-B498-43B3-948B-1728B52AA6E4}">
                <adec:decorative xmlns:adec="http://schemas.microsoft.com/office/drawing/2017/decorative" val="1"/>
              </a:ext>
            </a:extLst>
          </p:cNvPr>
          <p:cNvCxnSpPr>
            <a:cxnSpLocks/>
          </p:cNvCxnSpPr>
          <p:nvPr/>
        </p:nvCxnSpPr>
        <p:spPr bwMode="auto">
          <a:xfrm>
            <a:off x="2236632" y="2284875"/>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 name="TextBox 19">
            <a:extLst>
              <a:ext uri="{FF2B5EF4-FFF2-40B4-BE49-F238E27FC236}">
                <a16:creationId xmlns:a16="http://schemas.microsoft.com/office/drawing/2014/main" id="{75E825C2-B556-33DE-B79C-4EF89963CA34}"/>
              </a:ext>
            </a:extLst>
          </p:cNvPr>
          <p:cNvSpPr txBox="1"/>
          <p:nvPr/>
        </p:nvSpPr>
        <p:spPr>
          <a:xfrm>
            <a:off x="4255589" y="1916287"/>
            <a:ext cx="538110" cy="292388"/>
          </a:xfrm>
          <a:prstGeom prst="rect">
            <a:avLst/>
          </a:prstGeom>
          <a:noFill/>
        </p:spPr>
        <p:txBody>
          <a:bodyPr wrap="square" rtlCol="0">
            <a:spAutoFit/>
          </a:bodyPr>
          <a:lstStyle/>
          <a:p>
            <a:r>
              <a:rPr lang="en-US" sz="1300" dirty="0"/>
              <a:t>t = 3</a:t>
            </a:r>
          </a:p>
        </p:txBody>
      </p:sp>
      <p:cxnSp>
        <p:nvCxnSpPr>
          <p:cNvPr id="21" name="Straight Arrow Connector 20">
            <a:extLst>
              <a:ext uri="{FF2B5EF4-FFF2-40B4-BE49-F238E27FC236}">
                <a16:creationId xmlns:a16="http://schemas.microsoft.com/office/drawing/2014/main" id="{F3982EFD-6953-F8B1-CA69-126F376DB1A5}"/>
              </a:ext>
              <a:ext uri="{C183D7F6-B498-43B3-948B-1728B52AA6E4}">
                <adec:decorative xmlns:adec="http://schemas.microsoft.com/office/drawing/2017/decorative" val="1"/>
              </a:ext>
            </a:extLst>
          </p:cNvPr>
          <p:cNvCxnSpPr>
            <a:cxnSpLocks/>
          </p:cNvCxnSpPr>
          <p:nvPr/>
        </p:nvCxnSpPr>
        <p:spPr bwMode="auto">
          <a:xfrm>
            <a:off x="4336499" y="2208675"/>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1">
            <a:extLst>
              <a:ext uri="{FF2B5EF4-FFF2-40B4-BE49-F238E27FC236}">
                <a16:creationId xmlns:a16="http://schemas.microsoft.com/office/drawing/2014/main" id="{9B1F811D-F90E-0181-D72D-A86D26B6DDEB}"/>
              </a:ext>
            </a:extLst>
          </p:cNvPr>
          <p:cNvSpPr txBox="1"/>
          <p:nvPr/>
        </p:nvSpPr>
        <p:spPr>
          <a:xfrm>
            <a:off x="6312989" y="1840087"/>
            <a:ext cx="538110" cy="292388"/>
          </a:xfrm>
          <a:prstGeom prst="rect">
            <a:avLst/>
          </a:prstGeom>
          <a:noFill/>
        </p:spPr>
        <p:txBody>
          <a:bodyPr wrap="square" rtlCol="0">
            <a:spAutoFit/>
          </a:bodyPr>
          <a:lstStyle/>
          <a:p>
            <a:r>
              <a:rPr lang="en-US" sz="1300" dirty="0"/>
              <a:t>t = 4</a:t>
            </a:r>
          </a:p>
        </p:txBody>
      </p:sp>
      <p:cxnSp>
        <p:nvCxnSpPr>
          <p:cNvPr id="23" name="Straight Arrow Connector 22">
            <a:extLst>
              <a:ext uri="{FF2B5EF4-FFF2-40B4-BE49-F238E27FC236}">
                <a16:creationId xmlns:a16="http://schemas.microsoft.com/office/drawing/2014/main" id="{7D0077F4-1750-5729-7B06-52D3AE6DF338}"/>
              </a:ext>
              <a:ext uri="{C183D7F6-B498-43B3-948B-1728B52AA6E4}">
                <adec:decorative xmlns:adec="http://schemas.microsoft.com/office/drawing/2017/decorative" val="1"/>
              </a:ext>
            </a:extLst>
          </p:cNvPr>
          <p:cNvCxnSpPr>
            <a:cxnSpLocks/>
          </p:cNvCxnSpPr>
          <p:nvPr/>
        </p:nvCxnSpPr>
        <p:spPr bwMode="auto">
          <a:xfrm>
            <a:off x="6427632" y="2132475"/>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4" name="TextBox 23">
            <a:extLst>
              <a:ext uri="{FF2B5EF4-FFF2-40B4-BE49-F238E27FC236}">
                <a16:creationId xmlns:a16="http://schemas.microsoft.com/office/drawing/2014/main" id="{3223737B-F3F8-D8ED-56B3-9B56DD93A824}"/>
              </a:ext>
            </a:extLst>
          </p:cNvPr>
          <p:cNvSpPr txBox="1"/>
          <p:nvPr/>
        </p:nvSpPr>
        <p:spPr>
          <a:xfrm>
            <a:off x="6312989" y="3135487"/>
            <a:ext cx="538110" cy="292388"/>
          </a:xfrm>
          <a:prstGeom prst="rect">
            <a:avLst/>
          </a:prstGeom>
          <a:noFill/>
        </p:spPr>
        <p:txBody>
          <a:bodyPr wrap="square" rtlCol="0">
            <a:spAutoFit/>
          </a:bodyPr>
          <a:lstStyle/>
          <a:p>
            <a:r>
              <a:rPr lang="en-US" sz="1300" dirty="0"/>
              <a:t>t = 8</a:t>
            </a:r>
          </a:p>
        </p:txBody>
      </p:sp>
      <p:cxnSp>
        <p:nvCxnSpPr>
          <p:cNvPr id="25" name="Straight Arrow Connector 24">
            <a:extLst>
              <a:ext uri="{FF2B5EF4-FFF2-40B4-BE49-F238E27FC236}">
                <a16:creationId xmlns:a16="http://schemas.microsoft.com/office/drawing/2014/main" id="{77DC2F4B-259C-BE81-029C-65FDC2AD9F0A}"/>
              </a:ext>
              <a:ext uri="{C183D7F6-B498-43B3-948B-1728B52AA6E4}">
                <adec:decorative xmlns:adec="http://schemas.microsoft.com/office/drawing/2017/decorative" val="1"/>
              </a:ext>
            </a:extLst>
          </p:cNvPr>
          <p:cNvCxnSpPr>
            <a:cxnSpLocks/>
          </p:cNvCxnSpPr>
          <p:nvPr/>
        </p:nvCxnSpPr>
        <p:spPr bwMode="auto">
          <a:xfrm>
            <a:off x="6427632" y="3427875"/>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6" name="TextBox 25">
            <a:extLst>
              <a:ext uri="{FF2B5EF4-FFF2-40B4-BE49-F238E27FC236}">
                <a16:creationId xmlns:a16="http://schemas.microsoft.com/office/drawing/2014/main" id="{2F167BED-3D9C-F711-B644-6D6DB05E9062}"/>
              </a:ext>
            </a:extLst>
          </p:cNvPr>
          <p:cNvSpPr txBox="1"/>
          <p:nvPr/>
        </p:nvSpPr>
        <p:spPr>
          <a:xfrm>
            <a:off x="4219844" y="3216479"/>
            <a:ext cx="538110" cy="292388"/>
          </a:xfrm>
          <a:prstGeom prst="rect">
            <a:avLst/>
          </a:prstGeom>
          <a:noFill/>
        </p:spPr>
        <p:txBody>
          <a:bodyPr wrap="square" rtlCol="0">
            <a:spAutoFit/>
          </a:bodyPr>
          <a:lstStyle/>
          <a:p>
            <a:r>
              <a:rPr lang="en-US" sz="1300" dirty="0"/>
              <a:t>t = 7</a:t>
            </a:r>
          </a:p>
        </p:txBody>
      </p:sp>
      <p:cxnSp>
        <p:nvCxnSpPr>
          <p:cNvPr id="27" name="Straight Arrow Connector 26">
            <a:extLst>
              <a:ext uri="{FF2B5EF4-FFF2-40B4-BE49-F238E27FC236}">
                <a16:creationId xmlns:a16="http://schemas.microsoft.com/office/drawing/2014/main" id="{34798F1E-DB09-1C5A-5B75-8F5274F23055}"/>
              </a:ext>
              <a:ext uri="{C183D7F6-B498-43B3-948B-1728B52AA6E4}">
                <adec:decorative xmlns:adec="http://schemas.microsoft.com/office/drawing/2017/decorative" val="1"/>
              </a:ext>
            </a:extLst>
          </p:cNvPr>
          <p:cNvCxnSpPr>
            <a:cxnSpLocks/>
          </p:cNvCxnSpPr>
          <p:nvPr/>
        </p:nvCxnSpPr>
        <p:spPr bwMode="auto">
          <a:xfrm>
            <a:off x="4370232" y="3516487"/>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8" name="TextBox 27">
            <a:extLst>
              <a:ext uri="{FF2B5EF4-FFF2-40B4-BE49-F238E27FC236}">
                <a16:creationId xmlns:a16="http://schemas.microsoft.com/office/drawing/2014/main" id="{EE22DF70-5B02-BEEA-8317-8F1A10B817D5}"/>
              </a:ext>
            </a:extLst>
          </p:cNvPr>
          <p:cNvSpPr txBox="1"/>
          <p:nvPr/>
        </p:nvSpPr>
        <p:spPr>
          <a:xfrm>
            <a:off x="2274389" y="3376499"/>
            <a:ext cx="538110" cy="292388"/>
          </a:xfrm>
          <a:prstGeom prst="rect">
            <a:avLst/>
          </a:prstGeom>
          <a:noFill/>
        </p:spPr>
        <p:txBody>
          <a:bodyPr wrap="square" rtlCol="0">
            <a:spAutoFit/>
          </a:bodyPr>
          <a:lstStyle/>
          <a:p>
            <a:r>
              <a:rPr lang="en-US" sz="1300" dirty="0"/>
              <a:t>t = 6</a:t>
            </a:r>
          </a:p>
        </p:txBody>
      </p:sp>
      <p:cxnSp>
        <p:nvCxnSpPr>
          <p:cNvPr id="29" name="Straight Arrow Connector 28">
            <a:extLst>
              <a:ext uri="{FF2B5EF4-FFF2-40B4-BE49-F238E27FC236}">
                <a16:creationId xmlns:a16="http://schemas.microsoft.com/office/drawing/2014/main" id="{C6832B21-AFBA-4ECA-082F-B9C41C6FAB5A}"/>
              </a:ext>
              <a:ext uri="{C183D7F6-B498-43B3-948B-1728B52AA6E4}">
                <adec:decorative xmlns:adec="http://schemas.microsoft.com/office/drawing/2017/decorative" val="1"/>
              </a:ext>
            </a:extLst>
          </p:cNvPr>
          <p:cNvCxnSpPr>
            <a:cxnSpLocks/>
          </p:cNvCxnSpPr>
          <p:nvPr/>
        </p:nvCxnSpPr>
        <p:spPr bwMode="auto">
          <a:xfrm>
            <a:off x="2389032" y="3668887"/>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0" name="TextBox 29">
            <a:extLst>
              <a:ext uri="{FF2B5EF4-FFF2-40B4-BE49-F238E27FC236}">
                <a16:creationId xmlns:a16="http://schemas.microsoft.com/office/drawing/2014/main" id="{78DDDD28-8E01-D766-6D83-826F02C2F973}"/>
              </a:ext>
            </a:extLst>
          </p:cNvPr>
          <p:cNvSpPr txBox="1"/>
          <p:nvPr/>
        </p:nvSpPr>
        <p:spPr>
          <a:xfrm>
            <a:off x="145499" y="3440287"/>
            <a:ext cx="538110" cy="292388"/>
          </a:xfrm>
          <a:prstGeom prst="rect">
            <a:avLst/>
          </a:prstGeom>
          <a:noFill/>
        </p:spPr>
        <p:txBody>
          <a:bodyPr wrap="square" rtlCol="0">
            <a:spAutoFit/>
          </a:bodyPr>
          <a:lstStyle/>
          <a:p>
            <a:r>
              <a:rPr lang="en-US" sz="1300" dirty="0"/>
              <a:t>t = 5</a:t>
            </a:r>
          </a:p>
        </p:txBody>
      </p:sp>
      <p:cxnSp>
        <p:nvCxnSpPr>
          <p:cNvPr id="31" name="Straight Arrow Connector 30">
            <a:extLst>
              <a:ext uri="{FF2B5EF4-FFF2-40B4-BE49-F238E27FC236}">
                <a16:creationId xmlns:a16="http://schemas.microsoft.com/office/drawing/2014/main" id="{05B7F982-FC17-AF94-0DF5-D7129C45CB76}"/>
              </a:ext>
              <a:ext uri="{C183D7F6-B498-43B3-948B-1728B52AA6E4}">
                <adec:decorative xmlns:adec="http://schemas.microsoft.com/office/drawing/2017/decorative" val="1"/>
              </a:ext>
            </a:extLst>
          </p:cNvPr>
          <p:cNvCxnSpPr>
            <a:cxnSpLocks/>
          </p:cNvCxnSpPr>
          <p:nvPr/>
        </p:nvCxnSpPr>
        <p:spPr bwMode="auto">
          <a:xfrm>
            <a:off x="260142" y="3732675"/>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83039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2" grpId="0"/>
      <p:bldP spid="24" grpId="0"/>
      <p:bldP spid="26" grpId="0"/>
      <p:bldP spid="28" grpId="0"/>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146">
          <a:extLst>
            <a:ext uri="{FF2B5EF4-FFF2-40B4-BE49-F238E27FC236}">
              <a16:creationId xmlns:a16="http://schemas.microsoft.com/office/drawing/2014/main" id="{FAF11AD5-91CF-688D-AEAA-2505A87D618A}"/>
            </a:ext>
          </a:extLst>
        </p:cNvPr>
        <p:cNvGrpSpPr/>
        <p:nvPr/>
      </p:nvGrpSpPr>
      <p:grpSpPr>
        <a:xfrm>
          <a:off x="0" y="0"/>
          <a:ext cx="0" cy="0"/>
          <a:chOff x="0" y="0"/>
          <a:chExt cx="0" cy="0"/>
        </a:xfrm>
      </p:grpSpPr>
      <p:sp>
        <p:nvSpPr>
          <p:cNvPr id="147" name="Shape 147">
            <a:extLst>
              <a:ext uri="{FF2B5EF4-FFF2-40B4-BE49-F238E27FC236}">
                <a16:creationId xmlns:a16="http://schemas.microsoft.com/office/drawing/2014/main" id="{7947BB12-F9C5-CA94-61BF-B316483A18DA}"/>
              </a:ext>
            </a:extLst>
          </p:cNvPr>
          <p:cNvSpPr txBox="1">
            <a:spLocks noGrp="1"/>
          </p:cNvSpPr>
          <p:nvPr>
            <p:ph type="title"/>
          </p:nvPr>
        </p:nvSpPr>
        <p:spPr>
          <a:xfrm>
            <a:off x="311700" y="276251"/>
            <a:ext cx="8520599" cy="707399"/>
          </a:xfrm>
          <a:prstGeom prst="rect">
            <a:avLst/>
          </a:prstGeom>
        </p:spPr>
        <p:txBody>
          <a:bodyPr vert="horz" wrap="square" lIns="91425" tIns="91425" rIns="91425" bIns="91425" numCol="1" anchor="t" anchorCtr="0" compatLnSpc="1">
            <a:prstTxWarp prst="textNoShape">
              <a:avLst/>
            </a:prstTxWarp>
            <a:noAutofit/>
          </a:bodyPr>
          <a:lstStyle/>
          <a:p>
            <a:r>
              <a:rPr lang="en" b="1" dirty="0"/>
              <a:t>2. Baseline:</a:t>
            </a:r>
            <a:r>
              <a:rPr lang="en" dirty="0"/>
              <a:t> Linear Temporal Scan Search Pruning (LTS)</a:t>
            </a:r>
            <a:endParaRPr lang="en" b="1" dirty="0"/>
          </a:p>
        </p:txBody>
      </p:sp>
      <p:sp>
        <p:nvSpPr>
          <p:cNvPr id="2" name="Google Shape;271;p43">
            <a:extLst>
              <a:ext uri="{FF2B5EF4-FFF2-40B4-BE49-F238E27FC236}">
                <a16:creationId xmlns:a16="http://schemas.microsoft.com/office/drawing/2014/main" id="{445A6FFA-4DD0-9CA8-018F-C671D9B8B4A1}"/>
              </a:ext>
            </a:extLst>
          </p:cNvPr>
          <p:cNvSpPr txBox="1"/>
          <p:nvPr/>
        </p:nvSpPr>
        <p:spPr>
          <a:xfrm>
            <a:off x="97536" y="4831027"/>
            <a:ext cx="9046464" cy="3456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US" sz="1500" i="1" dirty="0"/>
              <a:t>Fig 4. Execution Trace of Temporal Selection </a:t>
            </a:r>
            <a:r>
              <a:rPr lang="en-US" sz="1400" i="1" dirty="0"/>
              <a:t>Search Pruning </a:t>
            </a:r>
            <a:r>
              <a:rPr lang="en-US" sz="1500" i="1" dirty="0"/>
              <a:t>: </a:t>
            </a:r>
            <a:r>
              <a:rPr lang="en-US" sz="1500" i="1" dirty="0">
                <a:solidFill>
                  <a:srgbClr val="00B0F0"/>
                </a:solidFill>
              </a:rPr>
              <a:t>Blue cells </a:t>
            </a:r>
            <a:r>
              <a:rPr lang="en-US" sz="1500" i="1" dirty="0"/>
              <a:t>selected for post-processing  </a:t>
            </a:r>
            <a:endParaRPr sz="1500" i="1" dirty="0"/>
          </a:p>
        </p:txBody>
      </p:sp>
      <p:sp>
        <p:nvSpPr>
          <p:cNvPr id="3" name="TextBox 2">
            <a:extLst>
              <a:ext uri="{FF2B5EF4-FFF2-40B4-BE49-F238E27FC236}">
                <a16:creationId xmlns:a16="http://schemas.microsoft.com/office/drawing/2014/main" id="{D619C8DC-763D-6D37-134B-CFB0E9C028A9}"/>
              </a:ext>
            </a:extLst>
          </p:cNvPr>
          <p:cNvSpPr txBox="1"/>
          <p:nvPr/>
        </p:nvSpPr>
        <p:spPr>
          <a:xfrm>
            <a:off x="-131064" y="2042544"/>
            <a:ext cx="7833474" cy="830997"/>
          </a:xfrm>
          <a:prstGeom prst="rect">
            <a:avLst/>
          </a:prstGeom>
          <a:noFill/>
        </p:spPr>
        <p:txBody>
          <a:bodyPr wrap="square" rtlCol="0">
            <a:spAutoFit/>
          </a:bodyPr>
          <a:lstStyle/>
          <a:p>
            <a:pPr lvl="1"/>
            <a:r>
              <a:rPr lang="en-US" sz="1600" b="1" dirty="0"/>
              <a:t>Basic Intuition</a:t>
            </a:r>
            <a:r>
              <a:rPr lang="en-US" sz="1600" dirty="0"/>
              <a:t>: </a:t>
            </a:r>
          </a:p>
          <a:p>
            <a:pPr marL="628696" lvl="1" indent="-285750">
              <a:buFont typeface="Arial" panose="020B0604020202020204" pitchFamily="34" charset="0"/>
              <a:buChar char="•"/>
            </a:pPr>
            <a:r>
              <a:rPr lang="en-US" sz="1600" dirty="0"/>
              <a:t>Prior information of space time prism </a:t>
            </a:r>
            <a:r>
              <a:rPr lang="en-US" sz="1600" b="1" dirty="0"/>
              <a:t>actual</a:t>
            </a:r>
            <a:r>
              <a:rPr lang="en-US" sz="1600" dirty="0"/>
              <a:t> intersection.</a:t>
            </a:r>
          </a:p>
          <a:p>
            <a:pPr marL="628696" lvl="1" indent="-285750">
              <a:buFont typeface="Arial" panose="020B0604020202020204" pitchFamily="34" charset="0"/>
              <a:buChar char="•"/>
            </a:pPr>
            <a:r>
              <a:rPr lang="en-US" sz="1600" dirty="0"/>
              <a:t>Reduce grid cell comparison via accurate spatial approximation. </a:t>
            </a:r>
          </a:p>
        </p:txBody>
      </p:sp>
      <p:sp>
        <p:nvSpPr>
          <p:cNvPr id="4" name="Rectangle 3">
            <a:extLst>
              <a:ext uri="{FF2B5EF4-FFF2-40B4-BE49-F238E27FC236}">
                <a16:creationId xmlns:a16="http://schemas.microsoft.com/office/drawing/2014/main" id="{AB4F1867-4BCB-35F4-0446-1E063A426F51}"/>
              </a:ext>
            </a:extLst>
          </p:cNvPr>
          <p:cNvSpPr/>
          <p:nvPr/>
        </p:nvSpPr>
        <p:spPr>
          <a:xfrm>
            <a:off x="-109728" y="1117897"/>
            <a:ext cx="7522464" cy="830997"/>
          </a:xfrm>
          <a:prstGeom prst="rect">
            <a:avLst/>
          </a:prstGeom>
        </p:spPr>
        <p:txBody>
          <a:bodyPr wrap="square">
            <a:spAutoFit/>
          </a:bodyPr>
          <a:lstStyle/>
          <a:p>
            <a:pPr marL="342946" lvl="1"/>
            <a:r>
              <a:rPr lang="en-US" sz="1600" b="1" dirty="0"/>
              <a:t>Limitations of Linear Temporal Scan Algorithm</a:t>
            </a:r>
            <a:r>
              <a:rPr lang="en-US" sz="1600" dirty="0"/>
              <a:t>:</a:t>
            </a:r>
          </a:p>
          <a:p>
            <a:pPr marL="628696" lvl="1" indent="-285750">
              <a:buFont typeface="Arial" panose="020B0604020202020204" pitchFamily="34" charset="0"/>
              <a:buChar char="•"/>
            </a:pPr>
            <a:r>
              <a:rPr lang="en-US" sz="1600" dirty="0"/>
              <a:t>Inefficient in terms of computational time at finer temporal scale.</a:t>
            </a:r>
          </a:p>
          <a:p>
            <a:pPr marL="628696" lvl="1" indent="-285750">
              <a:buFont typeface="Arial" panose="020B0604020202020204" pitchFamily="34" charset="0"/>
              <a:buChar char="•"/>
            </a:pPr>
            <a:r>
              <a:rPr lang="en-US" sz="1600" dirty="0"/>
              <a:t>Increase computation cost based on grid cell comparisons.</a:t>
            </a:r>
          </a:p>
        </p:txBody>
      </p:sp>
      <p:pic>
        <p:nvPicPr>
          <p:cNvPr id="5" name="Picture 4" descr="Chart">
            <a:extLst>
              <a:ext uri="{FF2B5EF4-FFF2-40B4-BE49-F238E27FC236}">
                <a16:creationId xmlns:a16="http://schemas.microsoft.com/office/drawing/2014/main" id="{3D936239-3271-2B80-5378-FE2B124C639A}"/>
              </a:ext>
            </a:extLst>
          </p:cNvPr>
          <p:cNvPicPr>
            <a:picLocks noChangeAspect="1"/>
          </p:cNvPicPr>
          <p:nvPr/>
        </p:nvPicPr>
        <p:blipFill>
          <a:blip r:embed="rId3"/>
          <a:stretch>
            <a:fillRect/>
          </a:stretch>
        </p:blipFill>
        <p:spPr>
          <a:xfrm>
            <a:off x="402336" y="3025460"/>
            <a:ext cx="1874158" cy="1555424"/>
          </a:xfrm>
          <a:prstGeom prst="rect">
            <a:avLst/>
          </a:prstGeom>
        </p:spPr>
      </p:pic>
      <p:pic>
        <p:nvPicPr>
          <p:cNvPr id="6" name="Picture 5" descr="A picture containing diagram">
            <a:extLst>
              <a:ext uri="{FF2B5EF4-FFF2-40B4-BE49-F238E27FC236}">
                <a16:creationId xmlns:a16="http://schemas.microsoft.com/office/drawing/2014/main" id="{03D5E690-AC80-CFF2-E315-758D93759ADE}"/>
              </a:ext>
            </a:extLst>
          </p:cNvPr>
          <p:cNvPicPr>
            <a:picLocks noChangeAspect="1"/>
          </p:cNvPicPr>
          <p:nvPr/>
        </p:nvPicPr>
        <p:blipFill>
          <a:blip r:embed="rId4"/>
          <a:stretch>
            <a:fillRect/>
          </a:stretch>
        </p:blipFill>
        <p:spPr>
          <a:xfrm>
            <a:off x="2631122" y="3033144"/>
            <a:ext cx="1879292" cy="1555424"/>
          </a:xfrm>
          <a:prstGeom prst="rect">
            <a:avLst/>
          </a:prstGeom>
        </p:spPr>
      </p:pic>
      <p:pic>
        <p:nvPicPr>
          <p:cNvPr id="32" name="Picture 31" descr="A picture containing text, building, window">
            <a:extLst>
              <a:ext uri="{FF2B5EF4-FFF2-40B4-BE49-F238E27FC236}">
                <a16:creationId xmlns:a16="http://schemas.microsoft.com/office/drawing/2014/main" id="{3B0473FA-CEF4-0D1A-7E7F-6366228D3158}"/>
              </a:ext>
            </a:extLst>
          </p:cNvPr>
          <p:cNvPicPr>
            <a:picLocks noChangeAspect="1"/>
          </p:cNvPicPr>
          <p:nvPr/>
        </p:nvPicPr>
        <p:blipFill>
          <a:blip r:embed="rId5"/>
          <a:stretch>
            <a:fillRect/>
          </a:stretch>
        </p:blipFill>
        <p:spPr>
          <a:xfrm>
            <a:off x="5012199" y="3025460"/>
            <a:ext cx="1881766" cy="1555424"/>
          </a:xfrm>
          <a:prstGeom prst="rect">
            <a:avLst/>
          </a:prstGeom>
        </p:spPr>
      </p:pic>
      <p:pic>
        <p:nvPicPr>
          <p:cNvPr id="33" name="Picture 32" descr="A picture containing text, building, window">
            <a:extLst>
              <a:ext uri="{FF2B5EF4-FFF2-40B4-BE49-F238E27FC236}">
                <a16:creationId xmlns:a16="http://schemas.microsoft.com/office/drawing/2014/main" id="{CEAAC731-4514-4F5E-5FA4-9EA194F63B26}"/>
              </a:ext>
            </a:extLst>
          </p:cNvPr>
          <p:cNvPicPr>
            <a:picLocks noChangeAspect="1"/>
          </p:cNvPicPr>
          <p:nvPr/>
        </p:nvPicPr>
        <p:blipFill>
          <a:blip r:embed="rId6"/>
          <a:stretch>
            <a:fillRect/>
          </a:stretch>
        </p:blipFill>
        <p:spPr>
          <a:xfrm>
            <a:off x="7133442" y="3025460"/>
            <a:ext cx="1871567" cy="1557971"/>
          </a:xfrm>
          <a:prstGeom prst="rect">
            <a:avLst/>
          </a:prstGeom>
        </p:spPr>
      </p:pic>
      <p:sp>
        <p:nvSpPr>
          <p:cNvPr id="34" name="Rectangle 33" descr="Two side-by-side grids at time t = 4 comparing spatial scanning results: the left panel shows a full horizontal scan band in red with a selected blue cell, while the right panel shows only the selected blue cell after spatial pruning.">
            <a:extLst>
              <a:ext uri="{FF2B5EF4-FFF2-40B4-BE49-F238E27FC236}">
                <a16:creationId xmlns:a16="http://schemas.microsoft.com/office/drawing/2014/main" id="{AD08F2D3-5FBB-921F-9705-09ECF6285DC5}"/>
              </a:ext>
            </a:extLst>
          </p:cNvPr>
          <p:cNvSpPr/>
          <p:nvPr/>
        </p:nvSpPr>
        <p:spPr bwMode="auto">
          <a:xfrm>
            <a:off x="89449" y="2937630"/>
            <a:ext cx="4588173" cy="1695714"/>
          </a:xfrm>
          <a:prstGeom prst="rect">
            <a:avLst/>
          </a:prstGeom>
          <a:no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5" name="Rectangle 34" descr="Two side-by-side grids at time t = 7 comparing spatial scanning results: the left panel shows a wide scanned region in red with a selected blue region, while the right panel shows only the retained blue region after spatial pruning.">
            <a:extLst>
              <a:ext uri="{FF2B5EF4-FFF2-40B4-BE49-F238E27FC236}">
                <a16:creationId xmlns:a16="http://schemas.microsoft.com/office/drawing/2014/main" id="{D3AC7D24-71C8-D99B-7DAF-0BC9CACC526A}"/>
              </a:ext>
            </a:extLst>
          </p:cNvPr>
          <p:cNvSpPr/>
          <p:nvPr/>
        </p:nvSpPr>
        <p:spPr bwMode="auto">
          <a:xfrm>
            <a:off x="4745736" y="2937630"/>
            <a:ext cx="4351487" cy="1695714"/>
          </a:xfrm>
          <a:prstGeom prst="rect">
            <a:avLst/>
          </a:prstGeom>
          <a:no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6" name="TextBox 35">
            <a:extLst>
              <a:ext uri="{FF2B5EF4-FFF2-40B4-BE49-F238E27FC236}">
                <a16:creationId xmlns:a16="http://schemas.microsoft.com/office/drawing/2014/main" id="{FDD9EB3F-BC75-4B37-2ABD-0FCD8EAF7086}"/>
              </a:ext>
            </a:extLst>
          </p:cNvPr>
          <p:cNvSpPr txBox="1"/>
          <p:nvPr/>
        </p:nvSpPr>
        <p:spPr>
          <a:xfrm>
            <a:off x="4669536" y="3350356"/>
            <a:ext cx="538110" cy="292388"/>
          </a:xfrm>
          <a:prstGeom prst="rect">
            <a:avLst/>
          </a:prstGeom>
          <a:noFill/>
        </p:spPr>
        <p:txBody>
          <a:bodyPr wrap="square" rtlCol="0">
            <a:spAutoFit/>
          </a:bodyPr>
          <a:lstStyle/>
          <a:p>
            <a:r>
              <a:rPr lang="en-US" sz="1300" dirty="0"/>
              <a:t>t = 7</a:t>
            </a:r>
          </a:p>
        </p:txBody>
      </p:sp>
      <p:cxnSp>
        <p:nvCxnSpPr>
          <p:cNvPr id="37" name="Straight Arrow Connector 36">
            <a:extLst>
              <a:ext uri="{FF2B5EF4-FFF2-40B4-BE49-F238E27FC236}">
                <a16:creationId xmlns:a16="http://schemas.microsoft.com/office/drawing/2014/main" id="{BE090E39-783C-6044-50F4-5EC737DDA5F6}"/>
              </a:ext>
              <a:ext uri="{C183D7F6-B498-43B3-948B-1728B52AA6E4}">
                <adec:decorative xmlns:adec="http://schemas.microsoft.com/office/drawing/2017/decorative" val="1"/>
              </a:ext>
            </a:extLst>
          </p:cNvPr>
          <p:cNvCxnSpPr>
            <a:cxnSpLocks/>
          </p:cNvCxnSpPr>
          <p:nvPr/>
        </p:nvCxnSpPr>
        <p:spPr bwMode="auto">
          <a:xfrm>
            <a:off x="4821936" y="3642744"/>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8" name="TextBox 37">
            <a:extLst>
              <a:ext uri="{FF2B5EF4-FFF2-40B4-BE49-F238E27FC236}">
                <a16:creationId xmlns:a16="http://schemas.microsoft.com/office/drawing/2014/main" id="{1496E6B9-C55E-50C7-9783-C25F35A773DC}"/>
              </a:ext>
            </a:extLst>
          </p:cNvPr>
          <p:cNvSpPr txBox="1"/>
          <p:nvPr/>
        </p:nvSpPr>
        <p:spPr>
          <a:xfrm>
            <a:off x="6722226" y="3350356"/>
            <a:ext cx="538110" cy="292388"/>
          </a:xfrm>
          <a:prstGeom prst="rect">
            <a:avLst/>
          </a:prstGeom>
          <a:noFill/>
        </p:spPr>
        <p:txBody>
          <a:bodyPr wrap="square" rtlCol="0">
            <a:spAutoFit/>
          </a:bodyPr>
          <a:lstStyle/>
          <a:p>
            <a:r>
              <a:rPr lang="en-US" sz="1300" dirty="0"/>
              <a:t>t = 7</a:t>
            </a:r>
          </a:p>
        </p:txBody>
      </p:sp>
      <p:cxnSp>
        <p:nvCxnSpPr>
          <p:cNvPr id="39" name="Straight Arrow Connector 38">
            <a:extLst>
              <a:ext uri="{FF2B5EF4-FFF2-40B4-BE49-F238E27FC236}">
                <a16:creationId xmlns:a16="http://schemas.microsoft.com/office/drawing/2014/main" id="{CDC00DBB-9A92-CE79-E7FE-4789A470BEAC}"/>
              </a:ext>
              <a:ext uri="{C183D7F6-B498-43B3-948B-1728B52AA6E4}">
                <adec:decorative xmlns:adec="http://schemas.microsoft.com/office/drawing/2017/decorative" val="1"/>
              </a:ext>
            </a:extLst>
          </p:cNvPr>
          <p:cNvCxnSpPr>
            <a:cxnSpLocks/>
          </p:cNvCxnSpPr>
          <p:nvPr/>
        </p:nvCxnSpPr>
        <p:spPr bwMode="auto">
          <a:xfrm>
            <a:off x="6879336" y="3642744"/>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Arrow Connector 39">
            <a:extLst>
              <a:ext uri="{FF2B5EF4-FFF2-40B4-BE49-F238E27FC236}">
                <a16:creationId xmlns:a16="http://schemas.microsoft.com/office/drawing/2014/main" id="{9DECB02E-E1FE-DFB0-C609-757A594B9CA3}"/>
              </a:ext>
              <a:ext uri="{C183D7F6-B498-43B3-948B-1728B52AA6E4}">
                <adec:decorative xmlns:adec="http://schemas.microsoft.com/office/drawing/2017/decorative" val="1"/>
              </a:ext>
            </a:extLst>
          </p:cNvPr>
          <p:cNvCxnSpPr>
            <a:cxnSpLocks/>
          </p:cNvCxnSpPr>
          <p:nvPr/>
        </p:nvCxnSpPr>
        <p:spPr bwMode="auto">
          <a:xfrm>
            <a:off x="2383536" y="4023744"/>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1" name="TextBox 40">
            <a:extLst>
              <a:ext uri="{FF2B5EF4-FFF2-40B4-BE49-F238E27FC236}">
                <a16:creationId xmlns:a16="http://schemas.microsoft.com/office/drawing/2014/main" id="{D6CE979E-A660-265B-8E59-05EA663EA805}"/>
              </a:ext>
            </a:extLst>
          </p:cNvPr>
          <p:cNvSpPr txBox="1"/>
          <p:nvPr/>
        </p:nvSpPr>
        <p:spPr>
          <a:xfrm>
            <a:off x="2231136" y="3718944"/>
            <a:ext cx="538110" cy="292388"/>
          </a:xfrm>
          <a:prstGeom prst="rect">
            <a:avLst/>
          </a:prstGeom>
          <a:noFill/>
        </p:spPr>
        <p:txBody>
          <a:bodyPr wrap="square" rtlCol="0">
            <a:spAutoFit/>
          </a:bodyPr>
          <a:lstStyle/>
          <a:p>
            <a:r>
              <a:rPr lang="en-US" sz="1300" dirty="0"/>
              <a:t>t = 4</a:t>
            </a:r>
          </a:p>
        </p:txBody>
      </p:sp>
      <p:cxnSp>
        <p:nvCxnSpPr>
          <p:cNvPr id="42" name="Straight Arrow Connector 41">
            <a:extLst>
              <a:ext uri="{FF2B5EF4-FFF2-40B4-BE49-F238E27FC236}">
                <a16:creationId xmlns:a16="http://schemas.microsoft.com/office/drawing/2014/main" id="{B6EDEF34-3C8E-C6B4-BE40-84A4606D3A68}"/>
              </a:ext>
              <a:ext uri="{C183D7F6-B498-43B3-948B-1728B52AA6E4}">
                <adec:decorative xmlns:adec="http://schemas.microsoft.com/office/drawing/2017/decorative" val="1"/>
              </a:ext>
            </a:extLst>
          </p:cNvPr>
          <p:cNvCxnSpPr>
            <a:cxnSpLocks/>
          </p:cNvCxnSpPr>
          <p:nvPr/>
        </p:nvCxnSpPr>
        <p:spPr bwMode="auto">
          <a:xfrm>
            <a:off x="173736" y="3947544"/>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3" name="TextBox 42">
            <a:extLst>
              <a:ext uri="{FF2B5EF4-FFF2-40B4-BE49-F238E27FC236}">
                <a16:creationId xmlns:a16="http://schemas.microsoft.com/office/drawing/2014/main" id="{799E5206-60E0-0F75-3422-6D91A2806E9C}"/>
              </a:ext>
            </a:extLst>
          </p:cNvPr>
          <p:cNvSpPr txBox="1"/>
          <p:nvPr/>
        </p:nvSpPr>
        <p:spPr>
          <a:xfrm>
            <a:off x="21336" y="3718245"/>
            <a:ext cx="538110" cy="292388"/>
          </a:xfrm>
          <a:prstGeom prst="rect">
            <a:avLst/>
          </a:prstGeom>
          <a:noFill/>
        </p:spPr>
        <p:txBody>
          <a:bodyPr wrap="square" rtlCol="0">
            <a:spAutoFit/>
          </a:bodyPr>
          <a:lstStyle/>
          <a:p>
            <a:r>
              <a:rPr lang="en-US" sz="1300" dirty="0"/>
              <a:t>t = 4</a:t>
            </a:r>
          </a:p>
        </p:txBody>
      </p:sp>
    </p:spTree>
    <p:extLst>
      <p:ext uri="{BB962C8B-B14F-4D97-AF65-F5344CB8AC3E}">
        <p14:creationId xmlns:p14="http://schemas.microsoft.com/office/powerpoint/2010/main" val="308993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146">
          <a:extLst>
            <a:ext uri="{FF2B5EF4-FFF2-40B4-BE49-F238E27FC236}">
              <a16:creationId xmlns:a16="http://schemas.microsoft.com/office/drawing/2014/main" id="{496A93E2-152E-94A0-A6A5-C7DBF13B4B81}"/>
            </a:ext>
          </a:extLst>
        </p:cNvPr>
        <p:cNvGrpSpPr/>
        <p:nvPr/>
      </p:nvGrpSpPr>
      <p:grpSpPr>
        <a:xfrm>
          <a:off x="0" y="0"/>
          <a:ext cx="0" cy="0"/>
          <a:chOff x="0" y="0"/>
          <a:chExt cx="0" cy="0"/>
        </a:xfrm>
      </p:grpSpPr>
      <p:sp>
        <p:nvSpPr>
          <p:cNvPr id="147" name="Shape 147">
            <a:extLst>
              <a:ext uri="{FF2B5EF4-FFF2-40B4-BE49-F238E27FC236}">
                <a16:creationId xmlns:a16="http://schemas.microsoft.com/office/drawing/2014/main" id="{66339515-B0AD-B48B-B628-C68B9DA0CE65}"/>
              </a:ext>
            </a:extLst>
          </p:cNvPr>
          <p:cNvSpPr txBox="1">
            <a:spLocks noGrp="1"/>
          </p:cNvSpPr>
          <p:nvPr>
            <p:ph type="title"/>
          </p:nvPr>
        </p:nvSpPr>
        <p:spPr>
          <a:xfrm>
            <a:off x="311700" y="276251"/>
            <a:ext cx="8520599" cy="707399"/>
          </a:xfrm>
          <a:prstGeom prst="rect">
            <a:avLst/>
          </a:prstGeom>
        </p:spPr>
        <p:txBody>
          <a:bodyPr vert="horz" wrap="square" lIns="91425" tIns="91425" rIns="91425" bIns="91425" numCol="1" anchor="t" anchorCtr="0" compatLnSpc="1">
            <a:prstTxWarp prst="textNoShape">
              <a:avLst/>
            </a:prstTxWarp>
            <a:noAutofit/>
          </a:bodyPr>
          <a:lstStyle/>
          <a:p>
            <a:r>
              <a:rPr lang="en" b="1" dirty="0"/>
              <a:t>Proposed Optimization: </a:t>
            </a:r>
            <a:r>
              <a:rPr lang="en" dirty="0"/>
              <a:t>Time Prioritizer</a:t>
            </a:r>
            <a:endParaRPr lang="en" b="1" dirty="0"/>
          </a:p>
        </p:txBody>
      </p:sp>
      <p:sp>
        <p:nvSpPr>
          <p:cNvPr id="4" name="Rectangle 3">
            <a:extLst>
              <a:ext uri="{FF2B5EF4-FFF2-40B4-BE49-F238E27FC236}">
                <a16:creationId xmlns:a16="http://schemas.microsoft.com/office/drawing/2014/main" id="{9E4C437C-DD8F-C83B-5342-1A2A3BA89944}"/>
              </a:ext>
            </a:extLst>
          </p:cNvPr>
          <p:cNvSpPr/>
          <p:nvPr/>
        </p:nvSpPr>
        <p:spPr>
          <a:xfrm>
            <a:off x="0" y="1234943"/>
            <a:ext cx="7522464" cy="338554"/>
          </a:xfrm>
          <a:prstGeom prst="rect">
            <a:avLst/>
          </a:prstGeom>
        </p:spPr>
        <p:txBody>
          <a:bodyPr wrap="square">
            <a:spAutoFit/>
          </a:bodyPr>
          <a:lstStyle/>
          <a:p>
            <a:pPr marL="628696" lvl="1" indent="-285750">
              <a:buFont typeface="Arial" panose="020B0604020202020204" pitchFamily="34" charset="0"/>
              <a:buChar char="•"/>
            </a:pPr>
            <a:r>
              <a:rPr lang="en-US" sz="1600" dirty="0"/>
              <a:t>Prior information of space time prism </a:t>
            </a:r>
            <a:r>
              <a:rPr lang="en-US" sz="1600" b="1" dirty="0"/>
              <a:t>actual</a:t>
            </a:r>
            <a:r>
              <a:rPr lang="en-US" sz="1600" dirty="0"/>
              <a:t> intersection..</a:t>
            </a:r>
          </a:p>
        </p:txBody>
      </p:sp>
      <p:pic>
        <p:nvPicPr>
          <p:cNvPr id="8" name="Picture 7" descr="A line with a red line">
            <a:extLst>
              <a:ext uri="{FF2B5EF4-FFF2-40B4-BE49-F238E27FC236}">
                <a16:creationId xmlns:a16="http://schemas.microsoft.com/office/drawing/2014/main" id="{94B8F414-C5F2-5D41-88C6-5EBE34669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946" y="2877556"/>
            <a:ext cx="3505200" cy="1511300"/>
          </a:xfrm>
          <a:prstGeom prst="rect">
            <a:avLst/>
          </a:prstGeom>
        </p:spPr>
      </p:pic>
      <p:pic>
        <p:nvPicPr>
          <p:cNvPr id="10" name="Picture 9" descr="A diagram of a triangle and a triangle with circles and a triangle with a triangle and a triangle with a triangle and a triangle with a triangle and a triangle with a triangle and a triangle with a">
            <a:extLst>
              <a:ext uri="{FF2B5EF4-FFF2-40B4-BE49-F238E27FC236}">
                <a16:creationId xmlns:a16="http://schemas.microsoft.com/office/drawing/2014/main" id="{335B3E75-73EA-ABF6-EC44-C9631EE0F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9590" y="2689060"/>
            <a:ext cx="4793575" cy="2286409"/>
          </a:xfrm>
          <a:prstGeom prst="rect">
            <a:avLst/>
          </a:prstGeom>
        </p:spPr>
      </p:pic>
      <p:pic>
        <p:nvPicPr>
          <p:cNvPr id="12" name="Picture 11" descr="Mathematical condition stating that r_start plus r_end is greater than or equal to the distance between start and end, which implies that the time t lies between t_start_STI and t_end_STI.">
            <a:extLst>
              <a:ext uri="{FF2B5EF4-FFF2-40B4-BE49-F238E27FC236}">
                <a16:creationId xmlns:a16="http://schemas.microsoft.com/office/drawing/2014/main" id="{E51441C0-33BF-9CBE-E414-BEDF888C9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606" y="1892636"/>
            <a:ext cx="2599657" cy="375854"/>
          </a:xfrm>
          <a:prstGeom prst="rect">
            <a:avLst/>
          </a:prstGeom>
        </p:spPr>
      </p:pic>
      <p:pic>
        <p:nvPicPr>
          <p:cNvPr id="14" name="Picture 13" descr="A black symbols with a white background">
            <a:extLst>
              <a:ext uri="{FF2B5EF4-FFF2-40B4-BE49-F238E27FC236}">
                <a16:creationId xmlns:a16="http://schemas.microsoft.com/office/drawing/2014/main" id="{4ADC7CE0-AA63-0A21-FFB3-340C94943C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7290" y="1790716"/>
            <a:ext cx="1713395" cy="477774"/>
          </a:xfrm>
          <a:prstGeom prst="rect">
            <a:avLst/>
          </a:prstGeom>
        </p:spPr>
      </p:pic>
      <p:cxnSp>
        <p:nvCxnSpPr>
          <p:cNvPr id="16" name="Straight Arrow Connector 15">
            <a:extLst>
              <a:ext uri="{FF2B5EF4-FFF2-40B4-BE49-F238E27FC236}">
                <a16:creationId xmlns:a16="http://schemas.microsoft.com/office/drawing/2014/main" id="{458968D8-1DDD-E209-8887-E960F2799092}"/>
              </a:ext>
              <a:ext uri="{C183D7F6-B498-43B3-948B-1728B52AA6E4}">
                <adec:decorative xmlns:adec="http://schemas.microsoft.com/office/drawing/2017/decorative" val="1"/>
              </a:ext>
            </a:extLst>
          </p:cNvPr>
          <p:cNvCxnSpPr/>
          <p:nvPr/>
        </p:nvCxnSpPr>
        <p:spPr bwMode="auto">
          <a:xfrm>
            <a:off x="4391289" y="2066901"/>
            <a:ext cx="932873" cy="0"/>
          </a:xfrm>
          <a:prstGeom prst="straightConnector1">
            <a:avLst/>
          </a:prstGeom>
          <a:ln w="28575">
            <a:headEnd type="none" w="med" len="med"/>
            <a:tailEnd type="triangle"/>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430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146">
          <a:extLst>
            <a:ext uri="{FF2B5EF4-FFF2-40B4-BE49-F238E27FC236}">
              <a16:creationId xmlns:a16="http://schemas.microsoft.com/office/drawing/2014/main" id="{B918775F-1665-BD3C-74A6-5323DE652294}"/>
            </a:ext>
          </a:extLst>
        </p:cNvPr>
        <p:cNvGrpSpPr/>
        <p:nvPr/>
      </p:nvGrpSpPr>
      <p:grpSpPr>
        <a:xfrm>
          <a:off x="0" y="0"/>
          <a:ext cx="0" cy="0"/>
          <a:chOff x="0" y="0"/>
          <a:chExt cx="0" cy="0"/>
        </a:xfrm>
      </p:grpSpPr>
      <p:sp>
        <p:nvSpPr>
          <p:cNvPr id="147" name="Shape 147">
            <a:extLst>
              <a:ext uri="{FF2B5EF4-FFF2-40B4-BE49-F238E27FC236}">
                <a16:creationId xmlns:a16="http://schemas.microsoft.com/office/drawing/2014/main" id="{F3DA7DAD-E241-3C1E-0322-A4CB8853BA84}"/>
              </a:ext>
            </a:extLst>
          </p:cNvPr>
          <p:cNvSpPr txBox="1">
            <a:spLocks noGrp="1"/>
          </p:cNvSpPr>
          <p:nvPr>
            <p:ph type="title"/>
          </p:nvPr>
        </p:nvSpPr>
        <p:spPr>
          <a:xfrm>
            <a:off x="311700" y="276251"/>
            <a:ext cx="8520599" cy="707399"/>
          </a:xfrm>
          <a:prstGeom prst="rect">
            <a:avLst/>
          </a:prstGeom>
        </p:spPr>
        <p:txBody>
          <a:bodyPr vert="horz" wrap="square" lIns="91425" tIns="91425" rIns="91425" bIns="91425" numCol="1" anchor="t" anchorCtr="0" compatLnSpc="1">
            <a:prstTxWarp prst="textNoShape">
              <a:avLst/>
            </a:prstTxWarp>
            <a:noAutofit/>
          </a:bodyPr>
          <a:lstStyle/>
          <a:p>
            <a:r>
              <a:rPr lang="en" b="1" dirty="0"/>
              <a:t>Proposed Optimization: </a:t>
            </a:r>
            <a:r>
              <a:rPr lang="en" dirty="0"/>
              <a:t>Spatial Filters</a:t>
            </a:r>
            <a:endParaRPr lang="en" b="1" dirty="0"/>
          </a:p>
        </p:txBody>
      </p:sp>
      <p:sp>
        <p:nvSpPr>
          <p:cNvPr id="4" name="Rectangle 3">
            <a:extLst>
              <a:ext uri="{FF2B5EF4-FFF2-40B4-BE49-F238E27FC236}">
                <a16:creationId xmlns:a16="http://schemas.microsoft.com/office/drawing/2014/main" id="{9CC905E5-ED5F-A0DB-FCBA-8350C6736CD6}"/>
              </a:ext>
            </a:extLst>
          </p:cNvPr>
          <p:cNvSpPr/>
          <p:nvPr/>
        </p:nvSpPr>
        <p:spPr>
          <a:xfrm>
            <a:off x="0" y="940019"/>
            <a:ext cx="7522464" cy="338554"/>
          </a:xfrm>
          <a:prstGeom prst="rect">
            <a:avLst/>
          </a:prstGeom>
        </p:spPr>
        <p:txBody>
          <a:bodyPr wrap="square">
            <a:spAutoFit/>
          </a:bodyPr>
          <a:lstStyle/>
          <a:p>
            <a:pPr marL="628696" lvl="1" indent="-285750">
              <a:buFont typeface="Arial" panose="020B0604020202020204" pitchFamily="34" charset="0"/>
              <a:buChar char="•"/>
            </a:pPr>
            <a:r>
              <a:rPr lang="en-US" sz="1600" dirty="0"/>
              <a:t>Reduce grid cell comparison via accurate spatial approximation.</a:t>
            </a:r>
          </a:p>
        </p:txBody>
      </p:sp>
      <p:pic>
        <p:nvPicPr>
          <p:cNvPr id="6" name="Picture 5" descr="A diagram of ellipse and ellipse">
            <a:extLst>
              <a:ext uri="{FF2B5EF4-FFF2-40B4-BE49-F238E27FC236}">
                <a16:creationId xmlns:a16="http://schemas.microsoft.com/office/drawing/2014/main" id="{09E567EC-30C3-2279-D895-87A48C886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061" y="1278573"/>
            <a:ext cx="6451875" cy="2605302"/>
          </a:xfrm>
          <a:prstGeom prst="rect">
            <a:avLst/>
          </a:prstGeom>
        </p:spPr>
      </p:pic>
      <p:pic>
        <p:nvPicPr>
          <p:cNvPr id="9" name="Picture 8" descr="A diagram of different colored circles">
            <a:extLst>
              <a:ext uri="{FF2B5EF4-FFF2-40B4-BE49-F238E27FC236}">
                <a16:creationId xmlns:a16="http://schemas.microsoft.com/office/drawing/2014/main" id="{0175D4E1-2735-E45B-11C8-B437ADD55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908" y="3883875"/>
            <a:ext cx="6088180" cy="2605302"/>
          </a:xfrm>
          <a:prstGeom prst="rect">
            <a:avLst/>
          </a:prstGeom>
        </p:spPr>
      </p:pic>
    </p:spTree>
    <p:extLst>
      <p:ext uri="{BB962C8B-B14F-4D97-AF65-F5344CB8AC3E}">
        <p14:creationId xmlns:p14="http://schemas.microsoft.com/office/powerpoint/2010/main" val="199848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146">
          <a:extLst>
            <a:ext uri="{FF2B5EF4-FFF2-40B4-BE49-F238E27FC236}">
              <a16:creationId xmlns:a16="http://schemas.microsoft.com/office/drawing/2014/main" id="{D098341D-BE8B-E0E1-C2D9-0AFD96B20E9A}"/>
            </a:ext>
          </a:extLst>
        </p:cNvPr>
        <p:cNvGrpSpPr/>
        <p:nvPr/>
      </p:nvGrpSpPr>
      <p:grpSpPr>
        <a:xfrm>
          <a:off x="0" y="0"/>
          <a:ext cx="0" cy="0"/>
          <a:chOff x="0" y="0"/>
          <a:chExt cx="0" cy="0"/>
        </a:xfrm>
      </p:grpSpPr>
      <p:sp>
        <p:nvSpPr>
          <p:cNvPr id="147" name="Shape 147">
            <a:extLst>
              <a:ext uri="{FF2B5EF4-FFF2-40B4-BE49-F238E27FC236}">
                <a16:creationId xmlns:a16="http://schemas.microsoft.com/office/drawing/2014/main" id="{C539864B-658A-1C6B-E7A1-9A1DBA940D08}"/>
              </a:ext>
            </a:extLst>
          </p:cNvPr>
          <p:cNvSpPr txBox="1">
            <a:spLocks noGrp="1"/>
          </p:cNvSpPr>
          <p:nvPr>
            <p:ph type="title"/>
          </p:nvPr>
        </p:nvSpPr>
        <p:spPr>
          <a:xfrm>
            <a:off x="311700" y="276251"/>
            <a:ext cx="8520599" cy="707399"/>
          </a:xfrm>
          <a:prstGeom prst="rect">
            <a:avLst/>
          </a:prstGeom>
        </p:spPr>
        <p:txBody>
          <a:bodyPr vert="horz" wrap="square" lIns="91425" tIns="91425" rIns="91425" bIns="91425" numCol="1" anchor="t" anchorCtr="0" compatLnSpc="1">
            <a:prstTxWarp prst="textNoShape">
              <a:avLst/>
            </a:prstTxWarp>
            <a:noAutofit/>
          </a:bodyPr>
          <a:lstStyle/>
          <a:p>
            <a:r>
              <a:rPr lang="en" b="1" dirty="0"/>
              <a:t>Proposed:</a:t>
            </a:r>
            <a:r>
              <a:rPr lang="en" dirty="0"/>
              <a:t> Time Prioritized Scan Search Pruning (TSS)</a:t>
            </a:r>
            <a:endParaRPr lang="en" b="1" dirty="0"/>
          </a:p>
        </p:txBody>
      </p:sp>
      <p:pic>
        <p:nvPicPr>
          <p:cNvPr id="2" name="Picture 1" descr="Chart">
            <a:extLst>
              <a:ext uri="{FF2B5EF4-FFF2-40B4-BE49-F238E27FC236}">
                <a16:creationId xmlns:a16="http://schemas.microsoft.com/office/drawing/2014/main" id="{4F090439-5A83-C55F-0194-4279F6688BE5}"/>
              </a:ext>
            </a:extLst>
          </p:cNvPr>
          <p:cNvPicPr>
            <a:picLocks noChangeAspect="1"/>
          </p:cNvPicPr>
          <p:nvPr/>
        </p:nvPicPr>
        <p:blipFill>
          <a:blip r:embed="rId3"/>
          <a:stretch>
            <a:fillRect/>
          </a:stretch>
        </p:blipFill>
        <p:spPr>
          <a:xfrm>
            <a:off x="403801" y="1171743"/>
            <a:ext cx="1874158" cy="1555424"/>
          </a:xfrm>
          <a:prstGeom prst="rect">
            <a:avLst/>
          </a:prstGeom>
        </p:spPr>
      </p:pic>
      <p:pic>
        <p:nvPicPr>
          <p:cNvPr id="3" name="Picture 2" descr="A picture containing diagram">
            <a:extLst>
              <a:ext uri="{FF2B5EF4-FFF2-40B4-BE49-F238E27FC236}">
                <a16:creationId xmlns:a16="http://schemas.microsoft.com/office/drawing/2014/main" id="{770FCCA1-0E14-312D-18E7-F94ABFF2B06F}"/>
              </a:ext>
            </a:extLst>
          </p:cNvPr>
          <p:cNvPicPr>
            <a:picLocks noChangeAspect="1"/>
          </p:cNvPicPr>
          <p:nvPr/>
        </p:nvPicPr>
        <p:blipFill>
          <a:blip r:embed="rId4"/>
          <a:stretch>
            <a:fillRect/>
          </a:stretch>
        </p:blipFill>
        <p:spPr>
          <a:xfrm>
            <a:off x="2632587" y="1179427"/>
            <a:ext cx="1879292" cy="1555424"/>
          </a:xfrm>
          <a:prstGeom prst="rect">
            <a:avLst/>
          </a:prstGeom>
        </p:spPr>
      </p:pic>
      <p:pic>
        <p:nvPicPr>
          <p:cNvPr id="4" name="Picture 3" descr="A picture containing chart">
            <a:extLst>
              <a:ext uri="{FF2B5EF4-FFF2-40B4-BE49-F238E27FC236}">
                <a16:creationId xmlns:a16="http://schemas.microsoft.com/office/drawing/2014/main" id="{69C5DFB6-0BF2-8A0F-8DCE-D1FE7C945AB0}"/>
              </a:ext>
            </a:extLst>
          </p:cNvPr>
          <p:cNvPicPr>
            <a:picLocks noChangeAspect="1"/>
          </p:cNvPicPr>
          <p:nvPr/>
        </p:nvPicPr>
        <p:blipFill>
          <a:blip r:embed="rId5"/>
          <a:stretch>
            <a:fillRect/>
          </a:stretch>
        </p:blipFill>
        <p:spPr>
          <a:xfrm>
            <a:off x="4888686" y="1201941"/>
            <a:ext cx="1871567" cy="1555424"/>
          </a:xfrm>
          <a:prstGeom prst="rect">
            <a:avLst/>
          </a:prstGeom>
        </p:spPr>
      </p:pic>
      <p:pic>
        <p:nvPicPr>
          <p:cNvPr id="5" name="Picture 4" descr="Shape">
            <a:extLst>
              <a:ext uri="{FF2B5EF4-FFF2-40B4-BE49-F238E27FC236}">
                <a16:creationId xmlns:a16="http://schemas.microsoft.com/office/drawing/2014/main" id="{CB29037D-4B61-5543-2AF0-8A62D6CE755D}"/>
              </a:ext>
            </a:extLst>
          </p:cNvPr>
          <p:cNvPicPr>
            <a:picLocks noChangeAspect="1"/>
          </p:cNvPicPr>
          <p:nvPr/>
        </p:nvPicPr>
        <p:blipFill>
          <a:blip r:embed="rId6"/>
          <a:stretch>
            <a:fillRect/>
          </a:stretch>
        </p:blipFill>
        <p:spPr>
          <a:xfrm>
            <a:off x="403801" y="3046581"/>
            <a:ext cx="1886909" cy="1555424"/>
          </a:xfrm>
          <a:prstGeom prst="rect">
            <a:avLst/>
          </a:prstGeom>
        </p:spPr>
      </p:pic>
      <p:pic>
        <p:nvPicPr>
          <p:cNvPr id="6" name="Picture 5" descr="A picture containing text, building, window">
            <a:extLst>
              <a:ext uri="{FF2B5EF4-FFF2-40B4-BE49-F238E27FC236}">
                <a16:creationId xmlns:a16="http://schemas.microsoft.com/office/drawing/2014/main" id="{720CC78E-BA4A-F45B-F058-6DB24C1391B8}"/>
              </a:ext>
            </a:extLst>
          </p:cNvPr>
          <p:cNvPicPr>
            <a:picLocks noChangeAspect="1"/>
          </p:cNvPicPr>
          <p:nvPr/>
        </p:nvPicPr>
        <p:blipFill>
          <a:blip r:embed="rId7"/>
          <a:stretch>
            <a:fillRect/>
          </a:stretch>
        </p:blipFill>
        <p:spPr>
          <a:xfrm>
            <a:off x="4888686" y="3077590"/>
            <a:ext cx="1881766" cy="1555424"/>
          </a:xfrm>
          <a:prstGeom prst="rect">
            <a:avLst/>
          </a:prstGeom>
        </p:spPr>
      </p:pic>
      <p:pic>
        <p:nvPicPr>
          <p:cNvPr id="32" name="Picture 31" descr="Diagram">
            <a:extLst>
              <a:ext uri="{FF2B5EF4-FFF2-40B4-BE49-F238E27FC236}">
                <a16:creationId xmlns:a16="http://schemas.microsoft.com/office/drawing/2014/main" id="{82137C1B-D17A-AD8F-5F5A-B5E3B8CC70A2}"/>
              </a:ext>
            </a:extLst>
          </p:cNvPr>
          <p:cNvPicPr>
            <a:picLocks noChangeAspect="1"/>
          </p:cNvPicPr>
          <p:nvPr/>
        </p:nvPicPr>
        <p:blipFill>
          <a:blip r:embed="rId8"/>
          <a:stretch>
            <a:fillRect/>
          </a:stretch>
        </p:blipFill>
        <p:spPr>
          <a:xfrm>
            <a:off x="7116177" y="1179427"/>
            <a:ext cx="1871567" cy="1540056"/>
          </a:xfrm>
          <a:prstGeom prst="rect">
            <a:avLst/>
          </a:prstGeom>
        </p:spPr>
      </p:pic>
      <p:pic>
        <p:nvPicPr>
          <p:cNvPr id="33" name="Picture 32" descr="Diagram">
            <a:extLst>
              <a:ext uri="{FF2B5EF4-FFF2-40B4-BE49-F238E27FC236}">
                <a16:creationId xmlns:a16="http://schemas.microsoft.com/office/drawing/2014/main" id="{FFD23F13-87FF-9FF5-8137-72595C89E23B}"/>
              </a:ext>
            </a:extLst>
          </p:cNvPr>
          <p:cNvPicPr>
            <a:picLocks noChangeAspect="1"/>
          </p:cNvPicPr>
          <p:nvPr/>
        </p:nvPicPr>
        <p:blipFill>
          <a:blip r:embed="rId9"/>
          <a:stretch>
            <a:fillRect/>
          </a:stretch>
        </p:blipFill>
        <p:spPr>
          <a:xfrm>
            <a:off x="2632587" y="3086831"/>
            <a:ext cx="1879292" cy="1554687"/>
          </a:xfrm>
          <a:prstGeom prst="rect">
            <a:avLst/>
          </a:prstGeom>
        </p:spPr>
      </p:pic>
      <p:pic>
        <p:nvPicPr>
          <p:cNvPr id="34" name="Picture 33" descr="A picture containing text, building, window">
            <a:extLst>
              <a:ext uri="{FF2B5EF4-FFF2-40B4-BE49-F238E27FC236}">
                <a16:creationId xmlns:a16="http://schemas.microsoft.com/office/drawing/2014/main" id="{0E97F293-EC36-7B00-9ABF-ABCEC472EC53}"/>
              </a:ext>
            </a:extLst>
          </p:cNvPr>
          <p:cNvPicPr>
            <a:picLocks noChangeAspect="1"/>
          </p:cNvPicPr>
          <p:nvPr/>
        </p:nvPicPr>
        <p:blipFill>
          <a:blip r:embed="rId10"/>
          <a:stretch>
            <a:fillRect/>
          </a:stretch>
        </p:blipFill>
        <p:spPr>
          <a:xfrm>
            <a:off x="7088689" y="3077590"/>
            <a:ext cx="1871567" cy="1557971"/>
          </a:xfrm>
          <a:prstGeom prst="rect">
            <a:avLst/>
          </a:prstGeom>
        </p:spPr>
      </p:pic>
      <p:sp>
        <p:nvSpPr>
          <p:cNvPr id="35" name="Rectangle 34" descr="Two side-by-side grid diagrams at time t = 6 showing spatial filtering. The left diagram highlights a red horizontal band of scanned cells and a blue selected cell, while the right diagram shows only the blue selected cell after spatial pruning.">
            <a:extLst>
              <a:ext uri="{FF2B5EF4-FFF2-40B4-BE49-F238E27FC236}">
                <a16:creationId xmlns:a16="http://schemas.microsoft.com/office/drawing/2014/main" id="{7EF07650-0B89-703C-BB6F-2DEC240D5971}"/>
              </a:ext>
            </a:extLst>
          </p:cNvPr>
          <p:cNvSpPr/>
          <p:nvPr/>
        </p:nvSpPr>
        <p:spPr bwMode="auto">
          <a:xfrm>
            <a:off x="168478" y="3020337"/>
            <a:ext cx="4338691" cy="1695714"/>
          </a:xfrm>
          <a:prstGeom prst="rect">
            <a:avLst/>
          </a:prstGeom>
          <a:no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6" name="Rectangle 35" descr="Two side-by-side grids at time t = 4 comparing spatial scanning results: the left panel shows a full horizontal scan band in red with a selected blue cell, while the right panel shows only the selected blue cell after spatial pruning.">
            <a:extLst>
              <a:ext uri="{FF2B5EF4-FFF2-40B4-BE49-F238E27FC236}">
                <a16:creationId xmlns:a16="http://schemas.microsoft.com/office/drawing/2014/main" id="{421106F3-E4F4-5A1A-87B3-12DD0A99AD03}"/>
              </a:ext>
            </a:extLst>
          </p:cNvPr>
          <p:cNvSpPr/>
          <p:nvPr/>
        </p:nvSpPr>
        <p:spPr bwMode="auto">
          <a:xfrm>
            <a:off x="168478" y="1141845"/>
            <a:ext cx="4338691" cy="1669206"/>
          </a:xfrm>
          <a:prstGeom prst="rect">
            <a:avLst/>
          </a:prstGeom>
          <a:no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7" name="Rectangle 36" descr="Two side-by-side grid diagrams at time t = 5 comparing spatial filtering. The left diagram highlights a red horizontal band of scanned cells with a blue selected cell, while the right diagram shows only the blue selected cell after spatial pruning.">
            <a:extLst>
              <a:ext uri="{FF2B5EF4-FFF2-40B4-BE49-F238E27FC236}">
                <a16:creationId xmlns:a16="http://schemas.microsoft.com/office/drawing/2014/main" id="{32321831-AB4D-767B-75D0-C8CA1C18BA25}"/>
              </a:ext>
            </a:extLst>
          </p:cNvPr>
          <p:cNvSpPr/>
          <p:nvPr/>
        </p:nvSpPr>
        <p:spPr bwMode="auto">
          <a:xfrm>
            <a:off x="4633135" y="1134651"/>
            <a:ext cx="4382631" cy="1695714"/>
          </a:xfrm>
          <a:prstGeom prst="rect">
            <a:avLst/>
          </a:prstGeom>
          <a:no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8" name="Rectangle 37" descr="Two side-by-side grids at time t = 7 comparing spatial scanning results: the left panel shows a wide scanned region in red with a selected blue region, while the right panel shows only the retained blue region after spatial pruning.">
            <a:extLst>
              <a:ext uri="{FF2B5EF4-FFF2-40B4-BE49-F238E27FC236}">
                <a16:creationId xmlns:a16="http://schemas.microsoft.com/office/drawing/2014/main" id="{0FCAE36A-9837-272A-49C2-EAC754D86878}"/>
              </a:ext>
            </a:extLst>
          </p:cNvPr>
          <p:cNvSpPr/>
          <p:nvPr/>
        </p:nvSpPr>
        <p:spPr bwMode="auto">
          <a:xfrm>
            <a:off x="4664279" y="3020337"/>
            <a:ext cx="4351487" cy="1695714"/>
          </a:xfrm>
          <a:prstGeom prst="rect">
            <a:avLst/>
          </a:prstGeom>
          <a:noFill/>
          <a:ln w="254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9" name="TextBox 38">
            <a:extLst>
              <a:ext uri="{FF2B5EF4-FFF2-40B4-BE49-F238E27FC236}">
                <a16:creationId xmlns:a16="http://schemas.microsoft.com/office/drawing/2014/main" id="{ED6995C6-0655-764E-A4BD-BBF4EA3F272E}"/>
              </a:ext>
            </a:extLst>
          </p:cNvPr>
          <p:cNvSpPr txBox="1"/>
          <p:nvPr/>
        </p:nvSpPr>
        <p:spPr>
          <a:xfrm>
            <a:off x="130036" y="1832863"/>
            <a:ext cx="538110" cy="292388"/>
          </a:xfrm>
          <a:prstGeom prst="rect">
            <a:avLst/>
          </a:prstGeom>
          <a:noFill/>
        </p:spPr>
        <p:txBody>
          <a:bodyPr wrap="square" rtlCol="0">
            <a:spAutoFit/>
          </a:bodyPr>
          <a:lstStyle/>
          <a:p>
            <a:r>
              <a:rPr lang="en-US" sz="1300" dirty="0"/>
              <a:t>t = 4</a:t>
            </a:r>
          </a:p>
        </p:txBody>
      </p:sp>
      <p:cxnSp>
        <p:nvCxnSpPr>
          <p:cNvPr id="40" name="Straight Arrow Connector 39">
            <a:extLst>
              <a:ext uri="{FF2B5EF4-FFF2-40B4-BE49-F238E27FC236}">
                <a16:creationId xmlns:a16="http://schemas.microsoft.com/office/drawing/2014/main" id="{EED98DC9-D8F2-CE17-1054-6EB58772AC73}"/>
              </a:ext>
              <a:ext uri="{C183D7F6-B498-43B3-948B-1728B52AA6E4}">
                <adec:decorative xmlns:adec="http://schemas.microsoft.com/office/drawing/2017/decorative" val="1"/>
              </a:ext>
            </a:extLst>
          </p:cNvPr>
          <p:cNvCxnSpPr>
            <a:cxnSpLocks/>
          </p:cNvCxnSpPr>
          <p:nvPr/>
        </p:nvCxnSpPr>
        <p:spPr bwMode="auto">
          <a:xfrm>
            <a:off x="244679" y="2125251"/>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1" name="TextBox 40">
            <a:extLst>
              <a:ext uri="{FF2B5EF4-FFF2-40B4-BE49-F238E27FC236}">
                <a16:creationId xmlns:a16="http://schemas.microsoft.com/office/drawing/2014/main" id="{7F2685A7-4C03-8BBC-DE36-1E7055D32275}"/>
              </a:ext>
            </a:extLst>
          </p:cNvPr>
          <p:cNvSpPr txBox="1"/>
          <p:nvPr/>
        </p:nvSpPr>
        <p:spPr>
          <a:xfrm>
            <a:off x="2225879" y="1820451"/>
            <a:ext cx="538110" cy="292388"/>
          </a:xfrm>
          <a:prstGeom prst="rect">
            <a:avLst/>
          </a:prstGeom>
          <a:noFill/>
        </p:spPr>
        <p:txBody>
          <a:bodyPr wrap="square" rtlCol="0">
            <a:spAutoFit/>
          </a:bodyPr>
          <a:lstStyle/>
          <a:p>
            <a:r>
              <a:rPr lang="en-US" sz="1300" dirty="0"/>
              <a:t>t = 4</a:t>
            </a:r>
          </a:p>
        </p:txBody>
      </p:sp>
      <p:cxnSp>
        <p:nvCxnSpPr>
          <p:cNvPr id="42" name="Straight Arrow Connector 41">
            <a:extLst>
              <a:ext uri="{FF2B5EF4-FFF2-40B4-BE49-F238E27FC236}">
                <a16:creationId xmlns:a16="http://schemas.microsoft.com/office/drawing/2014/main" id="{C8C407E8-B2D0-0059-DD59-6AB410628C9C}"/>
              </a:ext>
              <a:ext uri="{C183D7F6-B498-43B3-948B-1728B52AA6E4}">
                <adec:decorative xmlns:adec="http://schemas.microsoft.com/office/drawing/2017/decorative" val="1"/>
              </a:ext>
            </a:extLst>
          </p:cNvPr>
          <p:cNvCxnSpPr>
            <a:cxnSpLocks/>
          </p:cNvCxnSpPr>
          <p:nvPr/>
        </p:nvCxnSpPr>
        <p:spPr bwMode="auto">
          <a:xfrm>
            <a:off x="2403925" y="2112839"/>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3" name="TextBox 42">
            <a:extLst>
              <a:ext uri="{FF2B5EF4-FFF2-40B4-BE49-F238E27FC236}">
                <a16:creationId xmlns:a16="http://schemas.microsoft.com/office/drawing/2014/main" id="{DBEB6939-61DE-78AA-5508-294A33C60193}"/>
              </a:ext>
            </a:extLst>
          </p:cNvPr>
          <p:cNvSpPr txBox="1"/>
          <p:nvPr/>
        </p:nvSpPr>
        <p:spPr>
          <a:xfrm>
            <a:off x="6721679" y="1744251"/>
            <a:ext cx="538110" cy="292388"/>
          </a:xfrm>
          <a:prstGeom prst="rect">
            <a:avLst/>
          </a:prstGeom>
          <a:noFill/>
        </p:spPr>
        <p:txBody>
          <a:bodyPr wrap="square" rtlCol="0">
            <a:spAutoFit/>
          </a:bodyPr>
          <a:lstStyle/>
          <a:p>
            <a:r>
              <a:rPr lang="en-US" sz="1300" dirty="0"/>
              <a:t>t = 5</a:t>
            </a:r>
          </a:p>
        </p:txBody>
      </p:sp>
      <p:cxnSp>
        <p:nvCxnSpPr>
          <p:cNvPr id="44" name="Straight Arrow Connector 43">
            <a:extLst>
              <a:ext uri="{FF2B5EF4-FFF2-40B4-BE49-F238E27FC236}">
                <a16:creationId xmlns:a16="http://schemas.microsoft.com/office/drawing/2014/main" id="{ADFCD6ED-121D-4AE8-AF7A-61AFB9B06330}"/>
              </a:ext>
              <a:ext uri="{C183D7F6-B498-43B3-948B-1728B52AA6E4}">
                <adec:decorative xmlns:adec="http://schemas.microsoft.com/office/drawing/2017/decorative" val="1"/>
              </a:ext>
            </a:extLst>
          </p:cNvPr>
          <p:cNvCxnSpPr>
            <a:cxnSpLocks/>
          </p:cNvCxnSpPr>
          <p:nvPr/>
        </p:nvCxnSpPr>
        <p:spPr bwMode="auto">
          <a:xfrm>
            <a:off x="6899725" y="2036639"/>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5" name="TextBox 44">
            <a:extLst>
              <a:ext uri="{FF2B5EF4-FFF2-40B4-BE49-F238E27FC236}">
                <a16:creationId xmlns:a16="http://schemas.microsoft.com/office/drawing/2014/main" id="{66D4FCD9-7777-E8E7-63F0-82026EDA33A9}"/>
              </a:ext>
            </a:extLst>
          </p:cNvPr>
          <p:cNvSpPr txBox="1"/>
          <p:nvPr/>
        </p:nvSpPr>
        <p:spPr>
          <a:xfrm>
            <a:off x="4659569" y="1680463"/>
            <a:ext cx="538110" cy="292388"/>
          </a:xfrm>
          <a:prstGeom prst="rect">
            <a:avLst/>
          </a:prstGeom>
          <a:noFill/>
        </p:spPr>
        <p:txBody>
          <a:bodyPr wrap="square" rtlCol="0">
            <a:spAutoFit/>
          </a:bodyPr>
          <a:lstStyle/>
          <a:p>
            <a:r>
              <a:rPr lang="en-US" sz="1300" dirty="0"/>
              <a:t>t = 5</a:t>
            </a:r>
          </a:p>
        </p:txBody>
      </p:sp>
      <p:cxnSp>
        <p:nvCxnSpPr>
          <p:cNvPr id="46" name="Straight Arrow Connector 45">
            <a:extLst>
              <a:ext uri="{FF2B5EF4-FFF2-40B4-BE49-F238E27FC236}">
                <a16:creationId xmlns:a16="http://schemas.microsoft.com/office/drawing/2014/main" id="{CCA1F1CC-6186-5F4F-CFE8-33E522D62852}"/>
              </a:ext>
              <a:ext uri="{C183D7F6-B498-43B3-948B-1728B52AA6E4}">
                <adec:decorative xmlns:adec="http://schemas.microsoft.com/office/drawing/2017/decorative" val="1"/>
              </a:ext>
            </a:extLst>
          </p:cNvPr>
          <p:cNvCxnSpPr>
            <a:cxnSpLocks/>
          </p:cNvCxnSpPr>
          <p:nvPr/>
        </p:nvCxnSpPr>
        <p:spPr bwMode="auto">
          <a:xfrm>
            <a:off x="4740479" y="1972851"/>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7" name="TextBox 46">
            <a:extLst>
              <a:ext uri="{FF2B5EF4-FFF2-40B4-BE49-F238E27FC236}">
                <a16:creationId xmlns:a16="http://schemas.microsoft.com/office/drawing/2014/main" id="{E97C7C91-8D3F-9BCA-065A-5A06FDF6455D}"/>
              </a:ext>
            </a:extLst>
          </p:cNvPr>
          <p:cNvSpPr txBox="1"/>
          <p:nvPr/>
        </p:nvSpPr>
        <p:spPr>
          <a:xfrm>
            <a:off x="6645479" y="3433063"/>
            <a:ext cx="538110" cy="292388"/>
          </a:xfrm>
          <a:prstGeom prst="rect">
            <a:avLst/>
          </a:prstGeom>
          <a:noFill/>
        </p:spPr>
        <p:txBody>
          <a:bodyPr wrap="square" rtlCol="0">
            <a:spAutoFit/>
          </a:bodyPr>
          <a:lstStyle/>
          <a:p>
            <a:r>
              <a:rPr lang="en-US" sz="1300" dirty="0"/>
              <a:t>t = 7</a:t>
            </a:r>
          </a:p>
        </p:txBody>
      </p:sp>
      <p:cxnSp>
        <p:nvCxnSpPr>
          <p:cNvPr id="48" name="Straight Arrow Connector 47">
            <a:extLst>
              <a:ext uri="{FF2B5EF4-FFF2-40B4-BE49-F238E27FC236}">
                <a16:creationId xmlns:a16="http://schemas.microsoft.com/office/drawing/2014/main" id="{EA9EF2E4-A9D4-DC4B-E892-C40F97B3880E}"/>
              </a:ext>
              <a:ext uri="{C183D7F6-B498-43B3-948B-1728B52AA6E4}">
                <adec:decorative xmlns:adec="http://schemas.microsoft.com/office/drawing/2017/decorative" val="1"/>
              </a:ext>
            </a:extLst>
          </p:cNvPr>
          <p:cNvCxnSpPr>
            <a:cxnSpLocks/>
          </p:cNvCxnSpPr>
          <p:nvPr/>
        </p:nvCxnSpPr>
        <p:spPr bwMode="auto">
          <a:xfrm>
            <a:off x="6823525" y="3725451"/>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9" name="TextBox 48">
            <a:extLst>
              <a:ext uri="{FF2B5EF4-FFF2-40B4-BE49-F238E27FC236}">
                <a16:creationId xmlns:a16="http://schemas.microsoft.com/office/drawing/2014/main" id="{FC97790D-C179-956A-57CE-4478C05EF427}"/>
              </a:ext>
            </a:extLst>
          </p:cNvPr>
          <p:cNvSpPr txBox="1"/>
          <p:nvPr/>
        </p:nvSpPr>
        <p:spPr>
          <a:xfrm>
            <a:off x="4659569" y="3344451"/>
            <a:ext cx="538110" cy="292388"/>
          </a:xfrm>
          <a:prstGeom prst="rect">
            <a:avLst/>
          </a:prstGeom>
          <a:noFill/>
        </p:spPr>
        <p:txBody>
          <a:bodyPr wrap="square" rtlCol="0">
            <a:spAutoFit/>
          </a:bodyPr>
          <a:lstStyle/>
          <a:p>
            <a:r>
              <a:rPr lang="en-US" sz="1300" dirty="0"/>
              <a:t>t = 7</a:t>
            </a:r>
          </a:p>
        </p:txBody>
      </p:sp>
      <p:cxnSp>
        <p:nvCxnSpPr>
          <p:cNvPr id="50" name="Straight Arrow Connector 49">
            <a:extLst>
              <a:ext uri="{FF2B5EF4-FFF2-40B4-BE49-F238E27FC236}">
                <a16:creationId xmlns:a16="http://schemas.microsoft.com/office/drawing/2014/main" id="{8AC58CE4-659B-428D-5F2B-DFCCCF872C9D}"/>
              </a:ext>
              <a:ext uri="{C183D7F6-B498-43B3-948B-1728B52AA6E4}">
                <adec:decorative xmlns:adec="http://schemas.microsoft.com/office/drawing/2017/decorative" val="1"/>
              </a:ext>
            </a:extLst>
          </p:cNvPr>
          <p:cNvCxnSpPr>
            <a:cxnSpLocks/>
          </p:cNvCxnSpPr>
          <p:nvPr/>
        </p:nvCxnSpPr>
        <p:spPr bwMode="auto">
          <a:xfrm>
            <a:off x="4740479" y="3636839"/>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1" name="TextBox 50">
            <a:extLst>
              <a:ext uri="{FF2B5EF4-FFF2-40B4-BE49-F238E27FC236}">
                <a16:creationId xmlns:a16="http://schemas.microsoft.com/office/drawing/2014/main" id="{B661FBFE-DC6B-2662-E163-C4DB5411B526}"/>
              </a:ext>
            </a:extLst>
          </p:cNvPr>
          <p:cNvSpPr txBox="1"/>
          <p:nvPr/>
        </p:nvSpPr>
        <p:spPr>
          <a:xfrm>
            <a:off x="2149679" y="3509263"/>
            <a:ext cx="538110" cy="292388"/>
          </a:xfrm>
          <a:prstGeom prst="rect">
            <a:avLst/>
          </a:prstGeom>
          <a:noFill/>
        </p:spPr>
        <p:txBody>
          <a:bodyPr wrap="square" rtlCol="0">
            <a:spAutoFit/>
          </a:bodyPr>
          <a:lstStyle/>
          <a:p>
            <a:r>
              <a:rPr lang="en-US" sz="1300" dirty="0"/>
              <a:t>t = 6</a:t>
            </a:r>
          </a:p>
        </p:txBody>
      </p:sp>
      <p:cxnSp>
        <p:nvCxnSpPr>
          <p:cNvPr id="52" name="Straight Arrow Connector 51">
            <a:extLst>
              <a:ext uri="{FF2B5EF4-FFF2-40B4-BE49-F238E27FC236}">
                <a16:creationId xmlns:a16="http://schemas.microsoft.com/office/drawing/2014/main" id="{844FDBFD-72F7-1B4D-405C-ED9ABC5912E9}"/>
              </a:ext>
              <a:ext uri="{C183D7F6-B498-43B3-948B-1728B52AA6E4}">
                <adec:decorative xmlns:adec="http://schemas.microsoft.com/office/drawing/2017/decorative" val="1"/>
              </a:ext>
            </a:extLst>
          </p:cNvPr>
          <p:cNvCxnSpPr>
            <a:cxnSpLocks/>
          </p:cNvCxnSpPr>
          <p:nvPr/>
        </p:nvCxnSpPr>
        <p:spPr bwMode="auto">
          <a:xfrm>
            <a:off x="2327725" y="3801651"/>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3" name="TextBox 52">
            <a:extLst>
              <a:ext uri="{FF2B5EF4-FFF2-40B4-BE49-F238E27FC236}">
                <a16:creationId xmlns:a16="http://schemas.microsoft.com/office/drawing/2014/main" id="{D1DBC340-0548-9BB5-0605-50980E3F3F90}"/>
              </a:ext>
            </a:extLst>
          </p:cNvPr>
          <p:cNvSpPr txBox="1"/>
          <p:nvPr/>
        </p:nvSpPr>
        <p:spPr>
          <a:xfrm>
            <a:off x="163769" y="3496851"/>
            <a:ext cx="538110" cy="292388"/>
          </a:xfrm>
          <a:prstGeom prst="rect">
            <a:avLst/>
          </a:prstGeom>
          <a:noFill/>
        </p:spPr>
        <p:txBody>
          <a:bodyPr wrap="square" rtlCol="0">
            <a:spAutoFit/>
          </a:bodyPr>
          <a:lstStyle/>
          <a:p>
            <a:r>
              <a:rPr lang="en-US" sz="1300" dirty="0"/>
              <a:t>t = 6</a:t>
            </a:r>
          </a:p>
        </p:txBody>
      </p:sp>
      <p:cxnSp>
        <p:nvCxnSpPr>
          <p:cNvPr id="54" name="Straight Arrow Connector 53">
            <a:extLst>
              <a:ext uri="{FF2B5EF4-FFF2-40B4-BE49-F238E27FC236}">
                <a16:creationId xmlns:a16="http://schemas.microsoft.com/office/drawing/2014/main" id="{68BA750B-F5B8-9F0B-F35E-6F8241385E0A}"/>
              </a:ext>
              <a:ext uri="{C183D7F6-B498-43B3-948B-1728B52AA6E4}">
                <adec:decorative xmlns:adec="http://schemas.microsoft.com/office/drawing/2017/decorative" val="1"/>
              </a:ext>
            </a:extLst>
          </p:cNvPr>
          <p:cNvCxnSpPr>
            <a:cxnSpLocks/>
          </p:cNvCxnSpPr>
          <p:nvPr/>
        </p:nvCxnSpPr>
        <p:spPr bwMode="auto">
          <a:xfrm>
            <a:off x="341815" y="3789239"/>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5" name="Google Shape;271;p43">
            <a:extLst>
              <a:ext uri="{FF2B5EF4-FFF2-40B4-BE49-F238E27FC236}">
                <a16:creationId xmlns:a16="http://schemas.microsoft.com/office/drawing/2014/main" id="{B47ABF8A-585C-2B71-BF8B-81B95F7CE9A0}"/>
              </a:ext>
            </a:extLst>
          </p:cNvPr>
          <p:cNvSpPr txBox="1"/>
          <p:nvPr/>
        </p:nvSpPr>
        <p:spPr>
          <a:xfrm>
            <a:off x="-76200" y="4821331"/>
            <a:ext cx="9296400" cy="3456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US" sz="1600" i="1" dirty="0"/>
              <a:t>Fig 4. Execution Trace of Temporal Selection Search Pruning: </a:t>
            </a:r>
            <a:r>
              <a:rPr lang="en-US" sz="1600" i="1" dirty="0">
                <a:solidFill>
                  <a:srgbClr val="00B0F0"/>
                </a:solidFill>
              </a:rPr>
              <a:t>Blue cells </a:t>
            </a:r>
            <a:r>
              <a:rPr lang="en-US" sz="1600" i="1" dirty="0"/>
              <a:t>selected for post-processing  </a:t>
            </a:r>
            <a:endParaRPr sz="1600" i="1" dirty="0"/>
          </a:p>
        </p:txBody>
      </p:sp>
    </p:spTree>
    <p:extLst>
      <p:ext uri="{BB962C8B-B14F-4D97-AF65-F5344CB8AC3E}">
        <p14:creationId xmlns:p14="http://schemas.microsoft.com/office/powerpoint/2010/main" val="3552577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85344" y="925158"/>
            <a:ext cx="9156192" cy="4453665"/>
          </a:xfrm>
        </p:spPr>
        <p:txBody>
          <a:bodyPr/>
          <a:lstStyle/>
          <a:p>
            <a:pPr>
              <a:lnSpc>
                <a:spcPct val="80000"/>
              </a:lnSpc>
            </a:pPr>
            <a:r>
              <a:rPr lang="en-US" altLang="en-US" sz="2300" dirty="0">
                <a:solidFill>
                  <a:srgbClr val="FF0000"/>
                </a:solidFill>
              </a:rPr>
              <a:t>Constructive Criticism Overview</a:t>
            </a:r>
          </a:p>
          <a:p>
            <a:pPr lvl="1">
              <a:lnSpc>
                <a:spcPct val="80000"/>
              </a:lnSpc>
            </a:pPr>
            <a:r>
              <a:rPr lang="en-US" altLang="en-US" sz="1750" dirty="0">
                <a:solidFill>
                  <a:srgbClr val="FF0000"/>
                </a:solidFill>
              </a:rPr>
              <a:t>Research Paper Evaluation</a:t>
            </a:r>
          </a:p>
          <a:p>
            <a:pPr lvl="1">
              <a:lnSpc>
                <a:spcPct val="80000"/>
              </a:lnSpc>
            </a:pPr>
            <a:r>
              <a:rPr lang="en-US" altLang="en-US" sz="1750" dirty="0">
                <a:solidFill>
                  <a:srgbClr val="FF0000"/>
                </a:solidFill>
              </a:rPr>
              <a:t>Purpose, Relevance, Significance, </a:t>
            </a:r>
          </a:p>
          <a:p>
            <a:pPr lvl="1">
              <a:lnSpc>
                <a:spcPct val="80000"/>
              </a:lnSpc>
            </a:pPr>
            <a:r>
              <a:rPr lang="en-US" altLang="en-US" sz="1750" dirty="0">
                <a:solidFill>
                  <a:srgbClr val="FF0000"/>
                </a:solidFill>
              </a:rPr>
              <a:t>Evaluation of Approach, Execution, Conclusions, Evaluation, Presentation</a:t>
            </a:r>
          </a:p>
          <a:p>
            <a:pPr lvl="1">
              <a:lnSpc>
                <a:spcPct val="80000"/>
              </a:lnSpc>
            </a:pPr>
            <a:r>
              <a:rPr lang="en-US" altLang="en-US" sz="1750" dirty="0">
                <a:solidFill>
                  <a:srgbClr val="FF0000"/>
                </a:solidFill>
              </a:rPr>
              <a:t>Community Variability</a:t>
            </a:r>
          </a:p>
          <a:p>
            <a:pPr lvl="1">
              <a:lnSpc>
                <a:spcPct val="80000"/>
              </a:lnSpc>
            </a:pPr>
            <a:r>
              <a:rPr lang="en-US" altLang="en-US" sz="1750" dirty="0">
                <a:solidFill>
                  <a:srgbClr val="FF0000"/>
                </a:solidFill>
              </a:rPr>
              <a:t>Reviewing Papers vs. Reviewing Proposals</a:t>
            </a:r>
          </a:p>
          <a:p>
            <a:pPr marL="385753" lvl="1" indent="0">
              <a:lnSpc>
                <a:spcPct val="80000"/>
              </a:lnSpc>
              <a:buNone/>
            </a:pPr>
            <a:endParaRPr lang="en-US" altLang="en-US" sz="1950" dirty="0">
              <a:solidFill>
                <a:srgbClr val="FF0000"/>
              </a:solidFill>
            </a:endParaRPr>
          </a:p>
          <a:p>
            <a:pPr>
              <a:lnSpc>
                <a:spcPct val="80000"/>
              </a:lnSpc>
            </a:pPr>
            <a:r>
              <a:rPr lang="en-US" altLang="en-US" sz="2300" dirty="0"/>
              <a:t>Responsibility and Structure</a:t>
            </a:r>
          </a:p>
          <a:p>
            <a:pPr lvl="1">
              <a:lnSpc>
                <a:spcPct val="80000"/>
              </a:lnSpc>
            </a:pPr>
            <a:endParaRPr lang="en-US" altLang="en-US" sz="2300" dirty="0"/>
          </a:p>
          <a:p>
            <a:pPr>
              <a:lnSpc>
                <a:spcPct val="80000"/>
              </a:lnSpc>
            </a:pPr>
            <a:r>
              <a:rPr lang="en-US" altLang="en-US" sz="2300" dirty="0"/>
              <a:t>Identify constructive criticism</a:t>
            </a:r>
          </a:p>
          <a:p>
            <a:pPr lvl="1" eaLnBrk="1" hangingPunct="1">
              <a:lnSpc>
                <a:spcPct val="80000"/>
              </a:lnSpc>
              <a:buFontTx/>
              <a:buNone/>
            </a:pPr>
            <a:endParaRPr lang="en-US" altLang="en-US" dirty="0"/>
          </a:p>
          <a:p>
            <a:pPr eaLnBrk="1" hangingPunct="1">
              <a:lnSpc>
                <a:spcPct val="80000"/>
              </a:lnSpc>
            </a:pPr>
            <a:endParaRPr lang="en-US" altLang="en-US" sz="1200" dirty="0"/>
          </a:p>
        </p:txBody>
      </p:sp>
      <p:sp>
        <p:nvSpPr>
          <p:cNvPr id="4" name="Rectangle 2"/>
          <p:cNvSpPr txBox="1">
            <a:spLocks noGrp="1" noChangeArrowheads="1"/>
          </p:cNvSpPr>
          <p:nvPr>
            <p:ph type="title" idx="4294967295"/>
          </p:nvPr>
        </p:nvSpPr>
        <p:spPr bwMode="auto">
          <a:xfrm>
            <a:off x="223612" y="277091"/>
            <a:ext cx="8920388" cy="503060"/>
          </a:xfrm>
          <a:prstGeom prst="rect">
            <a:avLst/>
          </a:prstGeom>
          <a:noFill/>
          <a:ln>
            <a:noFill/>
            <a:prstDash/>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1" fontAlgn="base" hangingPunct="1">
              <a:spcBef>
                <a:spcPct val="0"/>
              </a:spcBef>
              <a:spcAft>
                <a:spcPct val="0"/>
              </a:spcAft>
              <a:defRPr sz="2400">
                <a:solidFill>
                  <a:srgbClr val="7A0019"/>
                </a:solidFill>
                <a:latin typeface="+mj-lt"/>
                <a:ea typeface="+mj-ea"/>
                <a:cs typeface="+mj-cs"/>
              </a:defRPr>
            </a:lvl1pPr>
            <a:lvl2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5pPr>
            <a:lvl6pPr marL="342892"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6pPr>
            <a:lvl7pPr marL="685783"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7pPr>
            <a:lvl8pPr marL="1028675"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8pPr>
            <a:lvl9pPr marL="1371566"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t>2</a:t>
            </a:r>
            <a:r>
              <a:rPr kumimoji="0" lang="en-US" altLang="en-US" sz="2400" b="1" i="0" u="none" strike="noStrike" kern="0" cap="none" spc="0" normalizeH="0" baseline="0" noProof="0" dirty="0">
                <a:ln>
                  <a:noFill/>
                </a:ln>
                <a:solidFill>
                  <a:srgbClr val="7A0019"/>
                </a:solidFill>
                <a:effectLst/>
                <a:uLnTx/>
                <a:uFillTx/>
                <a:latin typeface="+mj-lt"/>
                <a:ea typeface="+mj-ea"/>
                <a:cs typeface="+mj-cs"/>
              </a:rPr>
              <a:t>. Outline for LO1: </a:t>
            </a:r>
            <a:r>
              <a:rPr kumimoji="0" lang="en-US" sz="2400" b="0" i="0" u="none" strike="noStrike" kern="1200" cap="none" spc="0" normalizeH="0" baseline="0" noProof="0" dirty="0">
                <a:ln>
                  <a:noFill/>
                </a:ln>
                <a:solidFill>
                  <a:schemeClr val="tx1"/>
                </a:solidFill>
                <a:effectLst/>
                <a:uLnTx/>
                <a:uFillTx/>
                <a:latin typeface="Microsoft Sans Serif"/>
                <a:ea typeface="+mj-ea"/>
                <a:cs typeface="Microsoft Sans Serif"/>
              </a:rPr>
              <a:t>Research Skill: Constructive Critique</a:t>
            </a:r>
            <a:endParaRPr kumimoji="0" lang="en-US" altLang="en-US" sz="2400" b="1"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7A0019"/>
              </a:solidFill>
              <a:effectLst/>
              <a:uLnTx/>
              <a:uFillTx/>
              <a:latin typeface="+mj-lt"/>
              <a:ea typeface="+mj-ea"/>
              <a:cs typeface="+mj-cs"/>
            </a:endParaRPr>
          </a:p>
        </p:txBody>
      </p:sp>
    </p:spTree>
    <p:extLst>
      <p:ext uri="{BB962C8B-B14F-4D97-AF65-F5344CB8AC3E}">
        <p14:creationId xmlns:p14="http://schemas.microsoft.com/office/powerpoint/2010/main" val="1056488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6">
          <a:extLst>
            <a:ext uri="{FF2B5EF4-FFF2-40B4-BE49-F238E27FC236}">
              <a16:creationId xmlns:a16="http://schemas.microsoft.com/office/drawing/2014/main" id="{418FAEDE-0D8D-2EB3-80A1-2B33CEA176A8}"/>
            </a:ext>
          </a:extLst>
        </p:cNvPr>
        <p:cNvGrpSpPr/>
        <p:nvPr/>
      </p:nvGrpSpPr>
      <p:grpSpPr>
        <a:xfrm>
          <a:off x="0" y="0"/>
          <a:ext cx="0" cy="0"/>
          <a:chOff x="0" y="0"/>
          <a:chExt cx="0" cy="0"/>
        </a:xfrm>
      </p:grpSpPr>
      <p:sp>
        <p:nvSpPr>
          <p:cNvPr id="147" name="Shape 147">
            <a:extLst>
              <a:ext uri="{FF2B5EF4-FFF2-40B4-BE49-F238E27FC236}">
                <a16:creationId xmlns:a16="http://schemas.microsoft.com/office/drawing/2014/main" id="{CC7FA7C2-3CA4-556E-571C-D620C04B528C}"/>
              </a:ext>
            </a:extLst>
          </p:cNvPr>
          <p:cNvSpPr txBox="1">
            <a:spLocks noGrp="1"/>
          </p:cNvSpPr>
          <p:nvPr>
            <p:ph type="title"/>
          </p:nvPr>
        </p:nvSpPr>
        <p:spPr>
          <a:xfrm>
            <a:off x="311700" y="276251"/>
            <a:ext cx="8520599" cy="707399"/>
          </a:xfrm>
          <a:prstGeom prst="rect">
            <a:avLst/>
          </a:prstGeom>
        </p:spPr>
        <p:txBody>
          <a:bodyPr vert="horz" wrap="square" lIns="91425" tIns="91425" rIns="91425" bIns="91425" numCol="1" anchor="t" anchorCtr="0" compatLnSpc="1">
            <a:prstTxWarp prst="textNoShape">
              <a:avLst/>
            </a:prstTxWarp>
            <a:noAutofit/>
          </a:bodyPr>
          <a:lstStyle/>
          <a:p>
            <a:r>
              <a:rPr lang="en" b="1" dirty="0"/>
              <a:t>Comparison of Baseline with Proposed Method</a:t>
            </a:r>
          </a:p>
        </p:txBody>
      </p:sp>
      <p:sp>
        <p:nvSpPr>
          <p:cNvPr id="8" name="Google Shape;271;p43">
            <a:extLst>
              <a:ext uri="{FF2B5EF4-FFF2-40B4-BE49-F238E27FC236}">
                <a16:creationId xmlns:a16="http://schemas.microsoft.com/office/drawing/2014/main" id="{6978B364-0454-69F8-903C-B574C31CB413}"/>
              </a:ext>
            </a:extLst>
          </p:cNvPr>
          <p:cNvSpPr txBox="1"/>
          <p:nvPr/>
        </p:nvSpPr>
        <p:spPr>
          <a:xfrm>
            <a:off x="0" y="5106912"/>
            <a:ext cx="8972011" cy="3456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US" sz="1500" i="1" dirty="0"/>
              <a:t>Table 1: Comparison of Baseline With Proposed Method</a:t>
            </a:r>
            <a:endParaRPr sz="1500" i="1" dirty="0"/>
          </a:p>
        </p:txBody>
      </p:sp>
      <p:graphicFrame>
        <p:nvGraphicFramePr>
          <p:cNvPr id="9" name="Table 3" descr="Table titled ‘Comparison of Baseline With Proposed Method’ with three columns (Criteria, Linear Temporal Scan, Temporal Selection Scan). Rows compare: (1) Time Period—LTS uses the union of start/end timestamps of two objects, while TSS uses their space–time intersection; (2) Grid Cell Comparisons—LTS uses union of global spatial approximations, while TSS uses intersection of geometric approximations (ellipse–circle intersection); (3) 1D Representation Comparison—example grids over time showing LTS scanning a larger red region versus TSS selecting a smaller blue intersecting region.">
            <a:extLst>
              <a:ext uri="{FF2B5EF4-FFF2-40B4-BE49-F238E27FC236}">
                <a16:creationId xmlns:a16="http://schemas.microsoft.com/office/drawing/2014/main" id="{822A18C9-063D-F0A4-47AE-5E0C5DFB2AA9}"/>
              </a:ext>
            </a:extLst>
          </p:cNvPr>
          <p:cNvGraphicFramePr>
            <a:graphicFrameLocks noGrp="1"/>
          </p:cNvGraphicFramePr>
          <p:nvPr>
            <p:extLst>
              <p:ext uri="{D42A27DB-BD31-4B8C-83A1-F6EECF244321}">
                <p14:modId xmlns:p14="http://schemas.microsoft.com/office/powerpoint/2010/main" val="3542086299"/>
              </p:ext>
            </p:extLst>
          </p:nvPr>
        </p:nvGraphicFramePr>
        <p:xfrm>
          <a:off x="838200" y="1328533"/>
          <a:ext cx="7467600" cy="3521661"/>
        </p:xfrm>
        <a:graphic>
          <a:graphicData uri="http://schemas.openxmlformats.org/drawingml/2006/table">
            <a:tbl>
              <a:tblPr firstRow="1" bandRow="1">
                <a:tableStyleId>{5940675A-B579-460E-94D1-54222C63F5DA}</a:tableStyleId>
              </a:tblPr>
              <a:tblGrid>
                <a:gridCol w="1673073">
                  <a:extLst>
                    <a:ext uri="{9D8B030D-6E8A-4147-A177-3AD203B41FA5}">
                      <a16:colId xmlns:a16="http://schemas.microsoft.com/office/drawing/2014/main" val="1412703848"/>
                    </a:ext>
                  </a:extLst>
                </a:gridCol>
                <a:gridCol w="2386981">
                  <a:extLst>
                    <a:ext uri="{9D8B030D-6E8A-4147-A177-3AD203B41FA5}">
                      <a16:colId xmlns:a16="http://schemas.microsoft.com/office/drawing/2014/main" val="1056056064"/>
                    </a:ext>
                  </a:extLst>
                </a:gridCol>
                <a:gridCol w="3407546">
                  <a:extLst>
                    <a:ext uri="{9D8B030D-6E8A-4147-A177-3AD203B41FA5}">
                      <a16:colId xmlns:a16="http://schemas.microsoft.com/office/drawing/2014/main" val="2313952238"/>
                    </a:ext>
                  </a:extLst>
                </a:gridCol>
              </a:tblGrid>
              <a:tr h="567350">
                <a:tc>
                  <a:txBody>
                    <a:bodyPr/>
                    <a:lstStyle/>
                    <a:p>
                      <a:pPr algn="ctr"/>
                      <a:r>
                        <a:rPr lang="en-US" dirty="0"/>
                        <a:t>Criteria</a:t>
                      </a:r>
                    </a:p>
                  </a:txBody>
                  <a:tcPr/>
                </a:tc>
                <a:tc>
                  <a:txBody>
                    <a:bodyPr/>
                    <a:lstStyle/>
                    <a:p>
                      <a:pPr algn="ctr"/>
                      <a:r>
                        <a:rPr lang="en-US" dirty="0"/>
                        <a:t>Linear Temporal Scan</a:t>
                      </a:r>
                    </a:p>
                  </a:txBody>
                  <a:tcPr/>
                </a:tc>
                <a:tc>
                  <a:txBody>
                    <a:bodyPr/>
                    <a:lstStyle/>
                    <a:p>
                      <a:pPr marL="0" marR="0" lvl="0" indent="0" algn="ctr" defTabSz="342946" rtl="0" eaLnBrk="1" fontAlgn="auto" latinLnBrk="0" hangingPunct="1">
                        <a:lnSpc>
                          <a:spcPct val="100000"/>
                        </a:lnSpc>
                        <a:spcBef>
                          <a:spcPts val="0"/>
                        </a:spcBef>
                        <a:spcAft>
                          <a:spcPts val="0"/>
                        </a:spcAft>
                        <a:buClrTx/>
                        <a:buSzTx/>
                        <a:buFontTx/>
                        <a:buNone/>
                        <a:tabLst/>
                        <a:defRPr/>
                      </a:pPr>
                      <a:r>
                        <a:rPr lang="en-US" dirty="0"/>
                        <a:t>Temporal Selection Scan</a:t>
                      </a:r>
                    </a:p>
                  </a:txBody>
                  <a:tcPr/>
                </a:tc>
                <a:extLst>
                  <a:ext uri="{0D108BD9-81ED-4DB2-BD59-A6C34878D82A}">
                    <a16:rowId xmlns:a16="http://schemas.microsoft.com/office/drawing/2014/main" val="3527479350"/>
                  </a:ext>
                </a:extLst>
              </a:tr>
              <a:tr h="775314">
                <a:tc>
                  <a:txBody>
                    <a:bodyPr/>
                    <a:lstStyle/>
                    <a:p>
                      <a:pPr algn="ctr"/>
                      <a:r>
                        <a:rPr lang="en-US" sz="1300" dirty="0"/>
                        <a:t>Time Period</a:t>
                      </a:r>
                    </a:p>
                  </a:txBody>
                  <a:tcPr/>
                </a:tc>
                <a:tc>
                  <a:txBody>
                    <a:bodyPr/>
                    <a:lstStyle/>
                    <a:p>
                      <a:pPr algn="ctr"/>
                      <a:r>
                        <a:rPr lang="en-US" sz="1300" b="1" dirty="0"/>
                        <a:t>Union</a:t>
                      </a:r>
                      <a:r>
                        <a:rPr lang="en-US" sz="1300" dirty="0"/>
                        <a:t> of time stamps of start and end points for two objects involved in rendezvous</a:t>
                      </a:r>
                    </a:p>
                  </a:txBody>
                  <a:tcPr/>
                </a:tc>
                <a:tc>
                  <a:txBody>
                    <a:bodyPr/>
                    <a:lstStyle/>
                    <a:p>
                      <a:pPr algn="ctr"/>
                      <a:r>
                        <a:rPr lang="en-US" sz="1300" b="1" dirty="0"/>
                        <a:t>Space-time intersection</a:t>
                      </a:r>
                      <a:r>
                        <a:rPr lang="en-US" sz="1300" dirty="0"/>
                        <a:t> of two objects involved in rendezvous</a:t>
                      </a:r>
                    </a:p>
                  </a:txBody>
                  <a:tcPr/>
                </a:tc>
                <a:extLst>
                  <a:ext uri="{0D108BD9-81ED-4DB2-BD59-A6C34878D82A}">
                    <a16:rowId xmlns:a16="http://schemas.microsoft.com/office/drawing/2014/main" val="3586520929"/>
                  </a:ext>
                </a:extLst>
              </a:tr>
              <a:tr h="603022">
                <a:tc>
                  <a:txBody>
                    <a:bodyPr/>
                    <a:lstStyle/>
                    <a:p>
                      <a:pPr algn="ctr"/>
                      <a:r>
                        <a:rPr lang="en-US" sz="1300" dirty="0"/>
                        <a:t>Grid Cell Comparisons</a:t>
                      </a:r>
                    </a:p>
                  </a:txBody>
                  <a:tcPr/>
                </a:tc>
                <a:tc>
                  <a:txBody>
                    <a:bodyPr/>
                    <a:lstStyle/>
                    <a:p>
                      <a:pPr algn="ctr"/>
                      <a:r>
                        <a:rPr lang="en-US" sz="1300" dirty="0"/>
                        <a:t>Consider study area via union of global spatial approximation.</a:t>
                      </a:r>
                    </a:p>
                  </a:txBody>
                  <a:tcPr/>
                </a:tc>
                <a:tc>
                  <a:txBody>
                    <a:bodyPr/>
                    <a:lstStyle/>
                    <a:p>
                      <a:pPr algn="ctr"/>
                      <a:r>
                        <a:rPr lang="en-US" sz="1300" dirty="0"/>
                        <a:t>Consider study area via  intersection of geometric approximation (i.e., ellipse and circle intersection)</a:t>
                      </a:r>
                    </a:p>
                  </a:txBody>
                  <a:tcPr/>
                </a:tc>
                <a:extLst>
                  <a:ext uri="{0D108BD9-81ED-4DB2-BD59-A6C34878D82A}">
                    <a16:rowId xmlns:a16="http://schemas.microsoft.com/office/drawing/2014/main" val="1735920933"/>
                  </a:ext>
                </a:extLst>
              </a:tr>
              <a:tr h="1493197">
                <a:tc>
                  <a:txBody>
                    <a:bodyPr/>
                    <a:lstStyle/>
                    <a:p>
                      <a:pPr marL="0" marR="0" lvl="0" indent="0" algn="ctr" defTabSz="342946" rtl="0" eaLnBrk="1" fontAlgn="auto" latinLnBrk="0" hangingPunct="1">
                        <a:lnSpc>
                          <a:spcPct val="100000"/>
                        </a:lnSpc>
                        <a:spcBef>
                          <a:spcPts val="0"/>
                        </a:spcBef>
                        <a:spcAft>
                          <a:spcPts val="0"/>
                        </a:spcAft>
                        <a:buClrTx/>
                        <a:buSzTx/>
                        <a:buFontTx/>
                        <a:buNone/>
                        <a:tabLst/>
                        <a:defRPr/>
                      </a:pPr>
                      <a:r>
                        <a:rPr lang="en-US" sz="1400" dirty="0"/>
                        <a:t>1 Dimensional Representation Comparison</a:t>
                      </a:r>
                    </a:p>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637656135"/>
                  </a:ext>
                </a:extLst>
              </a:tr>
            </a:tbl>
          </a:graphicData>
        </a:graphic>
      </p:graphicFrame>
      <p:pic>
        <p:nvPicPr>
          <p:cNvPr id="10" name="Picture 9" descr="A picture containing text, building, window">
            <a:extLst>
              <a:ext uri="{FF2B5EF4-FFF2-40B4-BE49-F238E27FC236}">
                <a16:creationId xmlns:a16="http://schemas.microsoft.com/office/drawing/2014/main" id="{FCD90ACE-2BF2-368D-8AEB-0D720BD5C74C}"/>
              </a:ext>
            </a:extLst>
          </p:cNvPr>
          <p:cNvPicPr>
            <a:picLocks noChangeAspect="1"/>
          </p:cNvPicPr>
          <p:nvPr/>
        </p:nvPicPr>
        <p:blipFill>
          <a:blip r:embed="rId3"/>
          <a:stretch>
            <a:fillRect/>
          </a:stretch>
        </p:blipFill>
        <p:spPr>
          <a:xfrm>
            <a:off x="5235096" y="3504798"/>
            <a:ext cx="1444239" cy="1193774"/>
          </a:xfrm>
          <a:prstGeom prst="rect">
            <a:avLst/>
          </a:prstGeom>
        </p:spPr>
      </p:pic>
      <p:pic>
        <p:nvPicPr>
          <p:cNvPr id="11" name="Picture 10" descr="A picture containing text, building, window">
            <a:extLst>
              <a:ext uri="{FF2B5EF4-FFF2-40B4-BE49-F238E27FC236}">
                <a16:creationId xmlns:a16="http://schemas.microsoft.com/office/drawing/2014/main" id="{1E344A5A-BD67-7AE4-5288-44E777939646}"/>
              </a:ext>
            </a:extLst>
          </p:cNvPr>
          <p:cNvPicPr>
            <a:picLocks noChangeAspect="1"/>
          </p:cNvPicPr>
          <p:nvPr/>
        </p:nvPicPr>
        <p:blipFill>
          <a:blip r:embed="rId4"/>
          <a:stretch>
            <a:fillRect/>
          </a:stretch>
        </p:blipFill>
        <p:spPr>
          <a:xfrm>
            <a:off x="6831735" y="3504798"/>
            <a:ext cx="1434063" cy="1193774"/>
          </a:xfrm>
          <a:prstGeom prst="rect">
            <a:avLst/>
          </a:prstGeom>
        </p:spPr>
      </p:pic>
      <p:sp>
        <p:nvSpPr>
          <p:cNvPr id="12" name="TextBox 11">
            <a:extLst>
              <a:ext uri="{FF2B5EF4-FFF2-40B4-BE49-F238E27FC236}">
                <a16:creationId xmlns:a16="http://schemas.microsoft.com/office/drawing/2014/main" id="{7342D059-AB06-C1E9-8184-E1C44D952AD0}"/>
              </a:ext>
            </a:extLst>
          </p:cNvPr>
          <p:cNvSpPr txBox="1"/>
          <p:nvPr/>
        </p:nvSpPr>
        <p:spPr>
          <a:xfrm>
            <a:off x="4828433" y="3606149"/>
            <a:ext cx="538110" cy="276999"/>
          </a:xfrm>
          <a:prstGeom prst="rect">
            <a:avLst/>
          </a:prstGeom>
          <a:noFill/>
        </p:spPr>
        <p:txBody>
          <a:bodyPr wrap="square" rtlCol="0">
            <a:spAutoFit/>
          </a:bodyPr>
          <a:lstStyle/>
          <a:p>
            <a:r>
              <a:rPr lang="en-US" sz="1200" dirty="0"/>
              <a:t>t = 7</a:t>
            </a:r>
          </a:p>
        </p:txBody>
      </p:sp>
      <p:cxnSp>
        <p:nvCxnSpPr>
          <p:cNvPr id="13" name="Straight Arrow Connector 12">
            <a:extLst>
              <a:ext uri="{FF2B5EF4-FFF2-40B4-BE49-F238E27FC236}">
                <a16:creationId xmlns:a16="http://schemas.microsoft.com/office/drawing/2014/main" id="{2D49CDBC-44A9-1381-1081-C07F2ACF7EB5}"/>
              </a:ext>
              <a:ext uri="{C183D7F6-B498-43B3-948B-1728B52AA6E4}">
                <adec:decorative xmlns:adec="http://schemas.microsoft.com/office/drawing/2017/decorative" val="1"/>
              </a:ext>
            </a:extLst>
          </p:cNvPr>
          <p:cNvCxnSpPr>
            <a:cxnSpLocks/>
          </p:cNvCxnSpPr>
          <p:nvPr/>
        </p:nvCxnSpPr>
        <p:spPr bwMode="auto">
          <a:xfrm>
            <a:off x="4930296" y="3883932"/>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a:extLst>
              <a:ext uri="{FF2B5EF4-FFF2-40B4-BE49-F238E27FC236}">
                <a16:creationId xmlns:a16="http://schemas.microsoft.com/office/drawing/2014/main" id="{7300A828-9C67-CFF5-5ED0-14667D320B4E}"/>
              </a:ext>
            </a:extLst>
          </p:cNvPr>
          <p:cNvSpPr txBox="1"/>
          <p:nvPr/>
        </p:nvSpPr>
        <p:spPr>
          <a:xfrm>
            <a:off x="6368166" y="3683133"/>
            <a:ext cx="538110" cy="276999"/>
          </a:xfrm>
          <a:prstGeom prst="rect">
            <a:avLst/>
          </a:prstGeom>
          <a:noFill/>
        </p:spPr>
        <p:txBody>
          <a:bodyPr wrap="square" rtlCol="0">
            <a:spAutoFit/>
          </a:bodyPr>
          <a:lstStyle/>
          <a:p>
            <a:r>
              <a:rPr lang="en-US" sz="1200" dirty="0"/>
              <a:t>t = 7</a:t>
            </a:r>
          </a:p>
        </p:txBody>
      </p:sp>
      <p:cxnSp>
        <p:nvCxnSpPr>
          <p:cNvPr id="15" name="Straight Arrow Connector 14">
            <a:extLst>
              <a:ext uri="{FF2B5EF4-FFF2-40B4-BE49-F238E27FC236}">
                <a16:creationId xmlns:a16="http://schemas.microsoft.com/office/drawing/2014/main" id="{D45A9C5B-E938-2484-F04B-C7881F42A4E1}"/>
              </a:ext>
              <a:ext uri="{C183D7F6-B498-43B3-948B-1728B52AA6E4}">
                <adec:decorative xmlns:adec="http://schemas.microsoft.com/office/drawing/2017/decorative" val="1"/>
              </a:ext>
            </a:extLst>
          </p:cNvPr>
          <p:cNvCxnSpPr>
            <a:cxnSpLocks/>
          </p:cNvCxnSpPr>
          <p:nvPr/>
        </p:nvCxnSpPr>
        <p:spPr bwMode="auto">
          <a:xfrm>
            <a:off x="6526935" y="3960132"/>
            <a:ext cx="3048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6" name="Picture 15" descr="A picture containing building, window, drawing">
            <a:extLst>
              <a:ext uri="{FF2B5EF4-FFF2-40B4-BE49-F238E27FC236}">
                <a16:creationId xmlns:a16="http://schemas.microsoft.com/office/drawing/2014/main" id="{621743D9-FBE4-0DBC-C916-EA975BBA81EA}"/>
              </a:ext>
            </a:extLst>
          </p:cNvPr>
          <p:cNvPicPr>
            <a:picLocks noChangeAspect="1"/>
          </p:cNvPicPr>
          <p:nvPr/>
        </p:nvPicPr>
        <p:blipFill>
          <a:blip r:embed="rId5"/>
          <a:stretch>
            <a:fillRect/>
          </a:stretch>
        </p:blipFill>
        <p:spPr>
          <a:xfrm>
            <a:off x="3110461" y="3429677"/>
            <a:ext cx="1509140" cy="1268895"/>
          </a:xfrm>
          <a:prstGeom prst="rect">
            <a:avLst/>
          </a:prstGeom>
        </p:spPr>
      </p:pic>
      <p:sp>
        <p:nvSpPr>
          <p:cNvPr id="17" name="TextBox 16">
            <a:extLst>
              <a:ext uri="{FF2B5EF4-FFF2-40B4-BE49-F238E27FC236}">
                <a16:creationId xmlns:a16="http://schemas.microsoft.com/office/drawing/2014/main" id="{D6D3A320-151D-0467-D539-C8B308E670E0}"/>
              </a:ext>
            </a:extLst>
          </p:cNvPr>
          <p:cNvSpPr txBox="1"/>
          <p:nvPr/>
        </p:nvSpPr>
        <p:spPr>
          <a:xfrm>
            <a:off x="2674559" y="3610337"/>
            <a:ext cx="522066" cy="276999"/>
          </a:xfrm>
          <a:prstGeom prst="rect">
            <a:avLst/>
          </a:prstGeom>
          <a:noFill/>
        </p:spPr>
        <p:txBody>
          <a:bodyPr wrap="square" rtlCol="0">
            <a:spAutoFit/>
          </a:bodyPr>
          <a:lstStyle/>
          <a:p>
            <a:r>
              <a:rPr lang="en-US" sz="1200" dirty="0"/>
              <a:t>t = 8</a:t>
            </a:r>
          </a:p>
        </p:txBody>
      </p:sp>
      <p:cxnSp>
        <p:nvCxnSpPr>
          <p:cNvPr id="18" name="Straight Arrow Connector 17">
            <a:extLst>
              <a:ext uri="{FF2B5EF4-FFF2-40B4-BE49-F238E27FC236}">
                <a16:creationId xmlns:a16="http://schemas.microsoft.com/office/drawing/2014/main" id="{D7B01EAF-CE9A-F2CA-B8AE-B077DDF6A90B}"/>
              </a:ext>
              <a:ext uri="{C183D7F6-B498-43B3-948B-1728B52AA6E4}">
                <adec:decorative xmlns:adec="http://schemas.microsoft.com/office/drawing/2017/decorative" val="1"/>
              </a:ext>
            </a:extLst>
          </p:cNvPr>
          <p:cNvCxnSpPr>
            <a:cxnSpLocks/>
          </p:cNvCxnSpPr>
          <p:nvPr/>
        </p:nvCxnSpPr>
        <p:spPr bwMode="auto">
          <a:xfrm>
            <a:off x="2914071" y="3883148"/>
            <a:ext cx="19639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316624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6">
          <a:extLst>
            <a:ext uri="{FF2B5EF4-FFF2-40B4-BE49-F238E27FC236}">
              <a16:creationId xmlns:a16="http://schemas.microsoft.com/office/drawing/2014/main" id="{1CA86110-FDCD-0259-B695-BA16519D0C68}"/>
            </a:ext>
          </a:extLst>
        </p:cNvPr>
        <p:cNvGrpSpPr/>
        <p:nvPr/>
      </p:nvGrpSpPr>
      <p:grpSpPr>
        <a:xfrm>
          <a:off x="0" y="0"/>
          <a:ext cx="0" cy="0"/>
          <a:chOff x="0" y="0"/>
          <a:chExt cx="0" cy="0"/>
        </a:xfrm>
      </p:grpSpPr>
      <p:sp>
        <p:nvSpPr>
          <p:cNvPr id="147" name="Shape 147">
            <a:extLst>
              <a:ext uri="{FF2B5EF4-FFF2-40B4-BE49-F238E27FC236}">
                <a16:creationId xmlns:a16="http://schemas.microsoft.com/office/drawing/2014/main" id="{1323FD91-CB7B-B0B8-0B8D-0CF92E7CFAFD}"/>
              </a:ext>
            </a:extLst>
          </p:cNvPr>
          <p:cNvSpPr txBox="1">
            <a:spLocks noGrp="1"/>
          </p:cNvSpPr>
          <p:nvPr>
            <p:ph type="title"/>
          </p:nvPr>
        </p:nvSpPr>
        <p:spPr>
          <a:xfrm>
            <a:off x="311700" y="276251"/>
            <a:ext cx="8520599" cy="707399"/>
          </a:xfrm>
          <a:prstGeom prst="rect">
            <a:avLst/>
          </a:prstGeom>
        </p:spPr>
        <p:txBody>
          <a:bodyPr vert="horz" wrap="square" lIns="91425" tIns="91425" rIns="91425" bIns="91425" numCol="1" anchor="t" anchorCtr="0" compatLnSpc="1">
            <a:prstTxWarp prst="textNoShape">
              <a:avLst/>
            </a:prstTxWarp>
            <a:noAutofit/>
          </a:bodyPr>
          <a:lstStyle/>
          <a:p>
            <a:r>
              <a:rPr lang="en" b="1" dirty="0"/>
              <a:t>Validation Methodology</a:t>
            </a:r>
          </a:p>
        </p:txBody>
      </p:sp>
      <p:sp>
        <p:nvSpPr>
          <p:cNvPr id="7" name="TextBox 6">
            <a:extLst>
              <a:ext uri="{FF2B5EF4-FFF2-40B4-BE49-F238E27FC236}">
                <a16:creationId xmlns:a16="http://schemas.microsoft.com/office/drawing/2014/main" id="{C184DFA9-57CD-8201-FE90-ECA7FC82E821}"/>
              </a:ext>
            </a:extLst>
          </p:cNvPr>
          <p:cNvSpPr txBox="1"/>
          <p:nvPr/>
        </p:nvSpPr>
        <p:spPr>
          <a:xfrm>
            <a:off x="84589" y="983650"/>
            <a:ext cx="8834472"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t>Experiment Goal: </a:t>
            </a:r>
          </a:p>
          <a:p>
            <a:pPr marL="628696" lvl="1" indent="-285750">
              <a:buFont typeface="Arial" panose="020B0604020202020204" pitchFamily="34" charset="0"/>
              <a:buChar char="•"/>
            </a:pPr>
            <a:r>
              <a:rPr lang="en-US" sz="1400" dirty="0"/>
              <a:t>Compare Temporal Selection Search against the baseline Linear Temporal Scan</a:t>
            </a:r>
          </a:p>
          <a:p>
            <a:pPr marL="628696" lvl="1" indent="-285750">
              <a:buFont typeface="Arial" panose="020B0604020202020204" pitchFamily="34" charset="0"/>
              <a:buChar char="•"/>
            </a:pPr>
            <a:r>
              <a:rPr lang="en-US" sz="1400" dirty="0"/>
              <a:t>Perform Sensitivity Analysis of Temporal Selection Search against the baseline Linear Temporal Scan</a:t>
            </a:r>
          </a:p>
          <a:p>
            <a:pPr marL="628696" lvl="1" indent="-285750">
              <a:buFont typeface="Arial" panose="020B0604020202020204" pitchFamily="34" charset="0"/>
              <a:buChar char="•"/>
            </a:pPr>
            <a:endParaRPr lang="en-US" sz="1400" dirty="0"/>
          </a:p>
        </p:txBody>
      </p:sp>
      <p:sp>
        <p:nvSpPr>
          <p:cNvPr id="8" name="TextBox 7">
            <a:extLst>
              <a:ext uri="{FF2B5EF4-FFF2-40B4-BE49-F238E27FC236}">
                <a16:creationId xmlns:a16="http://schemas.microsoft.com/office/drawing/2014/main" id="{38591D5E-A35C-CB8B-A14B-30E38CFC62C6}"/>
              </a:ext>
            </a:extLst>
          </p:cNvPr>
          <p:cNvSpPr txBox="1"/>
          <p:nvPr/>
        </p:nvSpPr>
        <p:spPr>
          <a:xfrm>
            <a:off x="148342" y="2509089"/>
            <a:ext cx="3060447"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Evaluation Metrics : </a:t>
            </a:r>
          </a:p>
          <a:p>
            <a:pPr marL="628696" lvl="1" indent="-285750">
              <a:buFont typeface="Arial" panose="020B0604020202020204" pitchFamily="34" charset="0"/>
              <a:buChar char="•"/>
            </a:pPr>
            <a:r>
              <a:rPr lang="en-US" sz="1400" dirty="0"/>
              <a:t>Computation Time</a:t>
            </a:r>
          </a:p>
          <a:p>
            <a:pPr marL="628696" lvl="1" indent="-285750">
              <a:buFont typeface="Arial" panose="020B0604020202020204" pitchFamily="34" charset="0"/>
              <a:buChar char="•"/>
            </a:pPr>
            <a:r>
              <a:rPr lang="en-US" sz="1400" dirty="0"/>
              <a:t>Area Pruning Effectiveness</a:t>
            </a:r>
          </a:p>
          <a:p>
            <a:pPr marL="628696" lvl="1" indent="-285750">
              <a:buFont typeface="Arial" panose="020B0604020202020204" pitchFamily="34" charset="0"/>
              <a:buChar char="•"/>
            </a:pPr>
            <a:r>
              <a:rPr lang="en-US" sz="1400" dirty="0"/>
              <a:t>Accuracy</a:t>
            </a:r>
          </a:p>
          <a:p>
            <a:pPr marL="628696" lvl="1" indent="-285750">
              <a:buFont typeface="Arial" panose="020B0604020202020204" pitchFamily="34" charset="0"/>
              <a:buChar char="•"/>
            </a:pPr>
            <a:r>
              <a:rPr lang="en-US" sz="1400" dirty="0"/>
              <a:t>Precision</a:t>
            </a:r>
          </a:p>
        </p:txBody>
      </p:sp>
      <p:sp>
        <p:nvSpPr>
          <p:cNvPr id="9" name="TextBox 8">
            <a:extLst>
              <a:ext uri="{FF2B5EF4-FFF2-40B4-BE49-F238E27FC236}">
                <a16:creationId xmlns:a16="http://schemas.microsoft.com/office/drawing/2014/main" id="{F08AD68B-E5B7-A351-6332-F80613D0F741}"/>
              </a:ext>
            </a:extLst>
          </p:cNvPr>
          <p:cNvSpPr txBox="1"/>
          <p:nvPr/>
        </p:nvSpPr>
        <p:spPr>
          <a:xfrm>
            <a:off x="106781" y="1594689"/>
            <a:ext cx="6531008"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Parameters : </a:t>
            </a:r>
          </a:p>
          <a:p>
            <a:pPr marL="628696" lvl="1" indent="-285750">
              <a:buFont typeface="Arial" panose="020B0604020202020204" pitchFamily="34" charset="0"/>
              <a:buChar char="•"/>
            </a:pPr>
            <a:r>
              <a:rPr lang="en-US" sz="1400" dirty="0"/>
              <a:t>Effective Missing Period (EMP): 60 mins to 180 mins at 2.5x10</a:t>
            </a:r>
            <a:r>
              <a:rPr lang="en-US" sz="1400" baseline="30000" dirty="0"/>
              <a:t>4</a:t>
            </a:r>
            <a:r>
              <a:rPr lang="en-US" sz="1400" dirty="0"/>
              <a:t> points.</a:t>
            </a:r>
          </a:p>
          <a:p>
            <a:pPr marL="628696" lvl="1" indent="-285750">
              <a:buFont typeface="Arial" panose="020B0604020202020204" pitchFamily="34" charset="0"/>
              <a:buChar char="•"/>
            </a:pPr>
            <a:r>
              <a:rPr lang="en-US" sz="1400" dirty="0"/>
              <a:t>GPS Points: 2.5x10</a:t>
            </a:r>
            <a:r>
              <a:rPr lang="en-US" sz="1400" baseline="30000" dirty="0"/>
              <a:t>4 </a:t>
            </a:r>
            <a:r>
              <a:rPr lang="en-US" sz="1400" dirty="0"/>
              <a:t>to 1.5x10</a:t>
            </a:r>
            <a:r>
              <a:rPr lang="en-US" sz="1400" baseline="30000" dirty="0"/>
              <a:t>5  </a:t>
            </a:r>
            <a:r>
              <a:rPr lang="en-US" sz="1400" dirty="0"/>
              <a:t>at EMP of 60 mins</a:t>
            </a:r>
            <a:endParaRPr lang="en-US" sz="1400" baseline="30000" dirty="0"/>
          </a:p>
        </p:txBody>
      </p:sp>
      <p:sp>
        <p:nvSpPr>
          <p:cNvPr id="10" name="TextBox 9">
            <a:extLst>
              <a:ext uri="{FF2B5EF4-FFF2-40B4-BE49-F238E27FC236}">
                <a16:creationId xmlns:a16="http://schemas.microsoft.com/office/drawing/2014/main" id="{17AB66A3-B87F-9486-261D-FDC876FDBCED}"/>
              </a:ext>
            </a:extLst>
          </p:cNvPr>
          <p:cNvSpPr txBox="1"/>
          <p:nvPr/>
        </p:nvSpPr>
        <p:spPr>
          <a:xfrm>
            <a:off x="84589" y="4056425"/>
            <a:ext cx="571500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Dataset : </a:t>
            </a:r>
          </a:p>
          <a:p>
            <a:pPr marL="628696" lvl="1" indent="-285750">
              <a:buFont typeface="Arial" panose="020B0604020202020204" pitchFamily="34" charset="0"/>
              <a:buChar char="•"/>
            </a:pPr>
            <a:r>
              <a:rPr lang="en-US" sz="1400" dirty="0"/>
              <a:t>Synthetic Data: Recalibrate real world data for certain cases.</a:t>
            </a:r>
          </a:p>
          <a:p>
            <a:pPr marL="628696" lvl="1" indent="-285750">
              <a:buFont typeface="Arial" panose="020B0604020202020204" pitchFamily="34" charset="0"/>
              <a:buChar char="•"/>
            </a:pPr>
            <a:r>
              <a:rPr lang="en-US" sz="1400" dirty="0"/>
              <a:t>Real World Data: Marine </a:t>
            </a:r>
            <a:r>
              <a:rPr lang="en-US" sz="1400" dirty="0" err="1"/>
              <a:t>Cadastre</a:t>
            </a:r>
            <a:r>
              <a:rPr lang="en-US" sz="1400" dirty="0"/>
              <a:t> dataset   </a:t>
            </a:r>
            <a:endParaRPr lang="en-US" sz="1400" baseline="30000" dirty="0"/>
          </a:p>
        </p:txBody>
      </p:sp>
      <p:pic>
        <p:nvPicPr>
          <p:cNvPr id="11" name="Content Placeholder 2" descr="Block diagram of the experimental design showing data sources (real-world and synthetic) flowing into methods (Linear Temporal Scan and Temporal Selection Scan with parameters EMP and GPS points), and then into evaluation metrics (time, area pruning effectiveness (APE), accuracy, and precision).">
            <a:extLst>
              <a:ext uri="{FF2B5EF4-FFF2-40B4-BE49-F238E27FC236}">
                <a16:creationId xmlns:a16="http://schemas.microsoft.com/office/drawing/2014/main" id="{8FF46C12-E357-2FB7-C578-F911DBE3C40B}"/>
              </a:ext>
            </a:extLst>
          </p:cNvPr>
          <p:cNvPicPr>
            <a:picLocks noChangeAspect="1"/>
          </p:cNvPicPr>
          <p:nvPr/>
        </p:nvPicPr>
        <p:blipFill>
          <a:blip r:embed="rId3"/>
          <a:stretch>
            <a:fillRect/>
          </a:stretch>
        </p:blipFill>
        <p:spPr bwMode="auto">
          <a:xfrm>
            <a:off x="3437389" y="2356689"/>
            <a:ext cx="5481672" cy="15159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pic>
      <p:sp>
        <p:nvSpPr>
          <p:cNvPr id="12" name="TextBox 11">
            <a:extLst>
              <a:ext uri="{FF2B5EF4-FFF2-40B4-BE49-F238E27FC236}">
                <a16:creationId xmlns:a16="http://schemas.microsoft.com/office/drawing/2014/main" id="{8BAA2BCA-BCB0-6C9C-10D8-DD9A9CBA2201}"/>
              </a:ext>
            </a:extLst>
          </p:cNvPr>
          <p:cNvSpPr txBox="1"/>
          <p:nvPr/>
        </p:nvSpPr>
        <p:spPr>
          <a:xfrm>
            <a:off x="4351789" y="3872661"/>
            <a:ext cx="3695700" cy="307777"/>
          </a:xfrm>
          <a:prstGeom prst="rect">
            <a:avLst/>
          </a:prstGeom>
          <a:noFill/>
        </p:spPr>
        <p:txBody>
          <a:bodyPr wrap="square" rtlCol="0">
            <a:spAutoFit/>
          </a:bodyPr>
          <a:lstStyle/>
          <a:p>
            <a:pPr algn="ctr"/>
            <a:r>
              <a:rPr lang="en-US" sz="1400" dirty="0">
                <a:solidFill>
                  <a:srgbClr val="00B0F0"/>
                </a:solidFill>
              </a:rPr>
              <a:t>Fig 5: Experiment Design</a:t>
            </a:r>
          </a:p>
        </p:txBody>
      </p:sp>
    </p:spTree>
    <p:extLst>
      <p:ext uri="{BB962C8B-B14F-4D97-AF65-F5344CB8AC3E}">
        <p14:creationId xmlns:p14="http://schemas.microsoft.com/office/powerpoint/2010/main" val="740405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6">
          <a:extLst>
            <a:ext uri="{FF2B5EF4-FFF2-40B4-BE49-F238E27FC236}">
              <a16:creationId xmlns:a16="http://schemas.microsoft.com/office/drawing/2014/main" id="{99C23A4C-576E-7902-28A3-C98F72DAD729}"/>
            </a:ext>
          </a:extLst>
        </p:cNvPr>
        <p:cNvGrpSpPr/>
        <p:nvPr/>
      </p:nvGrpSpPr>
      <p:grpSpPr>
        <a:xfrm>
          <a:off x="0" y="0"/>
          <a:ext cx="0" cy="0"/>
          <a:chOff x="0" y="0"/>
          <a:chExt cx="0" cy="0"/>
        </a:xfrm>
      </p:grpSpPr>
      <p:sp>
        <p:nvSpPr>
          <p:cNvPr id="147" name="Shape 147">
            <a:extLst>
              <a:ext uri="{FF2B5EF4-FFF2-40B4-BE49-F238E27FC236}">
                <a16:creationId xmlns:a16="http://schemas.microsoft.com/office/drawing/2014/main" id="{5CCE1EBF-2A0C-4354-74C3-8D4C30BCF0D1}"/>
              </a:ext>
            </a:extLst>
          </p:cNvPr>
          <p:cNvSpPr txBox="1">
            <a:spLocks noGrp="1"/>
          </p:cNvSpPr>
          <p:nvPr>
            <p:ph type="title"/>
          </p:nvPr>
        </p:nvSpPr>
        <p:spPr>
          <a:xfrm>
            <a:off x="311700" y="276251"/>
            <a:ext cx="8520599" cy="707399"/>
          </a:xfrm>
          <a:prstGeom prst="rect">
            <a:avLst/>
          </a:prstGeom>
        </p:spPr>
        <p:txBody>
          <a:bodyPr vert="horz" wrap="square" lIns="91425" tIns="91425" rIns="91425" bIns="91425" numCol="1" anchor="t" anchorCtr="0" compatLnSpc="1">
            <a:prstTxWarp prst="textNoShape">
              <a:avLst/>
            </a:prstTxWarp>
            <a:noAutofit/>
          </a:bodyPr>
          <a:lstStyle/>
          <a:p>
            <a:r>
              <a:rPr lang="en" sz="2200" b="1" dirty="0"/>
              <a:t>Comparative Analysis: </a:t>
            </a:r>
            <a:r>
              <a:rPr lang="en" sz="2200" dirty="0"/>
              <a:t>TSS </a:t>
            </a:r>
            <a:r>
              <a:rPr lang="en-US" sz="2200" dirty="0"/>
              <a:t>vs </a:t>
            </a:r>
            <a:r>
              <a:rPr lang="en" sz="2200" dirty="0"/>
              <a:t>LTS in Computational Efficiency</a:t>
            </a:r>
          </a:p>
        </p:txBody>
      </p:sp>
      <p:sp>
        <p:nvSpPr>
          <p:cNvPr id="16" name="Rectangle 15">
            <a:extLst>
              <a:ext uri="{FF2B5EF4-FFF2-40B4-BE49-F238E27FC236}">
                <a16:creationId xmlns:a16="http://schemas.microsoft.com/office/drawing/2014/main" id="{9C1EC727-4238-00D9-3C7A-A82CB83BB01E}"/>
              </a:ext>
            </a:extLst>
          </p:cNvPr>
          <p:cNvSpPr/>
          <p:nvPr/>
        </p:nvSpPr>
        <p:spPr>
          <a:xfrm>
            <a:off x="109057" y="877174"/>
            <a:ext cx="8508124" cy="553998"/>
          </a:xfrm>
          <a:prstGeom prst="rect">
            <a:avLst/>
          </a:prstGeom>
        </p:spPr>
        <p:txBody>
          <a:bodyPr wrap="square">
            <a:spAutoFit/>
          </a:bodyPr>
          <a:lstStyle/>
          <a:p>
            <a:pPr marL="285750" indent="-285750">
              <a:buFont typeface="Arial" panose="020B0604020202020204" pitchFamily="34" charset="0"/>
              <a:buChar char="•"/>
            </a:pPr>
            <a:r>
              <a:rPr lang="en-US" sz="1500" b="1" dirty="0"/>
              <a:t>Computation Time:</a:t>
            </a:r>
          </a:p>
          <a:p>
            <a:pPr marL="628696" lvl="1" indent="-285750">
              <a:buFont typeface="Arial" panose="020B0604020202020204" pitchFamily="34" charset="0"/>
              <a:buChar char="•"/>
            </a:pPr>
            <a:r>
              <a:rPr lang="en-US" sz="1500" dirty="0"/>
              <a:t>Temporal Selection Scan proves efficient in terms of computation time in filter phase.</a:t>
            </a:r>
          </a:p>
        </p:txBody>
      </p:sp>
      <p:sp>
        <p:nvSpPr>
          <p:cNvPr id="17" name="TextBox 16">
            <a:extLst>
              <a:ext uri="{FF2B5EF4-FFF2-40B4-BE49-F238E27FC236}">
                <a16:creationId xmlns:a16="http://schemas.microsoft.com/office/drawing/2014/main" id="{243D487B-0E88-DF62-1A21-8D0FF5B0EA8B}"/>
              </a:ext>
            </a:extLst>
          </p:cNvPr>
          <p:cNvSpPr txBox="1"/>
          <p:nvPr/>
        </p:nvSpPr>
        <p:spPr>
          <a:xfrm>
            <a:off x="2515269" y="4127601"/>
            <a:ext cx="3695700" cy="307777"/>
          </a:xfrm>
          <a:prstGeom prst="rect">
            <a:avLst/>
          </a:prstGeom>
          <a:noFill/>
        </p:spPr>
        <p:txBody>
          <a:bodyPr wrap="square" rtlCol="0">
            <a:spAutoFit/>
          </a:bodyPr>
          <a:lstStyle/>
          <a:p>
            <a:pPr algn="ctr"/>
            <a:r>
              <a:rPr lang="en-US" sz="1400" dirty="0"/>
              <a:t>Fig 6: Effect of varying parameters on Time</a:t>
            </a:r>
          </a:p>
        </p:txBody>
      </p:sp>
      <p:sp>
        <p:nvSpPr>
          <p:cNvPr id="18" name="Rectangle 17">
            <a:extLst>
              <a:ext uri="{FF2B5EF4-FFF2-40B4-BE49-F238E27FC236}">
                <a16:creationId xmlns:a16="http://schemas.microsoft.com/office/drawing/2014/main" id="{19348DD9-379C-9829-5089-F232F756B50C}"/>
              </a:ext>
            </a:extLst>
          </p:cNvPr>
          <p:cNvSpPr/>
          <p:nvPr/>
        </p:nvSpPr>
        <p:spPr>
          <a:xfrm>
            <a:off x="109057" y="1560294"/>
            <a:ext cx="8508124" cy="323165"/>
          </a:xfrm>
          <a:prstGeom prst="rect">
            <a:avLst/>
          </a:prstGeom>
        </p:spPr>
        <p:txBody>
          <a:bodyPr wrap="square">
            <a:spAutoFit/>
          </a:bodyPr>
          <a:lstStyle/>
          <a:p>
            <a:pPr marL="285750" indent="-285750">
              <a:buFont typeface="Arial" panose="020B0604020202020204" pitchFamily="34" charset="0"/>
              <a:buChar char="•"/>
            </a:pPr>
            <a:r>
              <a:rPr lang="en-US" sz="1500" b="1" dirty="0"/>
              <a:t>Fixed Parameters: </a:t>
            </a:r>
            <a:r>
              <a:rPr lang="en-US" sz="1500" dirty="0"/>
              <a:t>EMP 60 mins, GPS Points: 25000</a:t>
            </a:r>
            <a:endParaRPr lang="en-US" sz="1500" b="1" dirty="0"/>
          </a:p>
        </p:txBody>
      </p:sp>
      <p:pic>
        <p:nvPicPr>
          <p:cNvPr id="19" name="Picture 18" descr="Chart, line chart">
            <a:extLst>
              <a:ext uri="{FF2B5EF4-FFF2-40B4-BE49-F238E27FC236}">
                <a16:creationId xmlns:a16="http://schemas.microsoft.com/office/drawing/2014/main" id="{458B1BB6-1B08-FA0B-F331-851D19B5ADF6}"/>
              </a:ext>
            </a:extLst>
          </p:cNvPr>
          <p:cNvPicPr>
            <a:picLocks noChangeAspect="1"/>
          </p:cNvPicPr>
          <p:nvPr/>
        </p:nvPicPr>
        <p:blipFill>
          <a:blip r:embed="rId3"/>
          <a:stretch>
            <a:fillRect/>
          </a:stretch>
        </p:blipFill>
        <p:spPr>
          <a:xfrm>
            <a:off x="4213136" y="2157417"/>
            <a:ext cx="3069443" cy="1954002"/>
          </a:xfrm>
          <a:prstGeom prst="rect">
            <a:avLst/>
          </a:prstGeom>
        </p:spPr>
      </p:pic>
      <p:pic>
        <p:nvPicPr>
          <p:cNvPr id="20" name="Picture 19" descr="Chart, line chart">
            <a:extLst>
              <a:ext uri="{FF2B5EF4-FFF2-40B4-BE49-F238E27FC236}">
                <a16:creationId xmlns:a16="http://schemas.microsoft.com/office/drawing/2014/main" id="{87ECF6C4-B527-60DE-37C4-0C0B5B08436C}"/>
              </a:ext>
            </a:extLst>
          </p:cNvPr>
          <p:cNvPicPr>
            <a:picLocks noChangeAspect="1"/>
          </p:cNvPicPr>
          <p:nvPr/>
        </p:nvPicPr>
        <p:blipFill>
          <a:blip r:embed="rId4"/>
          <a:stretch>
            <a:fillRect/>
          </a:stretch>
        </p:blipFill>
        <p:spPr>
          <a:xfrm>
            <a:off x="925814" y="2164389"/>
            <a:ext cx="3069443" cy="1978261"/>
          </a:xfrm>
          <a:prstGeom prst="rect">
            <a:avLst/>
          </a:prstGeom>
        </p:spPr>
      </p:pic>
      <p:sp>
        <p:nvSpPr>
          <p:cNvPr id="21" name="Rectangle 20">
            <a:extLst>
              <a:ext uri="{FF2B5EF4-FFF2-40B4-BE49-F238E27FC236}">
                <a16:creationId xmlns:a16="http://schemas.microsoft.com/office/drawing/2014/main" id="{87150502-2694-B264-0A8B-E6201168F62F}"/>
              </a:ext>
            </a:extLst>
          </p:cNvPr>
          <p:cNvSpPr/>
          <p:nvPr/>
        </p:nvSpPr>
        <p:spPr>
          <a:xfrm>
            <a:off x="109057" y="4483138"/>
            <a:ext cx="7772400" cy="1015663"/>
          </a:xfrm>
          <a:prstGeom prst="rect">
            <a:avLst/>
          </a:prstGeom>
        </p:spPr>
        <p:txBody>
          <a:bodyPr wrap="square">
            <a:spAutoFit/>
          </a:bodyPr>
          <a:lstStyle/>
          <a:p>
            <a:pPr marL="285750" indent="-285750">
              <a:buFont typeface="Arial" panose="020B0604020202020204" pitchFamily="34" charset="0"/>
              <a:buChar char="•"/>
            </a:pPr>
            <a:r>
              <a:rPr lang="en-US" sz="1500" b="1" dirty="0"/>
              <a:t>Trends:</a:t>
            </a:r>
          </a:p>
          <a:p>
            <a:pPr marL="628672" lvl="1" indent="-285750">
              <a:buFont typeface="Arial" panose="020B0604020202020204" pitchFamily="34" charset="0"/>
              <a:buChar char="•"/>
            </a:pPr>
            <a:r>
              <a:rPr lang="en-US" sz="1500" dirty="0"/>
              <a:t>Temporal Selection Search method outperforms the Linear Temporal Scan.</a:t>
            </a:r>
          </a:p>
          <a:p>
            <a:pPr marL="628696" lvl="1" indent="-285750">
              <a:buFont typeface="Arial" panose="020B0604020202020204" pitchFamily="34" charset="0"/>
              <a:buChar char="•"/>
            </a:pPr>
            <a:r>
              <a:rPr lang="en-US" sz="1500" dirty="0"/>
              <a:t>EMP: Longer EMP increase in the overlap between candidate pairs.</a:t>
            </a:r>
          </a:p>
          <a:p>
            <a:pPr marL="628696" lvl="1" indent="-285750">
              <a:buFont typeface="Arial" panose="020B0604020202020204" pitchFamily="34" charset="0"/>
              <a:buChar char="•"/>
            </a:pPr>
            <a:r>
              <a:rPr lang="en-US" sz="1500" dirty="0"/>
              <a:t>Number of GPS Points: Large potential candidate pairs to analyze.</a:t>
            </a:r>
          </a:p>
        </p:txBody>
      </p:sp>
    </p:spTree>
    <p:extLst>
      <p:ext uri="{BB962C8B-B14F-4D97-AF65-F5344CB8AC3E}">
        <p14:creationId xmlns:p14="http://schemas.microsoft.com/office/powerpoint/2010/main" val="35696374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6">
          <a:extLst>
            <a:ext uri="{FF2B5EF4-FFF2-40B4-BE49-F238E27FC236}">
              <a16:creationId xmlns:a16="http://schemas.microsoft.com/office/drawing/2014/main" id="{F953F2CC-F07A-2B6C-A38A-5D7617A69EA1}"/>
            </a:ext>
          </a:extLst>
        </p:cNvPr>
        <p:cNvGrpSpPr/>
        <p:nvPr/>
      </p:nvGrpSpPr>
      <p:grpSpPr>
        <a:xfrm>
          <a:off x="0" y="0"/>
          <a:ext cx="0" cy="0"/>
          <a:chOff x="0" y="0"/>
          <a:chExt cx="0" cy="0"/>
        </a:xfrm>
      </p:grpSpPr>
      <p:sp>
        <p:nvSpPr>
          <p:cNvPr id="147" name="Shape 147">
            <a:extLst>
              <a:ext uri="{FF2B5EF4-FFF2-40B4-BE49-F238E27FC236}">
                <a16:creationId xmlns:a16="http://schemas.microsoft.com/office/drawing/2014/main" id="{ED3C626E-DF06-DBC9-F701-5435DD85AE45}"/>
              </a:ext>
            </a:extLst>
          </p:cNvPr>
          <p:cNvSpPr txBox="1">
            <a:spLocks noGrp="1"/>
          </p:cNvSpPr>
          <p:nvPr>
            <p:ph type="title"/>
          </p:nvPr>
        </p:nvSpPr>
        <p:spPr>
          <a:xfrm>
            <a:off x="311700" y="276251"/>
            <a:ext cx="8520599" cy="707399"/>
          </a:xfrm>
          <a:prstGeom prst="rect">
            <a:avLst/>
          </a:prstGeom>
        </p:spPr>
        <p:txBody>
          <a:bodyPr vert="horz" wrap="square" lIns="91425" tIns="91425" rIns="91425" bIns="91425" numCol="1" anchor="t" anchorCtr="0" compatLnSpc="1">
            <a:prstTxWarp prst="textNoShape">
              <a:avLst/>
            </a:prstTxWarp>
            <a:noAutofit/>
          </a:bodyPr>
          <a:lstStyle/>
          <a:p>
            <a:r>
              <a:rPr lang="en" sz="2200" b="1" dirty="0"/>
              <a:t>Comparative Analysis: </a:t>
            </a:r>
            <a:r>
              <a:rPr lang="en" sz="2200" dirty="0"/>
              <a:t>TSS </a:t>
            </a:r>
            <a:r>
              <a:rPr lang="en-US" sz="2200" dirty="0"/>
              <a:t>vs </a:t>
            </a:r>
            <a:r>
              <a:rPr lang="en" sz="2200" dirty="0"/>
              <a:t>LTS in Area Pruning Effectiveness</a:t>
            </a:r>
            <a:endParaRPr lang="en" sz="2200" b="1" dirty="0"/>
          </a:p>
        </p:txBody>
      </p:sp>
      <p:sp>
        <p:nvSpPr>
          <p:cNvPr id="2" name="Rectangle 1">
            <a:extLst>
              <a:ext uri="{FF2B5EF4-FFF2-40B4-BE49-F238E27FC236}">
                <a16:creationId xmlns:a16="http://schemas.microsoft.com/office/drawing/2014/main" id="{BE975B67-89BD-5E15-634E-B5BAEE11649B}"/>
              </a:ext>
            </a:extLst>
          </p:cNvPr>
          <p:cNvSpPr/>
          <p:nvPr/>
        </p:nvSpPr>
        <p:spPr>
          <a:xfrm>
            <a:off x="0" y="1093678"/>
            <a:ext cx="5612524" cy="553998"/>
          </a:xfrm>
          <a:prstGeom prst="rect">
            <a:avLst/>
          </a:prstGeom>
        </p:spPr>
        <p:txBody>
          <a:bodyPr wrap="square">
            <a:spAutoFit/>
          </a:bodyPr>
          <a:lstStyle/>
          <a:p>
            <a:pPr marL="285750" indent="-285750">
              <a:buFont typeface="Arial" panose="020B0604020202020204" pitchFamily="34" charset="0"/>
              <a:buChar char="•"/>
            </a:pPr>
            <a:r>
              <a:rPr lang="en-US" sz="1500" dirty="0"/>
              <a:t>Baseline base-filter: 3D R-Trees </a:t>
            </a:r>
          </a:p>
          <a:p>
            <a:pPr marL="285750" indent="-285750">
              <a:buFont typeface="Arial" panose="020B0604020202020204" pitchFamily="34" charset="0"/>
              <a:buChar char="•"/>
            </a:pPr>
            <a:r>
              <a:rPr lang="en-US" sz="1500" dirty="0"/>
              <a:t>Proposed base-filter: Ellipse bounded MBR respectively.</a:t>
            </a:r>
          </a:p>
        </p:txBody>
      </p:sp>
      <p:sp>
        <p:nvSpPr>
          <p:cNvPr id="3" name="TextBox 2">
            <a:extLst>
              <a:ext uri="{FF2B5EF4-FFF2-40B4-BE49-F238E27FC236}">
                <a16:creationId xmlns:a16="http://schemas.microsoft.com/office/drawing/2014/main" id="{F45A0DF9-4D33-2676-D3EF-9D242B09A7D9}"/>
              </a:ext>
              <a:ext uri="{C183D7F6-B498-43B3-948B-1728B52AA6E4}">
                <adec:decorative xmlns:adec="http://schemas.microsoft.com/office/drawing/2017/decorative" val="1"/>
              </a:ext>
            </a:extLst>
          </p:cNvPr>
          <p:cNvSpPr txBox="1"/>
          <p:nvPr/>
        </p:nvSpPr>
        <p:spPr>
          <a:xfrm>
            <a:off x="6820250" y="2785145"/>
            <a:ext cx="184731" cy="369332"/>
          </a:xfrm>
          <a:prstGeom prst="rect">
            <a:avLst/>
          </a:prstGeom>
          <a:noFill/>
        </p:spPr>
        <p:txBody>
          <a:bodyPr wrap="none" rtlCol="0">
            <a:spAutoFit/>
          </a:bodyPr>
          <a:lstStyle/>
          <a:p>
            <a:endParaRPr lang="en-US" dirty="0"/>
          </a:p>
        </p:txBody>
      </p:sp>
      <p:pic>
        <p:nvPicPr>
          <p:cNvPr id="4" name="Picture 3" descr="area pruning effectiveness (APE) = total study area / area bounded inside the region">
            <a:extLst>
              <a:ext uri="{FF2B5EF4-FFF2-40B4-BE49-F238E27FC236}">
                <a16:creationId xmlns:a16="http://schemas.microsoft.com/office/drawing/2014/main" id="{8EEAD1CA-DABC-2D96-6DE5-4585A898A57C}"/>
              </a:ext>
            </a:extLst>
          </p:cNvPr>
          <p:cNvPicPr>
            <a:picLocks noChangeAspect="1"/>
          </p:cNvPicPr>
          <p:nvPr/>
        </p:nvPicPr>
        <p:blipFill>
          <a:blip r:embed="rId3"/>
          <a:stretch>
            <a:fillRect/>
          </a:stretch>
        </p:blipFill>
        <p:spPr>
          <a:xfrm>
            <a:off x="4025381" y="914895"/>
            <a:ext cx="4979438" cy="439362"/>
          </a:xfrm>
          <a:prstGeom prst="rect">
            <a:avLst/>
          </a:prstGeom>
        </p:spPr>
      </p:pic>
      <p:sp>
        <p:nvSpPr>
          <p:cNvPr id="5" name="TextBox 4">
            <a:extLst>
              <a:ext uri="{FF2B5EF4-FFF2-40B4-BE49-F238E27FC236}">
                <a16:creationId xmlns:a16="http://schemas.microsoft.com/office/drawing/2014/main" id="{D784FC17-8BDD-790E-1C89-B413ACF9135F}"/>
              </a:ext>
            </a:extLst>
          </p:cNvPr>
          <p:cNvSpPr txBox="1"/>
          <p:nvPr/>
        </p:nvSpPr>
        <p:spPr>
          <a:xfrm>
            <a:off x="2819400" y="4068205"/>
            <a:ext cx="3695700" cy="307777"/>
          </a:xfrm>
          <a:prstGeom prst="rect">
            <a:avLst/>
          </a:prstGeom>
          <a:noFill/>
        </p:spPr>
        <p:txBody>
          <a:bodyPr wrap="square" rtlCol="0">
            <a:spAutoFit/>
          </a:bodyPr>
          <a:lstStyle/>
          <a:p>
            <a:pPr algn="ctr"/>
            <a:r>
              <a:rPr lang="en-US" sz="1400" dirty="0"/>
              <a:t>Fig 7: Effect of varying parameters on APE</a:t>
            </a:r>
          </a:p>
        </p:txBody>
      </p:sp>
      <p:sp>
        <p:nvSpPr>
          <p:cNvPr id="6" name="Rectangle 5">
            <a:extLst>
              <a:ext uri="{FF2B5EF4-FFF2-40B4-BE49-F238E27FC236}">
                <a16:creationId xmlns:a16="http://schemas.microsoft.com/office/drawing/2014/main" id="{73BBF888-B35A-CC31-E48A-4FBD86757B70}"/>
              </a:ext>
            </a:extLst>
          </p:cNvPr>
          <p:cNvSpPr/>
          <p:nvPr/>
        </p:nvSpPr>
        <p:spPr>
          <a:xfrm>
            <a:off x="0" y="4373005"/>
            <a:ext cx="8915400" cy="1015663"/>
          </a:xfrm>
          <a:prstGeom prst="rect">
            <a:avLst/>
          </a:prstGeom>
        </p:spPr>
        <p:txBody>
          <a:bodyPr wrap="square">
            <a:spAutoFit/>
          </a:bodyPr>
          <a:lstStyle/>
          <a:p>
            <a:pPr marL="285750" indent="-285750">
              <a:buFont typeface="Arial" panose="020B0604020202020204" pitchFamily="34" charset="0"/>
              <a:buChar char="•"/>
            </a:pPr>
            <a:r>
              <a:rPr lang="en-US" sz="1500" b="1" dirty="0"/>
              <a:t>Trends:</a:t>
            </a:r>
          </a:p>
          <a:p>
            <a:pPr marL="628696" lvl="1" indent="-285750">
              <a:buFont typeface="Arial" panose="020B0604020202020204" pitchFamily="34" charset="0"/>
              <a:buChar char="•"/>
            </a:pPr>
            <a:r>
              <a:rPr lang="en-US" sz="1500" dirty="0"/>
              <a:t>Temporal Selection Search method outperforms the baseline LTS</a:t>
            </a:r>
            <a:endParaRPr lang="en-US" sz="1500" b="1" dirty="0"/>
          </a:p>
          <a:p>
            <a:pPr marL="628696" lvl="1" indent="-285750">
              <a:buFont typeface="Arial" panose="020B0604020202020204" pitchFamily="34" charset="0"/>
              <a:buChar char="•"/>
            </a:pPr>
            <a:r>
              <a:rPr lang="en-US" sz="1500" dirty="0"/>
              <a:t>Shorter the Effective Missing Period, the less likely an overlap will occur.</a:t>
            </a:r>
          </a:p>
          <a:p>
            <a:pPr marL="628696" lvl="1" indent="-285750">
              <a:buFont typeface="Arial" panose="020B0604020202020204" pitchFamily="34" charset="0"/>
              <a:buChar char="•"/>
            </a:pPr>
            <a:r>
              <a:rPr lang="en-US" sz="1500" dirty="0"/>
              <a:t>Greater the number of potential gap pairs, resulting in a larger average rendezvous area.</a:t>
            </a:r>
            <a:endParaRPr lang="en-US" sz="1500" b="1" dirty="0"/>
          </a:p>
        </p:txBody>
      </p:sp>
      <p:sp>
        <p:nvSpPr>
          <p:cNvPr id="13" name="Rectangle 12">
            <a:extLst>
              <a:ext uri="{FF2B5EF4-FFF2-40B4-BE49-F238E27FC236}">
                <a16:creationId xmlns:a16="http://schemas.microsoft.com/office/drawing/2014/main" id="{51250833-9D04-1DEC-8E4F-E0C3CC9459C0}"/>
              </a:ext>
            </a:extLst>
          </p:cNvPr>
          <p:cNvSpPr/>
          <p:nvPr/>
        </p:nvSpPr>
        <p:spPr>
          <a:xfrm>
            <a:off x="0" y="1757704"/>
            <a:ext cx="8508124" cy="323165"/>
          </a:xfrm>
          <a:prstGeom prst="rect">
            <a:avLst/>
          </a:prstGeom>
        </p:spPr>
        <p:txBody>
          <a:bodyPr wrap="square">
            <a:spAutoFit/>
          </a:bodyPr>
          <a:lstStyle/>
          <a:p>
            <a:pPr marL="285750" indent="-285750">
              <a:buFont typeface="Arial" panose="020B0604020202020204" pitchFamily="34" charset="0"/>
              <a:buChar char="•"/>
            </a:pPr>
            <a:r>
              <a:rPr lang="en-US" sz="1500" b="1" dirty="0"/>
              <a:t>Fixed Parameters: </a:t>
            </a:r>
            <a:r>
              <a:rPr lang="en-US" sz="1500" dirty="0"/>
              <a:t>EMP 60 mins, GPS Points: 25000 </a:t>
            </a:r>
            <a:endParaRPr lang="en-US" sz="1500" b="1" dirty="0"/>
          </a:p>
        </p:txBody>
      </p:sp>
      <p:pic>
        <p:nvPicPr>
          <p:cNvPr id="14" name="Picture 13" descr="Two line charts showing the effect of varying parameters on log APE. The left chart shows that as the number of GPS points decreases, log APE increases for both LTS and TSS, with TSS consistently higher. The right chart shows that as the effective missing period increases, log APE increases, and TSS outperforms LTS.">
            <a:extLst>
              <a:ext uri="{FF2B5EF4-FFF2-40B4-BE49-F238E27FC236}">
                <a16:creationId xmlns:a16="http://schemas.microsoft.com/office/drawing/2014/main" id="{E911ACD0-B4A9-EBD7-5737-E70D19F54977}"/>
              </a:ext>
            </a:extLst>
          </p:cNvPr>
          <p:cNvPicPr>
            <a:picLocks noChangeAspect="1"/>
          </p:cNvPicPr>
          <p:nvPr/>
        </p:nvPicPr>
        <p:blipFill>
          <a:blip r:embed="rId4"/>
          <a:stretch>
            <a:fillRect/>
          </a:stretch>
        </p:blipFill>
        <p:spPr>
          <a:xfrm>
            <a:off x="4419600" y="2163205"/>
            <a:ext cx="3097335" cy="1828801"/>
          </a:xfrm>
          <a:prstGeom prst="rect">
            <a:avLst/>
          </a:prstGeom>
        </p:spPr>
      </p:pic>
      <p:pic>
        <p:nvPicPr>
          <p:cNvPr id="15" name="Picture 14" descr="Two line charts showing the effect of varying parameters on log APE. The left chart shows that as the number of GPS points decreases, log APE increases for both LTS and TSS, with TSS consistently higher. The right chart shows that as the effective missing period increases, log APE increases, and TSS outperforms LTS.">
            <a:extLst>
              <a:ext uri="{FF2B5EF4-FFF2-40B4-BE49-F238E27FC236}">
                <a16:creationId xmlns:a16="http://schemas.microsoft.com/office/drawing/2014/main" id="{45FCDA7B-5C6A-DF4F-C5EF-F95F45D32214}"/>
              </a:ext>
            </a:extLst>
          </p:cNvPr>
          <p:cNvPicPr>
            <a:picLocks noChangeAspect="1"/>
          </p:cNvPicPr>
          <p:nvPr/>
        </p:nvPicPr>
        <p:blipFill>
          <a:blip r:embed="rId5"/>
          <a:stretch>
            <a:fillRect/>
          </a:stretch>
        </p:blipFill>
        <p:spPr>
          <a:xfrm>
            <a:off x="1371600" y="2163205"/>
            <a:ext cx="2856513" cy="1828800"/>
          </a:xfrm>
          <a:prstGeom prst="rect">
            <a:avLst/>
          </a:prstGeom>
        </p:spPr>
      </p:pic>
    </p:spTree>
    <p:extLst>
      <p:ext uri="{BB962C8B-B14F-4D97-AF65-F5344CB8AC3E}">
        <p14:creationId xmlns:p14="http://schemas.microsoft.com/office/powerpoint/2010/main" val="357199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146">
          <a:extLst>
            <a:ext uri="{FF2B5EF4-FFF2-40B4-BE49-F238E27FC236}">
              <a16:creationId xmlns:a16="http://schemas.microsoft.com/office/drawing/2014/main" id="{A80583DC-B2D8-46B5-5F2F-B405DD4BEC9B}"/>
            </a:ext>
          </a:extLst>
        </p:cNvPr>
        <p:cNvGrpSpPr/>
        <p:nvPr/>
      </p:nvGrpSpPr>
      <p:grpSpPr>
        <a:xfrm>
          <a:off x="0" y="0"/>
          <a:ext cx="0" cy="0"/>
          <a:chOff x="0" y="0"/>
          <a:chExt cx="0" cy="0"/>
        </a:xfrm>
      </p:grpSpPr>
      <p:sp>
        <p:nvSpPr>
          <p:cNvPr id="147" name="Shape 147">
            <a:extLst>
              <a:ext uri="{FF2B5EF4-FFF2-40B4-BE49-F238E27FC236}">
                <a16:creationId xmlns:a16="http://schemas.microsoft.com/office/drawing/2014/main" id="{5436BF7A-2458-5866-422F-682E6077C98D}"/>
              </a:ext>
            </a:extLst>
          </p:cNvPr>
          <p:cNvSpPr txBox="1">
            <a:spLocks noGrp="1"/>
          </p:cNvSpPr>
          <p:nvPr>
            <p:ph type="title"/>
          </p:nvPr>
        </p:nvSpPr>
        <p:spPr>
          <a:xfrm>
            <a:off x="311700" y="276251"/>
            <a:ext cx="8520599" cy="707399"/>
          </a:xfrm>
          <a:prstGeom prst="rect">
            <a:avLst/>
          </a:prstGeom>
        </p:spPr>
        <p:txBody>
          <a:bodyPr vert="horz" wrap="square" lIns="91425" tIns="91425" rIns="91425" bIns="91425" numCol="1" anchor="t" anchorCtr="0" compatLnSpc="1">
            <a:prstTxWarp prst="textNoShape">
              <a:avLst/>
            </a:prstTxWarp>
            <a:noAutofit/>
          </a:bodyPr>
          <a:lstStyle/>
          <a:p>
            <a:r>
              <a:rPr lang="en" b="1" dirty="0"/>
              <a:t>Sensitivity Analysis: </a:t>
            </a:r>
            <a:r>
              <a:rPr lang="en" dirty="0"/>
              <a:t>Accuracy</a:t>
            </a:r>
          </a:p>
        </p:txBody>
      </p:sp>
      <p:pic>
        <p:nvPicPr>
          <p:cNvPr id="7" name="Picture 6" descr="Two line charts showing the effect of varying parameters on accuracy. The left chart shows that accuracy increases as the number of GPS points increases for both LTS and TSS, with TSS consistently higher. The right chart shows that accuracy increases as the effective missing period decreases, and TSS outperforms LTS across all settings.">
            <a:extLst>
              <a:ext uri="{FF2B5EF4-FFF2-40B4-BE49-F238E27FC236}">
                <a16:creationId xmlns:a16="http://schemas.microsoft.com/office/drawing/2014/main" id="{5BD932CD-9DA8-EA49-2DAC-1D1787769E9D}"/>
              </a:ext>
            </a:extLst>
          </p:cNvPr>
          <p:cNvPicPr>
            <a:picLocks noChangeAspect="1"/>
          </p:cNvPicPr>
          <p:nvPr/>
        </p:nvPicPr>
        <p:blipFill>
          <a:blip r:embed="rId3"/>
          <a:stretch>
            <a:fillRect/>
          </a:stretch>
        </p:blipFill>
        <p:spPr>
          <a:xfrm>
            <a:off x="4056626" y="2334329"/>
            <a:ext cx="2561941" cy="1739589"/>
          </a:xfrm>
          <a:prstGeom prst="rect">
            <a:avLst/>
          </a:prstGeom>
        </p:spPr>
      </p:pic>
      <p:pic>
        <p:nvPicPr>
          <p:cNvPr id="8" name="Picture 7" descr="Two line charts showing the effect of varying parameters on accuracy. The left chart shows that accuracy increases as the number of GPS points increases for both LTS and TSS, with TSS consistently higher. The right chart shows that accuracy increases as the effective missing period decreases, and TSS outperforms LTS across all settings.">
            <a:extLst>
              <a:ext uri="{FF2B5EF4-FFF2-40B4-BE49-F238E27FC236}">
                <a16:creationId xmlns:a16="http://schemas.microsoft.com/office/drawing/2014/main" id="{C2955863-3129-8AC7-9CB9-33A0FFEB63AC}"/>
              </a:ext>
            </a:extLst>
          </p:cNvPr>
          <p:cNvPicPr>
            <a:picLocks noChangeAspect="1"/>
          </p:cNvPicPr>
          <p:nvPr/>
        </p:nvPicPr>
        <p:blipFill>
          <a:blip r:embed="rId4"/>
          <a:stretch>
            <a:fillRect/>
          </a:stretch>
        </p:blipFill>
        <p:spPr>
          <a:xfrm>
            <a:off x="1296894" y="2334329"/>
            <a:ext cx="2566236" cy="1739589"/>
          </a:xfrm>
          <a:prstGeom prst="rect">
            <a:avLst/>
          </a:prstGeom>
        </p:spPr>
      </p:pic>
      <p:pic>
        <p:nvPicPr>
          <p:cNvPr id="10" name="Content Placeholder 2" descr="Confusion matrix table showing actual class versus predicted class for binary classification. The table includes true positive (TP), false negative (FN), false positive (FP), and true negative (TN) outcomes.">
            <a:extLst>
              <a:ext uri="{FF2B5EF4-FFF2-40B4-BE49-F238E27FC236}">
                <a16:creationId xmlns:a16="http://schemas.microsoft.com/office/drawing/2014/main" id="{FE8CEBDD-5E96-310B-9992-BD94FFD88772}"/>
              </a:ext>
            </a:extLst>
          </p:cNvPr>
          <p:cNvPicPr>
            <a:picLocks noChangeAspect="1"/>
          </p:cNvPicPr>
          <p:nvPr/>
        </p:nvPicPr>
        <p:blipFill>
          <a:blip r:embed="rId5"/>
          <a:stretch>
            <a:fillRect/>
          </a:stretch>
        </p:blipFill>
        <p:spPr bwMode="auto">
          <a:xfrm>
            <a:off x="5425298" y="1262414"/>
            <a:ext cx="3596850" cy="6855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pic>
      <mc:AlternateContent xmlns:mc="http://schemas.openxmlformats.org/markup-compatibility/2006" xmlns:a14="http://schemas.microsoft.com/office/drawing/2010/main">
        <mc:Choice Requires="a14">
          <p:sp>
            <p:nvSpPr>
              <p:cNvPr id="11" name="TextBox 10" descr="Equation defining accuracy as (true positives plus true negatives) divided by the total number of cases: TP + TN over TP + FN + FP + TN.">
                <a:extLst>
                  <a:ext uri="{FF2B5EF4-FFF2-40B4-BE49-F238E27FC236}">
                    <a16:creationId xmlns:a16="http://schemas.microsoft.com/office/drawing/2014/main" id="{EE95E069-DE38-AC5A-6C4B-7799C13EC9B6}"/>
                  </a:ext>
                </a:extLst>
              </p:cNvPr>
              <p:cNvSpPr txBox="1"/>
              <p:nvPr/>
            </p:nvSpPr>
            <p:spPr>
              <a:xfrm>
                <a:off x="2787682" y="1545429"/>
                <a:ext cx="2150896" cy="402546"/>
              </a:xfrm>
              <a:prstGeom prst="rect">
                <a:avLst/>
              </a:prstGeom>
              <a:noFill/>
            </p:spPr>
            <p:txBody>
              <a:bodyPr wrap="square" rtlCol="0">
                <a:spAutoFit/>
              </a:bodyPr>
              <a:lstStyle/>
              <a:p>
                <a:r>
                  <a:rPr lang="en-US" sz="1400" dirty="0"/>
                  <a:t>Accuracy = </a:t>
                </a:r>
                <a14:m>
                  <m:oMath xmlns:m="http://schemas.openxmlformats.org/officeDocument/2006/math">
                    <m:f>
                      <m:fPr>
                        <m:ctrlPr>
                          <a:rPr lang="en-US" sz="1400" i="1" smtClean="0">
                            <a:latin typeface="Cambria Math" panose="02040503050406030204" pitchFamily="18" charset="0"/>
                          </a:rPr>
                        </m:ctrlPr>
                      </m:fPr>
                      <m:num>
                        <m:r>
                          <m:rPr>
                            <m:sty m:val="p"/>
                          </m:rPr>
                          <a:rPr lang="en-US" sz="1400" b="0" i="0" smtClean="0">
                            <a:latin typeface="Cambria Math" panose="02040503050406030204" pitchFamily="18" charset="0"/>
                          </a:rPr>
                          <m:t>TP</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TN</m:t>
                        </m:r>
                      </m:num>
                      <m:den>
                        <m:r>
                          <m:rPr>
                            <m:sty m:val="p"/>
                          </m:rPr>
                          <a:rPr lang="en-US" sz="1400" b="0" i="0" smtClean="0">
                            <a:latin typeface="Cambria Math" panose="02040503050406030204" pitchFamily="18" charset="0"/>
                          </a:rPr>
                          <m:t>TP</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FN</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FP</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TN</m:t>
                        </m:r>
                      </m:den>
                    </m:f>
                  </m:oMath>
                </a14:m>
                <a:endParaRPr lang="en-US" sz="1400" dirty="0">
                  <a:latin typeface="Times New Roman" panose="02020603050405020304" pitchFamily="18" charset="0"/>
                  <a:cs typeface="Times New Roman" panose="02020603050405020304" pitchFamily="18" charset="0"/>
                </a:endParaRPr>
              </a:p>
            </p:txBody>
          </p:sp>
        </mc:Choice>
        <mc:Fallback xmlns="">
          <p:sp>
            <p:nvSpPr>
              <p:cNvPr id="11" name="TextBox 10" descr="Equation defining accuracy as (true positives plus true negatives) divided by the total number of cases: TP + TN over TP + FN + FP + TN.">
                <a:extLst>
                  <a:ext uri="{FF2B5EF4-FFF2-40B4-BE49-F238E27FC236}">
                    <a16:creationId xmlns:a16="http://schemas.microsoft.com/office/drawing/2014/main" id="{EE95E069-DE38-AC5A-6C4B-7799C13EC9B6}"/>
                  </a:ext>
                </a:extLst>
              </p:cNvPr>
              <p:cNvSpPr txBox="1">
                <a:spLocks noRot="1" noChangeAspect="1" noMove="1" noResize="1" noEditPoints="1" noAdjustHandles="1" noChangeArrowheads="1" noChangeShapeType="1" noTextEdit="1"/>
              </p:cNvSpPr>
              <p:nvPr/>
            </p:nvSpPr>
            <p:spPr>
              <a:xfrm>
                <a:off x="2787682" y="1545429"/>
                <a:ext cx="2150896" cy="402546"/>
              </a:xfrm>
              <a:prstGeom prst="rect">
                <a:avLst/>
              </a:prstGeom>
              <a:blipFill>
                <a:blip r:embed="rId6"/>
                <a:stretch>
                  <a:fillRect l="-850" b="-3030"/>
                </a:stretch>
              </a:blipFill>
            </p:spPr>
            <p:txBody>
              <a:bodyPr/>
              <a:lstStyle/>
              <a:p>
                <a:r>
                  <a:rPr lang="ko-KR" altLang="en-US">
                    <a:noFill/>
                  </a:rPr>
                  <a:t> </a:t>
                </a:r>
              </a:p>
            </p:txBody>
          </p:sp>
        </mc:Fallback>
      </mc:AlternateContent>
      <p:sp>
        <p:nvSpPr>
          <p:cNvPr id="12" name="TextBox 11">
            <a:extLst>
              <a:ext uri="{FF2B5EF4-FFF2-40B4-BE49-F238E27FC236}">
                <a16:creationId xmlns:a16="http://schemas.microsoft.com/office/drawing/2014/main" id="{4440665B-A937-3958-1F8B-5F2204C3226A}"/>
              </a:ext>
            </a:extLst>
          </p:cNvPr>
          <p:cNvSpPr txBox="1"/>
          <p:nvPr/>
        </p:nvSpPr>
        <p:spPr>
          <a:xfrm>
            <a:off x="2061986" y="4073918"/>
            <a:ext cx="4022837" cy="307777"/>
          </a:xfrm>
          <a:prstGeom prst="rect">
            <a:avLst/>
          </a:prstGeom>
          <a:noFill/>
        </p:spPr>
        <p:txBody>
          <a:bodyPr wrap="square" rtlCol="0">
            <a:spAutoFit/>
          </a:bodyPr>
          <a:lstStyle/>
          <a:p>
            <a:pPr algn="ctr"/>
            <a:r>
              <a:rPr lang="en-US" sz="1400" dirty="0"/>
              <a:t>Fig 9: Effect of varying parameters on Accuracy</a:t>
            </a:r>
          </a:p>
        </p:txBody>
      </p:sp>
      <p:sp>
        <p:nvSpPr>
          <p:cNvPr id="16" name="Rectangle 15">
            <a:extLst>
              <a:ext uri="{FF2B5EF4-FFF2-40B4-BE49-F238E27FC236}">
                <a16:creationId xmlns:a16="http://schemas.microsoft.com/office/drawing/2014/main" id="{B291924F-D9C8-2192-9DFC-6685EDAED7A9}"/>
              </a:ext>
            </a:extLst>
          </p:cNvPr>
          <p:cNvSpPr/>
          <p:nvPr/>
        </p:nvSpPr>
        <p:spPr>
          <a:xfrm>
            <a:off x="121852" y="1046839"/>
            <a:ext cx="5215745" cy="323165"/>
          </a:xfrm>
          <a:prstGeom prst="rect">
            <a:avLst/>
          </a:prstGeom>
        </p:spPr>
        <p:txBody>
          <a:bodyPr wrap="square">
            <a:spAutoFit/>
          </a:bodyPr>
          <a:lstStyle/>
          <a:p>
            <a:pPr marL="285750" indent="-285750">
              <a:buFont typeface="Arial" panose="020B0604020202020204" pitchFamily="34" charset="0"/>
              <a:buChar char="•"/>
            </a:pPr>
            <a:r>
              <a:rPr lang="en-US" sz="1500" b="1" dirty="0"/>
              <a:t>Fixed Parameters</a:t>
            </a:r>
            <a:r>
              <a:rPr lang="en-US" sz="1500" dirty="0"/>
              <a:t>: EMP 60 mins, GPS Points: 25000</a:t>
            </a:r>
            <a:endParaRPr lang="en-US" sz="1500" b="1" dirty="0"/>
          </a:p>
        </p:txBody>
      </p:sp>
      <p:sp>
        <p:nvSpPr>
          <p:cNvPr id="17" name="Rectangle 16">
            <a:extLst>
              <a:ext uri="{FF2B5EF4-FFF2-40B4-BE49-F238E27FC236}">
                <a16:creationId xmlns:a16="http://schemas.microsoft.com/office/drawing/2014/main" id="{DDF4FE59-F2D8-3C6A-814E-8F4D2E63DF19}"/>
              </a:ext>
            </a:extLst>
          </p:cNvPr>
          <p:cNvSpPr/>
          <p:nvPr/>
        </p:nvSpPr>
        <p:spPr>
          <a:xfrm>
            <a:off x="-117446" y="4466805"/>
            <a:ext cx="7961152" cy="954107"/>
          </a:xfrm>
          <a:prstGeom prst="rect">
            <a:avLst/>
          </a:prstGeom>
        </p:spPr>
        <p:txBody>
          <a:bodyPr wrap="square">
            <a:spAutoFit/>
          </a:bodyPr>
          <a:lstStyle/>
          <a:p>
            <a:pPr marL="628696" lvl="1" indent="-285750">
              <a:buFont typeface="Arial" panose="020B0604020202020204" pitchFamily="34" charset="0"/>
              <a:buChar char="•"/>
            </a:pPr>
            <a:r>
              <a:rPr lang="en-US" sz="1400" b="1" dirty="0"/>
              <a:t>Trends:</a:t>
            </a:r>
          </a:p>
          <a:p>
            <a:pPr marL="971617" lvl="2" indent="-285750">
              <a:buFont typeface="Arial" panose="020B0604020202020204" pitchFamily="34" charset="0"/>
              <a:buChar char="•"/>
            </a:pPr>
            <a:r>
              <a:rPr lang="en-US" sz="1400" dirty="0"/>
              <a:t>Effective Missing Period: Larger size of the MOBR in LTS as compared to MBR in TSS</a:t>
            </a:r>
          </a:p>
          <a:p>
            <a:pPr marL="1314563" lvl="3" indent="-285750">
              <a:buFont typeface="Arial" panose="020B0604020202020204" pitchFamily="34" charset="0"/>
              <a:buChar char="•"/>
            </a:pPr>
            <a:r>
              <a:rPr lang="en-US" sz="1400" dirty="0"/>
              <a:t>Higher potential Interaction resulting in large false positives</a:t>
            </a:r>
          </a:p>
          <a:p>
            <a:pPr marL="971617" lvl="2" indent="-285750">
              <a:buFont typeface="Arial" panose="020B0604020202020204" pitchFamily="34" charset="0"/>
              <a:buChar char="•"/>
            </a:pPr>
            <a:r>
              <a:rPr lang="en-US" sz="1400" dirty="0"/>
              <a:t>GPS Points: Higher number of Potential Interactions </a:t>
            </a:r>
            <a:endParaRPr lang="en-US" sz="1400" b="1" dirty="0"/>
          </a:p>
        </p:txBody>
      </p:sp>
    </p:spTree>
    <p:extLst>
      <p:ext uri="{BB962C8B-B14F-4D97-AF65-F5344CB8AC3E}">
        <p14:creationId xmlns:p14="http://schemas.microsoft.com/office/powerpoint/2010/main" val="4556798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146">
          <a:extLst>
            <a:ext uri="{FF2B5EF4-FFF2-40B4-BE49-F238E27FC236}">
              <a16:creationId xmlns:a16="http://schemas.microsoft.com/office/drawing/2014/main" id="{91D878FD-309C-7FC2-3720-DEB31C3C9086}"/>
            </a:ext>
          </a:extLst>
        </p:cNvPr>
        <p:cNvGrpSpPr/>
        <p:nvPr/>
      </p:nvGrpSpPr>
      <p:grpSpPr>
        <a:xfrm>
          <a:off x="0" y="0"/>
          <a:ext cx="0" cy="0"/>
          <a:chOff x="0" y="0"/>
          <a:chExt cx="0" cy="0"/>
        </a:xfrm>
      </p:grpSpPr>
      <p:sp>
        <p:nvSpPr>
          <p:cNvPr id="147" name="Shape 147">
            <a:extLst>
              <a:ext uri="{FF2B5EF4-FFF2-40B4-BE49-F238E27FC236}">
                <a16:creationId xmlns:a16="http://schemas.microsoft.com/office/drawing/2014/main" id="{CBDBB51E-C6BD-F7DD-060F-89D4080DB835}"/>
              </a:ext>
            </a:extLst>
          </p:cNvPr>
          <p:cNvSpPr txBox="1">
            <a:spLocks noGrp="1"/>
          </p:cNvSpPr>
          <p:nvPr>
            <p:ph type="title"/>
          </p:nvPr>
        </p:nvSpPr>
        <p:spPr>
          <a:xfrm>
            <a:off x="311700" y="276251"/>
            <a:ext cx="8520599" cy="707399"/>
          </a:xfrm>
          <a:prstGeom prst="rect">
            <a:avLst/>
          </a:prstGeom>
        </p:spPr>
        <p:txBody>
          <a:bodyPr vert="horz" wrap="square" lIns="91425" tIns="91425" rIns="91425" bIns="91425" numCol="1" anchor="t" anchorCtr="0" compatLnSpc="1">
            <a:prstTxWarp prst="textNoShape">
              <a:avLst/>
            </a:prstTxWarp>
            <a:noAutofit/>
          </a:bodyPr>
          <a:lstStyle/>
          <a:p>
            <a:r>
              <a:rPr lang="en" b="1" dirty="0"/>
              <a:t>Sensitivity Analysis: </a:t>
            </a:r>
            <a:r>
              <a:rPr lang="en" dirty="0"/>
              <a:t>Precision</a:t>
            </a:r>
          </a:p>
        </p:txBody>
      </p:sp>
      <p:pic>
        <p:nvPicPr>
          <p:cNvPr id="10" name="Content Placeholder 2" descr="Confusion matrix table showing actual class versus predicted class for binary classification. The table includes true positive (TP), false negative (FN), false positive (FP), and true negative (TN) outcomes.">
            <a:extLst>
              <a:ext uri="{FF2B5EF4-FFF2-40B4-BE49-F238E27FC236}">
                <a16:creationId xmlns:a16="http://schemas.microsoft.com/office/drawing/2014/main" id="{15733238-D538-113A-944F-51F1742087F6}"/>
              </a:ext>
            </a:extLst>
          </p:cNvPr>
          <p:cNvPicPr>
            <a:picLocks noChangeAspect="1"/>
          </p:cNvPicPr>
          <p:nvPr/>
        </p:nvPicPr>
        <p:blipFill>
          <a:blip r:embed="rId3"/>
          <a:stretch>
            <a:fillRect/>
          </a:stretch>
        </p:blipFill>
        <p:spPr bwMode="auto">
          <a:xfrm>
            <a:off x="5404537" y="1259664"/>
            <a:ext cx="3596850" cy="6855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pic>
      <p:sp>
        <p:nvSpPr>
          <p:cNvPr id="16" name="Rectangle 15">
            <a:extLst>
              <a:ext uri="{FF2B5EF4-FFF2-40B4-BE49-F238E27FC236}">
                <a16:creationId xmlns:a16="http://schemas.microsoft.com/office/drawing/2014/main" id="{B6DF376A-9420-F544-B309-7F56B0A47D04}"/>
              </a:ext>
            </a:extLst>
          </p:cNvPr>
          <p:cNvSpPr/>
          <p:nvPr/>
        </p:nvSpPr>
        <p:spPr>
          <a:xfrm>
            <a:off x="121852" y="975956"/>
            <a:ext cx="5215745" cy="323165"/>
          </a:xfrm>
          <a:prstGeom prst="rect">
            <a:avLst/>
          </a:prstGeom>
        </p:spPr>
        <p:txBody>
          <a:bodyPr wrap="square">
            <a:spAutoFit/>
          </a:bodyPr>
          <a:lstStyle/>
          <a:p>
            <a:pPr marL="285750" indent="-285750">
              <a:buFont typeface="Arial" panose="020B0604020202020204" pitchFamily="34" charset="0"/>
              <a:buChar char="•"/>
            </a:pPr>
            <a:r>
              <a:rPr lang="en-US" sz="1500" b="1" dirty="0"/>
              <a:t>Fixed Parameters</a:t>
            </a:r>
            <a:r>
              <a:rPr lang="en-US" sz="1500" dirty="0"/>
              <a:t>: EMP 60 mins, GPS Points: 25000</a:t>
            </a:r>
            <a:endParaRPr lang="en-US" sz="1500" b="1" dirty="0"/>
          </a:p>
        </p:txBody>
      </p:sp>
      <mc:AlternateContent xmlns:mc="http://schemas.openxmlformats.org/markup-compatibility/2006" xmlns:a14="http://schemas.microsoft.com/office/drawing/2010/main">
        <mc:Choice Requires="a14">
          <p:sp>
            <p:nvSpPr>
              <p:cNvPr id="3" name="TextBox 2" descr="Equation defining precision as true positives divided by the sum of true positives and false positives: TP / (TP + FP).">
                <a:extLst>
                  <a:ext uri="{FF2B5EF4-FFF2-40B4-BE49-F238E27FC236}">
                    <a16:creationId xmlns:a16="http://schemas.microsoft.com/office/drawing/2014/main" id="{F00B931C-DF6D-B2AC-D574-EDFE31E82470}"/>
                  </a:ext>
                </a:extLst>
              </p:cNvPr>
              <p:cNvSpPr txBox="1"/>
              <p:nvPr/>
            </p:nvSpPr>
            <p:spPr>
              <a:xfrm>
                <a:off x="3024930" y="1506249"/>
                <a:ext cx="1676400" cy="424796"/>
              </a:xfrm>
              <a:prstGeom prst="rect">
                <a:avLst/>
              </a:prstGeom>
              <a:noFill/>
            </p:spPr>
            <p:txBody>
              <a:bodyPr wrap="square" rtlCol="0">
                <a:spAutoFit/>
              </a:bodyPr>
              <a:lstStyle/>
              <a:p>
                <a:r>
                  <a:rPr lang="en-US" sz="1500" dirty="0"/>
                  <a:t>Precision = </a:t>
                </a:r>
                <a14:m>
                  <m:oMath xmlns:m="http://schemas.openxmlformats.org/officeDocument/2006/math">
                    <m:f>
                      <m:fPr>
                        <m:ctrlPr>
                          <a:rPr lang="en-US" sz="1500" i="1" smtClean="0">
                            <a:latin typeface="Cambria Math" panose="02040503050406030204" pitchFamily="18" charset="0"/>
                          </a:rPr>
                        </m:ctrlPr>
                      </m:fPr>
                      <m:num>
                        <m:r>
                          <m:rPr>
                            <m:sty m:val="p"/>
                          </m:rPr>
                          <a:rPr lang="en-US" sz="1500" b="0" i="0" smtClean="0">
                            <a:latin typeface="Cambria Math" panose="02040503050406030204" pitchFamily="18" charset="0"/>
                          </a:rPr>
                          <m:t>TP</m:t>
                        </m:r>
                      </m:num>
                      <m:den>
                        <m:r>
                          <m:rPr>
                            <m:sty m:val="p"/>
                          </m:rPr>
                          <a:rPr lang="en-US" sz="1500" b="0" i="0" smtClean="0">
                            <a:latin typeface="Cambria Math" panose="02040503050406030204" pitchFamily="18" charset="0"/>
                          </a:rPr>
                          <m:t>TP</m:t>
                        </m:r>
                        <m:r>
                          <a:rPr lang="en-US" sz="1500" b="0" i="0" smtClean="0">
                            <a:latin typeface="Cambria Math" panose="02040503050406030204" pitchFamily="18" charset="0"/>
                          </a:rPr>
                          <m:t>+</m:t>
                        </m:r>
                        <m:r>
                          <m:rPr>
                            <m:sty m:val="p"/>
                          </m:rPr>
                          <a:rPr lang="en-US" sz="1500" b="0" i="0" smtClean="0">
                            <a:latin typeface="Cambria Math" panose="02040503050406030204" pitchFamily="18" charset="0"/>
                          </a:rPr>
                          <m:t>FP</m:t>
                        </m:r>
                      </m:den>
                    </m:f>
                  </m:oMath>
                </a14:m>
                <a:endParaRPr lang="en-US" sz="1500" dirty="0">
                  <a:latin typeface="Times New Roman" panose="02020603050405020304" pitchFamily="18" charset="0"/>
                  <a:cs typeface="Times New Roman" panose="02020603050405020304" pitchFamily="18" charset="0"/>
                </a:endParaRPr>
              </a:p>
            </p:txBody>
          </p:sp>
        </mc:Choice>
        <mc:Fallback xmlns="">
          <p:sp>
            <p:nvSpPr>
              <p:cNvPr id="3" name="TextBox 2" descr="Equation defining precision as true positives divided by the sum of true positives and false positives: TP / (TP + FP).">
                <a:extLst>
                  <a:ext uri="{FF2B5EF4-FFF2-40B4-BE49-F238E27FC236}">
                    <a16:creationId xmlns:a16="http://schemas.microsoft.com/office/drawing/2014/main" id="{F00B931C-DF6D-B2AC-D574-EDFE31E82470}"/>
                  </a:ext>
                </a:extLst>
              </p:cNvPr>
              <p:cNvSpPr txBox="1">
                <a:spLocks noRot="1" noChangeAspect="1" noMove="1" noResize="1" noEditPoints="1" noAdjustHandles="1" noChangeArrowheads="1" noChangeShapeType="1" noTextEdit="1"/>
              </p:cNvSpPr>
              <p:nvPr/>
            </p:nvSpPr>
            <p:spPr>
              <a:xfrm>
                <a:off x="3024930" y="1506249"/>
                <a:ext cx="1676400" cy="424796"/>
              </a:xfrm>
              <a:prstGeom prst="rect">
                <a:avLst/>
              </a:prstGeom>
              <a:blipFill>
                <a:blip r:embed="rId4"/>
                <a:stretch>
                  <a:fillRect l="-1455" b="-2857"/>
                </a:stretch>
              </a:blipFill>
            </p:spPr>
            <p:txBody>
              <a:bodyPr/>
              <a:lstStyle/>
              <a:p>
                <a:r>
                  <a:rPr lang="ko-KR" altLang="en-US">
                    <a:noFill/>
                  </a:rPr>
                  <a:t> </a:t>
                </a:r>
              </a:p>
            </p:txBody>
          </p:sp>
        </mc:Fallback>
      </mc:AlternateContent>
      <p:sp>
        <p:nvSpPr>
          <p:cNvPr id="4" name="Rectangle 3">
            <a:extLst>
              <a:ext uri="{FF2B5EF4-FFF2-40B4-BE49-F238E27FC236}">
                <a16:creationId xmlns:a16="http://schemas.microsoft.com/office/drawing/2014/main" id="{7289D063-907D-06F3-C440-4BC7CE84A2B4}"/>
              </a:ext>
            </a:extLst>
          </p:cNvPr>
          <p:cNvSpPr/>
          <p:nvPr/>
        </p:nvSpPr>
        <p:spPr>
          <a:xfrm>
            <a:off x="-264403" y="4477202"/>
            <a:ext cx="9220200" cy="954107"/>
          </a:xfrm>
          <a:prstGeom prst="rect">
            <a:avLst/>
          </a:prstGeom>
        </p:spPr>
        <p:txBody>
          <a:bodyPr wrap="square">
            <a:spAutoFit/>
          </a:bodyPr>
          <a:lstStyle/>
          <a:p>
            <a:pPr marL="628696" lvl="1" indent="-285750">
              <a:buFont typeface="Arial" panose="020B0604020202020204" pitchFamily="34" charset="0"/>
              <a:buChar char="•"/>
            </a:pPr>
            <a:r>
              <a:rPr lang="en-US" sz="1400" b="1" dirty="0"/>
              <a:t>Trends:</a:t>
            </a:r>
          </a:p>
          <a:p>
            <a:pPr marL="971617" lvl="2" indent="-285750">
              <a:buFont typeface="Arial" panose="020B0604020202020204" pitchFamily="34" charset="0"/>
              <a:buChar char="•"/>
            </a:pPr>
            <a:r>
              <a:rPr lang="en-US" sz="1400" dirty="0"/>
              <a:t>Effective Missing Period: Larger size of the MOBR in LTS as compared to MBR in TSS</a:t>
            </a:r>
          </a:p>
          <a:p>
            <a:pPr marL="1314563" lvl="3" indent="-285750">
              <a:buFont typeface="Arial" panose="020B0604020202020204" pitchFamily="34" charset="0"/>
              <a:buChar char="•"/>
            </a:pPr>
            <a:r>
              <a:rPr lang="en-US" sz="1400" dirty="0"/>
              <a:t>Higher potential Interaction resulting in large false positives</a:t>
            </a:r>
          </a:p>
          <a:p>
            <a:pPr marL="971617" lvl="2" indent="-285750">
              <a:buFont typeface="Arial" panose="020B0604020202020204" pitchFamily="34" charset="0"/>
              <a:buChar char="•"/>
            </a:pPr>
            <a:r>
              <a:rPr lang="en-US" sz="1400" dirty="0"/>
              <a:t>GPS Points: Higher number of Potential Interactions </a:t>
            </a:r>
            <a:endParaRPr lang="en-US" sz="1400" b="1" dirty="0"/>
          </a:p>
        </p:txBody>
      </p:sp>
      <p:sp>
        <p:nvSpPr>
          <p:cNvPr id="5" name="TextBox 4">
            <a:extLst>
              <a:ext uri="{FF2B5EF4-FFF2-40B4-BE49-F238E27FC236}">
                <a16:creationId xmlns:a16="http://schemas.microsoft.com/office/drawing/2014/main" id="{96A37174-0B85-D0EE-A1C6-0A75BFBADB41}"/>
              </a:ext>
            </a:extLst>
          </p:cNvPr>
          <p:cNvSpPr txBox="1"/>
          <p:nvPr/>
        </p:nvSpPr>
        <p:spPr>
          <a:xfrm>
            <a:off x="2116822" y="4169425"/>
            <a:ext cx="4099035" cy="307777"/>
          </a:xfrm>
          <a:prstGeom prst="rect">
            <a:avLst/>
          </a:prstGeom>
          <a:noFill/>
        </p:spPr>
        <p:txBody>
          <a:bodyPr wrap="square" rtlCol="0">
            <a:spAutoFit/>
          </a:bodyPr>
          <a:lstStyle/>
          <a:p>
            <a:pPr algn="ctr"/>
            <a:r>
              <a:rPr lang="en-US" sz="1400" dirty="0"/>
              <a:t>Fig 10: Effect of varying parameters on Precision</a:t>
            </a:r>
          </a:p>
        </p:txBody>
      </p:sp>
      <p:pic>
        <p:nvPicPr>
          <p:cNvPr id="6" name="Picture 5" descr="Two line charts showing the effect of varying parameters on precision. The left chart plots precision versus the number of GPS points, and the right chart plots precision versus the effective missing period. In both cases, precision increases as more GPS points are used or missing periods decrease, and the TSS method consistently achieves higher precision than LTS.">
            <a:extLst>
              <a:ext uri="{FF2B5EF4-FFF2-40B4-BE49-F238E27FC236}">
                <a16:creationId xmlns:a16="http://schemas.microsoft.com/office/drawing/2014/main" id="{1CDA8EAB-FCBF-90CA-F58A-F4E6E0AE68F1}"/>
              </a:ext>
            </a:extLst>
          </p:cNvPr>
          <p:cNvPicPr>
            <a:picLocks noChangeAspect="1"/>
          </p:cNvPicPr>
          <p:nvPr/>
        </p:nvPicPr>
        <p:blipFill>
          <a:blip r:embed="rId5"/>
          <a:stretch>
            <a:fillRect/>
          </a:stretch>
        </p:blipFill>
        <p:spPr>
          <a:xfrm>
            <a:off x="1293699" y="2262390"/>
            <a:ext cx="2791103" cy="1890920"/>
          </a:xfrm>
          <a:prstGeom prst="rect">
            <a:avLst/>
          </a:prstGeom>
        </p:spPr>
      </p:pic>
      <p:pic>
        <p:nvPicPr>
          <p:cNvPr id="13" name="Picture 12" descr="Two line charts showing the effect of varying parameters on precision. The left chart plots precision versus the number of GPS points, and the right chart plots precision versus the effective missing period. In both cases, precision increases as more GPS points are used or missing periods decrease, and the TSS method consistently achieves higher precision than LTS.">
            <a:extLst>
              <a:ext uri="{FF2B5EF4-FFF2-40B4-BE49-F238E27FC236}">
                <a16:creationId xmlns:a16="http://schemas.microsoft.com/office/drawing/2014/main" id="{3CC42E92-7B63-34CC-F5C7-0852DDEE5D9A}"/>
              </a:ext>
            </a:extLst>
          </p:cNvPr>
          <p:cNvPicPr>
            <a:picLocks noChangeAspect="1"/>
          </p:cNvPicPr>
          <p:nvPr/>
        </p:nvPicPr>
        <p:blipFill>
          <a:blip r:embed="rId6"/>
          <a:stretch>
            <a:fillRect/>
          </a:stretch>
        </p:blipFill>
        <p:spPr>
          <a:xfrm>
            <a:off x="4309601" y="2258580"/>
            <a:ext cx="2791103" cy="1894730"/>
          </a:xfrm>
          <a:prstGeom prst="rect">
            <a:avLst/>
          </a:prstGeom>
        </p:spPr>
      </p:pic>
    </p:spTree>
    <p:extLst>
      <p:ext uri="{BB962C8B-B14F-4D97-AF65-F5344CB8AC3E}">
        <p14:creationId xmlns:p14="http://schemas.microsoft.com/office/powerpoint/2010/main" val="21065052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7E751-E342-C17A-933E-14770A4557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8A06FE-B6E1-BFA8-4C3C-D43576D7A0FB}"/>
              </a:ext>
            </a:extLst>
          </p:cNvPr>
          <p:cNvSpPr>
            <a:spLocks noGrp="1"/>
          </p:cNvSpPr>
          <p:nvPr>
            <p:ph type="title"/>
          </p:nvPr>
        </p:nvSpPr>
        <p:spPr/>
        <p:txBody>
          <a:bodyPr/>
          <a:lstStyle/>
          <a:p>
            <a:r>
              <a:rPr lang="en" b="1" dirty="0"/>
              <a:t>Assumptions</a:t>
            </a:r>
            <a:endParaRPr lang="en-US" b="1" dirty="0"/>
          </a:p>
        </p:txBody>
      </p:sp>
      <p:sp>
        <p:nvSpPr>
          <p:cNvPr id="4" name="Slide Number Placeholder 3">
            <a:extLst>
              <a:ext uri="{FF2B5EF4-FFF2-40B4-BE49-F238E27FC236}">
                <a16:creationId xmlns:a16="http://schemas.microsoft.com/office/drawing/2014/main" id="{E82A0338-6474-5983-7EA2-72D863B10B3D}"/>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37B5F-ABCF-48FC-8FD3-F3890A2DD608}" type="slidenum">
              <a:rPr lang="en-US" smtClean="0"/>
              <a:pPr/>
              <a:t>56</a:t>
            </a:fld>
            <a:endParaRPr lang="en-US"/>
          </a:p>
        </p:txBody>
      </p:sp>
      <p:sp>
        <p:nvSpPr>
          <p:cNvPr id="8" name="Google Shape;224;p30">
            <a:extLst>
              <a:ext uri="{FF2B5EF4-FFF2-40B4-BE49-F238E27FC236}">
                <a16:creationId xmlns:a16="http://schemas.microsoft.com/office/drawing/2014/main" id="{79170A37-C247-655B-B9A6-6F23A7AF8414}"/>
              </a:ext>
            </a:extLst>
          </p:cNvPr>
          <p:cNvSpPr txBox="1">
            <a:spLocks/>
          </p:cNvSpPr>
          <p:nvPr/>
        </p:nvSpPr>
        <p:spPr bwMode="auto">
          <a:xfrm>
            <a:off x="80472" y="885119"/>
            <a:ext cx="9063528" cy="49691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91425" rIns="91425" bIns="91425" numCol="1" anchor="t" anchorCtr="0" compatLnSpc="1">
            <a:prstTxWarp prst="textNoShape">
              <a:avLst/>
            </a:prstTxWarp>
            <a:noAutofit/>
          </a:bodyPr>
          <a:lstStyle>
            <a:lvl1pPr marL="257168" indent="-257168" algn="l" rtl="0" eaLnBrk="1" fontAlgn="base" hangingPunct="1">
              <a:spcBef>
                <a:spcPct val="20000"/>
              </a:spcBef>
              <a:spcAft>
                <a:spcPct val="0"/>
              </a:spcAft>
              <a:buClr>
                <a:srgbClr val="7A0019"/>
              </a:buClr>
              <a:buChar char="•"/>
              <a:defRPr sz="1800">
                <a:solidFill>
                  <a:schemeClr val="tx1"/>
                </a:solidFill>
                <a:latin typeface="+mn-lt"/>
                <a:ea typeface="+mn-ea"/>
                <a:cs typeface="+mn-cs"/>
              </a:defRPr>
            </a:lvl1pPr>
            <a:lvl2pPr marL="557199" indent="-214308" algn="l" rtl="0" eaLnBrk="1" fontAlgn="base" hangingPunct="1">
              <a:spcBef>
                <a:spcPct val="20000"/>
              </a:spcBef>
              <a:spcAft>
                <a:spcPct val="0"/>
              </a:spcAft>
              <a:buClr>
                <a:srgbClr val="7A0019"/>
              </a:buClr>
              <a:buChar char="–"/>
              <a:defRPr sz="1500">
                <a:solidFill>
                  <a:schemeClr val="tx1"/>
                </a:solidFill>
                <a:latin typeface="+mn-lt"/>
                <a:ea typeface="+mn-ea"/>
              </a:defRPr>
            </a:lvl2pPr>
            <a:lvl3pPr marL="857228" indent="-171446" algn="l" rtl="0" eaLnBrk="1" fontAlgn="base" hangingPunct="1">
              <a:spcBef>
                <a:spcPct val="20000"/>
              </a:spcBef>
              <a:spcAft>
                <a:spcPct val="0"/>
              </a:spcAft>
              <a:buClr>
                <a:srgbClr val="7A0019"/>
              </a:buClr>
              <a:buChar char="•"/>
              <a:defRPr sz="1350">
                <a:solidFill>
                  <a:schemeClr val="tx1"/>
                </a:solidFill>
                <a:latin typeface="+mn-lt"/>
                <a:ea typeface="+mn-ea"/>
              </a:defRPr>
            </a:lvl3pPr>
            <a:lvl4pPr marL="1200120" indent="-171446" algn="l" rtl="0" eaLnBrk="1" fontAlgn="base" hangingPunct="1">
              <a:spcBef>
                <a:spcPct val="20000"/>
              </a:spcBef>
              <a:spcAft>
                <a:spcPct val="0"/>
              </a:spcAft>
              <a:buClr>
                <a:srgbClr val="7A0019"/>
              </a:buClr>
              <a:buChar char="–"/>
              <a:defRPr sz="1350">
                <a:solidFill>
                  <a:schemeClr val="tx1"/>
                </a:solidFill>
                <a:latin typeface="+mn-lt"/>
                <a:ea typeface="+mn-ea"/>
              </a:defRPr>
            </a:lvl4pPr>
            <a:lvl5pPr marL="1543012" indent="-171446" algn="l" rtl="0" eaLnBrk="1" fontAlgn="base" hangingPunct="1">
              <a:spcBef>
                <a:spcPct val="20000"/>
              </a:spcBef>
              <a:spcAft>
                <a:spcPct val="0"/>
              </a:spcAft>
              <a:buClr>
                <a:srgbClr val="7A0019"/>
              </a:buClr>
              <a:buChar char="»"/>
              <a:defRPr sz="1200">
                <a:solidFill>
                  <a:schemeClr val="tx1"/>
                </a:solidFill>
                <a:latin typeface="+mn-lt"/>
                <a:ea typeface="+mn-ea"/>
              </a:defRPr>
            </a:lvl5pPr>
            <a:lvl6pPr marL="1885903" indent="-171446" algn="l" rtl="0" eaLnBrk="1" fontAlgn="base" hangingPunct="1">
              <a:spcBef>
                <a:spcPct val="20000"/>
              </a:spcBef>
              <a:spcAft>
                <a:spcPct val="0"/>
              </a:spcAft>
              <a:buClr>
                <a:srgbClr val="7A0019"/>
              </a:buClr>
              <a:buChar char="»"/>
              <a:defRPr sz="1500">
                <a:solidFill>
                  <a:schemeClr val="tx1"/>
                </a:solidFill>
                <a:latin typeface="+mn-lt"/>
                <a:ea typeface="+mn-ea"/>
              </a:defRPr>
            </a:lvl6pPr>
            <a:lvl7pPr marL="2228795" indent="-171446" algn="l" rtl="0" eaLnBrk="1" fontAlgn="base" hangingPunct="1">
              <a:spcBef>
                <a:spcPct val="20000"/>
              </a:spcBef>
              <a:spcAft>
                <a:spcPct val="0"/>
              </a:spcAft>
              <a:buClr>
                <a:srgbClr val="7A0019"/>
              </a:buClr>
              <a:buChar char="»"/>
              <a:defRPr sz="1500">
                <a:solidFill>
                  <a:schemeClr val="tx1"/>
                </a:solidFill>
                <a:latin typeface="+mn-lt"/>
                <a:ea typeface="+mn-ea"/>
              </a:defRPr>
            </a:lvl7pPr>
            <a:lvl8pPr marL="2571686" indent="-171446" algn="l" rtl="0" eaLnBrk="1" fontAlgn="base" hangingPunct="1">
              <a:spcBef>
                <a:spcPct val="20000"/>
              </a:spcBef>
              <a:spcAft>
                <a:spcPct val="0"/>
              </a:spcAft>
              <a:buClr>
                <a:srgbClr val="7A0019"/>
              </a:buClr>
              <a:buChar char="»"/>
              <a:defRPr sz="1500">
                <a:solidFill>
                  <a:schemeClr val="tx1"/>
                </a:solidFill>
                <a:latin typeface="+mn-lt"/>
                <a:ea typeface="+mn-ea"/>
              </a:defRPr>
            </a:lvl8pPr>
            <a:lvl9pPr marL="2914577" indent="-171446" algn="l" rtl="0" eaLnBrk="1" fontAlgn="base" hangingPunct="1">
              <a:spcBef>
                <a:spcPct val="20000"/>
              </a:spcBef>
              <a:spcAft>
                <a:spcPct val="0"/>
              </a:spcAft>
              <a:buClr>
                <a:srgbClr val="7A0019"/>
              </a:buClr>
              <a:buChar char="»"/>
              <a:defRPr sz="1500">
                <a:solidFill>
                  <a:schemeClr val="tx1"/>
                </a:solidFill>
                <a:latin typeface="+mn-lt"/>
                <a:ea typeface="+mn-ea"/>
              </a:defRPr>
            </a:lvl9pPr>
          </a:lstStyle>
          <a:p>
            <a:pPr marL="457200" indent="-342900">
              <a:spcAft>
                <a:spcPts val="0"/>
              </a:spcAft>
              <a:buSzPts val="1800"/>
            </a:pPr>
            <a:r>
              <a:rPr lang="en-US" kern="0"/>
              <a:t>Maximum speed of each object is known</a:t>
            </a:r>
          </a:p>
          <a:p>
            <a:pPr marL="457200" indent="-342900">
              <a:spcBef>
                <a:spcPts val="200"/>
              </a:spcBef>
              <a:spcAft>
                <a:spcPts val="0"/>
              </a:spcAft>
              <a:buSzPts val="1800"/>
            </a:pPr>
            <a:endParaRPr lang="en-US" kern="0"/>
          </a:p>
          <a:p>
            <a:pPr marL="457200" indent="-342900">
              <a:spcBef>
                <a:spcPts val="200"/>
              </a:spcBef>
              <a:spcAft>
                <a:spcPts val="0"/>
              </a:spcAft>
              <a:buSzPts val="1800"/>
            </a:pPr>
            <a:r>
              <a:rPr lang="en-US" kern="0"/>
              <a:t>Acceleration information is unavailable</a:t>
            </a:r>
          </a:p>
          <a:p>
            <a:pPr marL="457200" indent="-342900">
              <a:spcBef>
                <a:spcPts val="200"/>
              </a:spcBef>
              <a:spcAft>
                <a:spcPts val="0"/>
              </a:spcAft>
              <a:buSzPts val="1800"/>
            </a:pPr>
            <a:endParaRPr lang="en-US" kern="0">
              <a:solidFill>
                <a:schemeClr val="dk1"/>
              </a:solidFill>
            </a:endParaRPr>
          </a:p>
          <a:p>
            <a:pPr marL="457200" indent="-342900">
              <a:spcBef>
                <a:spcPts val="200"/>
              </a:spcBef>
              <a:spcAft>
                <a:spcPts val="0"/>
              </a:spcAft>
              <a:buSzPts val="1800"/>
            </a:pPr>
            <a:r>
              <a:rPr lang="en-US" kern="0">
                <a:solidFill>
                  <a:schemeClr val="dk1"/>
                </a:solidFill>
              </a:rPr>
              <a:t>GPS signal is sufficiently accurate when available</a:t>
            </a:r>
            <a:endParaRPr lang="en-US" kern="0"/>
          </a:p>
          <a:p>
            <a:pPr marL="457200" indent="-342900">
              <a:spcBef>
                <a:spcPts val="200"/>
              </a:spcBef>
              <a:spcAft>
                <a:spcPts val="0"/>
              </a:spcAft>
              <a:buSzPts val="1800"/>
            </a:pPr>
            <a:endParaRPr lang="en-US" kern="0"/>
          </a:p>
          <a:p>
            <a:pPr marL="457200" indent="-342900">
              <a:spcBef>
                <a:spcPts val="200"/>
              </a:spcBef>
              <a:spcAft>
                <a:spcPts val="0"/>
              </a:spcAft>
              <a:buSzPts val="1800"/>
            </a:pPr>
            <a:r>
              <a:rPr lang="en-US" kern="0"/>
              <a:t>Objects physically pass by one another at the same time to rendezvous</a:t>
            </a:r>
          </a:p>
          <a:p>
            <a:pPr marL="757238" lvl="1" indent="-342900">
              <a:spcBef>
                <a:spcPts val="200"/>
              </a:spcBef>
              <a:spcAft>
                <a:spcPts val="0"/>
              </a:spcAft>
              <a:buSzPts val="1800"/>
            </a:pPr>
            <a:r>
              <a:rPr lang="en-US" kern="0"/>
              <a:t>i.e. items cannot be dropped off for later pickup by another ship</a:t>
            </a:r>
          </a:p>
          <a:p>
            <a:pPr marL="457200" indent="-342900">
              <a:spcBef>
                <a:spcPts val="200"/>
              </a:spcBef>
              <a:spcAft>
                <a:spcPts val="0"/>
              </a:spcAft>
              <a:buSzPts val="1800"/>
            </a:pPr>
            <a:endParaRPr lang="en-US" kern="0"/>
          </a:p>
          <a:p>
            <a:pPr marL="457200" indent="-342900">
              <a:spcBef>
                <a:spcPts val="200"/>
              </a:spcBef>
              <a:spcAft>
                <a:spcPts val="0"/>
              </a:spcAft>
              <a:buSzPts val="1800"/>
            </a:pPr>
            <a:r>
              <a:rPr lang="en-US" kern="0"/>
              <a:t>Objects are homogeneous</a:t>
            </a:r>
          </a:p>
          <a:p>
            <a:pPr marL="882650" lvl="1" indent="-285750">
              <a:spcBef>
                <a:spcPts val="200"/>
              </a:spcBef>
              <a:spcAft>
                <a:spcPts val="0"/>
              </a:spcAft>
              <a:buSzPts val="1400"/>
            </a:pPr>
            <a:r>
              <a:rPr lang="en-US" kern="0"/>
              <a:t>i.e. no smaller boats, helicopters, etc. used to rendezvous</a:t>
            </a:r>
          </a:p>
          <a:p>
            <a:pPr marL="457200" indent="-342900">
              <a:spcBef>
                <a:spcPts val="200"/>
              </a:spcBef>
              <a:spcAft>
                <a:spcPts val="0"/>
              </a:spcAft>
              <a:buSzPts val="1800"/>
            </a:pPr>
            <a:endParaRPr lang="en-US" kern="0"/>
          </a:p>
          <a:p>
            <a:pPr marL="457200" indent="-342900">
              <a:spcBef>
                <a:spcPts val="200"/>
              </a:spcBef>
              <a:spcAft>
                <a:spcPts val="0"/>
              </a:spcAft>
              <a:buSzPts val="1800"/>
            </a:pPr>
            <a:r>
              <a:rPr lang="en-US" kern="0"/>
              <a:t>2D area is sufficient to pinpoint rendezvous regions</a:t>
            </a:r>
          </a:p>
          <a:p>
            <a:pPr marL="882650" lvl="1" indent="-285750">
              <a:spcBef>
                <a:spcPts val="200"/>
              </a:spcBef>
              <a:spcAft>
                <a:spcPts val="200"/>
              </a:spcAft>
              <a:buSzPts val="1400"/>
            </a:pPr>
            <a:r>
              <a:rPr lang="en-US" kern="0"/>
              <a:t>i.e. applications involving 3D space (e.g. astronomical objects) not covered</a:t>
            </a:r>
            <a:endParaRPr lang="en-US" kern="0" dirty="0"/>
          </a:p>
        </p:txBody>
      </p:sp>
    </p:spTree>
    <p:extLst>
      <p:ext uri="{BB962C8B-B14F-4D97-AF65-F5344CB8AC3E}">
        <p14:creationId xmlns:p14="http://schemas.microsoft.com/office/powerpoint/2010/main" val="37341024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6">
          <a:extLst>
            <a:ext uri="{FF2B5EF4-FFF2-40B4-BE49-F238E27FC236}">
              <a16:creationId xmlns:a16="http://schemas.microsoft.com/office/drawing/2014/main" id="{54B860B6-9E74-FA43-E40A-81C71BC69D56}"/>
            </a:ext>
          </a:extLst>
        </p:cNvPr>
        <p:cNvGrpSpPr/>
        <p:nvPr/>
      </p:nvGrpSpPr>
      <p:grpSpPr>
        <a:xfrm>
          <a:off x="0" y="0"/>
          <a:ext cx="0" cy="0"/>
          <a:chOff x="0" y="0"/>
          <a:chExt cx="0" cy="0"/>
        </a:xfrm>
      </p:grpSpPr>
      <p:sp>
        <p:nvSpPr>
          <p:cNvPr id="147" name="Shape 147">
            <a:extLst>
              <a:ext uri="{FF2B5EF4-FFF2-40B4-BE49-F238E27FC236}">
                <a16:creationId xmlns:a16="http://schemas.microsoft.com/office/drawing/2014/main" id="{6DFA5305-DF60-B6EB-674D-FEDF35CCE8A5}"/>
              </a:ext>
            </a:extLst>
          </p:cNvPr>
          <p:cNvSpPr txBox="1">
            <a:spLocks noGrp="1"/>
          </p:cNvSpPr>
          <p:nvPr>
            <p:ph type="title"/>
          </p:nvPr>
        </p:nvSpPr>
        <p:spPr>
          <a:xfrm>
            <a:off x="311700" y="276251"/>
            <a:ext cx="8520599" cy="707399"/>
          </a:xfrm>
          <a:prstGeom prst="rect">
            <a:avLst/>
          </a:prstGeom>
        </p:spPr>
        <p:txBody>
          <a:bodyPr vert="horz" wrap="square" lIns="91425" tIns="91425" rIns="91425" bIns="91425" numCol="1" anchor="t" anchorCtr="0" compatLnSpc="1">
            <a:prstTxWarp prst="textNoShape">
              <a:avLst/>
            </a:prstTxWarp>
            <a:noAutofit/>
          </a:bodyPr>
          <a:lstStyle/>
          <a:p>
            <a:r>
              <a:rPr lang="en" b="1" dirty="0"/>
              <a:t>Conclusion and Revisions</a:t>
            </a:r>
          </a:p>
        </p:txBody>
      </p:sp>
      <p:sp>
        <p:nvSpPr>
          <p:cNvPr id="2" name="Google Shape;346;p52">
            <a:extLst>
              <a:ext uri="{FF2B5EF4-FFF2-40B4-BE49-F238E27FC236}">
                <a16:creationId xmlns:a16="http://schemas.microsoft.com/office/drawing/2014/main" id="{EAE3539E-6C62-D2E4-B36D-A11588D3852F}"/>
              </a:ext>
            </a:extLst>
          </p:cNvPr>
          <p:cNvSpPr txBox="1">
            <a:spLocks/>
          </p:cNvSpPr>
          <p:nvPr/>
        </p:nvSpPr>
        <p:spPr bwMode="auto">
          <a:xfrm>
            <a:off x="0" y="1078497"/>
            <a:ext cx="8458200" cy="3772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spcFirstLastPara="1" vert="horz" wrap="square" lIns="68575" tIns="34275" rIns="68575" bIns="34275" numCol="1" anchor="t" anchorCtr="0" compatLnSpc="1">
            <a:prstTxWarp prst="textNoShape">
              <a:avLst/>
            </a:prstTxWarp>
            <a:noAutofit/>
          </a:bodyPr>
          <a:lstStyle>
            <a:lvl1pPr marL="257209" indent="-257209" algn="l" rtl="0" eaLnBrk="1" fontAlgn="base" hangingPunct="1">
              <a:spcBef>
                <a:spcPct val="20000"/>
              </a:spcBef>
              <a:spcAft>
                <a:spcPct val="0"/>
              </a:spcAft>
              <a:buClr>
                <a:srgbClr val="7A0019"/>
              </a:buClr>
              <a:buChar char="•"/>
              <a:defRPr sz="2400">
                <a:solidFill>
                  <a:srgbClr val="595959"/>
                </a:solidFill>
                <a:latin typeface="+mn-lt"/>
                <a:ea typeface="ＭＳ Ｐゴシック" charset="0"/>
                <a:cs typeface="ＭＳ Ｐゴシック" charset="0"/>
              </a:defRPr>
            </a:lvl1pPr>
            <a:lvl2pPr marL="557287" indent="-214341" algn="l" rtl="0" eaLnBrk="1" fontAlgn="base" hangingPunct="1">
              <a:spcBef>
                <a:spcPct val="20000"/>
              </a:spcBef>
              <a:spcAft>
                <a:spcPct val="0"/>
              </a:spcAft>
              <a:buClr>
                <a:srgbClr val="7A0019"/>
              </a:buClr>
              <a:buChar char="–"/>
              <a:defRPr sz="2100">
                <a:solidFill>
                  <a:srgbClr val="595959"/>
                </a:solidFill>
                <a:latin typeface="+mn-lt"/>
                <a:ea typeface="ＭＳ Ｐゴシック" charset="0"/>
              </a:defRPr>
            </a:lvl2pPr>
            <a:lvl3pPr marL="857364" indent="-171473" algn="l" rtl="0" eaLnBrk="1" fontAlgn="base" hangingPunct="1">
              <a:spcBef>
                <a:spcPct val="20000"/>
              </a:spcBef>
              <a:spcAft>
                <a:spcPct val="0"/>
              </a:spcAft>
              <a:buClr>
                <a:srgbClr val="7A0019"/>
              </a:buClr>
              <a:buChar char="•"/>
              <a:defRPr sz="1800">
                <a:solidFill>
                  <a:srgbClr val="595959"/>
                </a:solidFill>
                <a:latin typeface="+mn-lt"/>
                <a:ea typeface="ＭＳ Ｐゴシック" charset="0"/>
              </a:defRPr>
            </a:lvl3pPr>
            <a:lvl4pPr marL="1200310" indent="-171473" algn="l" rtl="0" eaLnBrk="1" fontAlgn="base" hangingPunct="1">
              <a:spcBef>
                <a:spcPct val="20000"/>
              </a:spcBef>
              <a:spcAft>
                <a:spcPct val="0"/>
              </a:spcAft>
              <a:buClr>
                <a:srgbClr val="7A0019"/>
              </a:buClr>
              <a:buChar char="–"/>
              <a:defRPr sz="1500">
                <a:solidFill>
                  <a:srgbClr val="595959"/>
                </a:solidFill>
                <a:latin typeface="+mn-lt"/>
                <a:ea typeface="ＭＳ Ｐゴシック" charset="0"/>
              </a:defRPr>
            </a:lvl4pPr>
            <a:lvl5pPr marL="1543256" indent="-171473" algn="l" rtl="0" eaLnBrk="1" fontAlgn="base" hangingPunct="1">
              <a:spcBef>
                <a:spcPct val="20000"/>
              </a:spcBef>
              <a:spcAft>
                <a:spcPct val="0"/>
              </a:spcAft>
              <a:buClr>
                <a:srgbClr val="7A0019"/>
              </a:buClr>
              <a:buChar char="»"/>
              <a:defRPr sz="1500">
                <a:solidFill>
                  <a:srgbClr val="595959"/>
                </a:solidFill>
                <a:latin typeface="+mn-lt"/>
                <a:ea typeface="ＭＳ Ｐゴシック" charset="0"/>
              </a:defRPr>
            </a:lvl5pPr>
            <a:lvl6pPr marL="1886201" indent="-171473" algn="l" rtl="0" eaLnBrk="1" fontAlgn="base" hangingPunct="1">
              <a:spcBef>
                <a:spcPct val="20000"/>
              </a:spcBef>
              <a:spcAft>
                <a:spcPct val="0"/>
              </a:spcAft>
              <a:buClr>
                <a:srgbClr val="7A0019"/>
              </a:buClr>
              <a:buChar char="»"/>
              <a:defRPr sz="1500">
                <a:solidFill>
                  <a:schemeClr val="tx1"/>
                </a:solidFill>
                <a:latin typeface="+mn-lt"/>
                <a:ea typeface="+mn-ea"/>
              </a:defRPr>
            </a:lvl6pPr>
            <a:lvl7pPr marL="2229147" indent="-171473" algn="l" rtl="0" eaLnBrk="1" fontAlgn="base" hangingPunct="1">
              <a:spcBef>
                <a:spcPct val="20000"/>
              </a:spcBef>
              <a:spcAft>
                <a:spcPct val="0"/>
              </a:spcAft>
              <a:buClr>
                <a:srgbClr val="7A0019"/>
              </a:buClr>
              <a:buChar char="»"/>
              <a:defRPr sz="1500">
                <a:solidFill>
                  <a:schemeClr val="tx1"/>
                </a:solidFill>
                <a:latin typeface="+mn-lt"/>
                <a:ea typeface="+mn-ea"/>
              </a:defRPr>
            </a:lvl7pPr>
            <a:lvl8pPr marL="2572093" indent="-171473" algn="l" rtl="0" eaLnBrk="1" fontAlgn="base" hangingPunct="1">
              <a:spcBef>
                <a:spcPct val="20000"/>
              </a:spcBef>
              <a:spcAft>
                <a:spcPct val="0"/>
              </a:spcAft>
              <a:buClr>
                <a:srgbClr val="7A0019"/>
              </a:buClr>
              <a:buChar char="»"/>
              <a:defRPr sz="1500">
                <a:solidFill>
                  <a:schemeClr val="tx1"/>
                </a:solidFill>
                <a:latin typeface="+mn-lt"/>
                <a:ea typeface="+mn-ea"/>
              </a:defRPr>
            </a:lvl8pPr>
            <a:lvl9pPr marL="2915039" indent="-171473" algn="l" rtl="0" eaLnBrk="1" fontAlgn="base" hangingPunct="1">
              <a:spcBef>
                <a:spcPct val="20000"/>
              </a:spcBef>
              <a:spcAft>
                <a:spcPct val="0"/>
              </a:spcAft>
              <a:buClr>
                <a:srgbClr val="7A0019"/>
              </a:buClr>
              <a:buChar char="»"/>
              <a:defRPr sz="1500">
                <a:solidFill>
                  <a:schemeClr val="tx1"/>
                </a:solidFill>
                <a:latin typeface="+mn-lt"/>
                <a:ea typeface="+mn-ea"/>
              </a:defRPr>
            </a:lvl9pPr>
          </a:lstStyle>
          <a:p>
            <a:pPr marL="457200" indent="-330200">
              <a:spcBef>
                <a:spcPts val="360"/>
              </a:spcBef>
              <a:spcAft>
                <a:spcPts val="0"/>
              </a:spcAft>
              <a:buSzPts val="1600"/>
            </a:pPr>
            <a:r>
              <a:rPr lang="en-US" sz="1600" b="1" kern="0" dirty="0">
                <a:solidFill>
                  <a:schemeClr val="tx1"/>
                </a:solidFill>
              </a:rPr>
              <a:t>Conclusion </a:t>
            </a:r>
          </a:p>
          <a:p>
            <a:pPr marL="914400" lvl="1" indent="-330200">
              <a:spcBef>
                <a:spcPts val="360"/>
              </a:spcBef>
              <a:spcAft>
                <a:spcPts val="0"/>
              </a:spcAft>
              <a:buSzPts val="1600"/>
            </a:pPr>
            <a:r>
              <a:rPr lang="en-US" sz="1600" kern="0" dirty="0">
                <a:solidFill>
                  <a:schemeClr val="tx1"/>
                </a:solidFill>
              </a:rPr>
              <a:t>Proposed and evaluated Linear Temporal Scan and Temporal Selection Scan as using time slicing operations.</a:t>
            </a:r>
          </a:p>
          <a:p>
            <a:pPr marL="914400" lvl="1" indent="-330200">
              <a:spcBef>
                <a:spcPts val="360"/>
              </a:spcBef>
              <a:spcAft>
                <a:spcPts val="0"/>
              </a:spcAft>
              <a:buSzPts val="1600"/>
            </a:pPr>
            <a:r>
              <a:rPr lang="en-US" sz="1600" kern="0" dirty="0">
                <a:solidFill>
                  <a:srgbClr val="FF0000"/>
                </a:solidFill>
              </a:rPr>
              <a:t>Temporal Selection Scan </a:t>
            </a:r>
            <a:r>
              <a:rPr lang="en-US" sz="1600" kern="0" dirty="0">
                <a:solidFill>
                  <a:schemeClr val="tx1"/>
                </a:solidFill>
              </a:rPr>
              <a:t>outperforms Linear Temporal Scan in computation cost and result quality (APE).</a:t>
            </a:r>
          </a:p>
          <a:p>
            <a:pPr marL="584200" lvl="1" indent="0">
              <a:spcBef>
                <a:spcPts val="360"/>
              </a:spcBef>
              <a:spcAft>
                <a:spcPts val="0"/>
              </a:spcAft>
              <a:buSzPts val="1600"/>
              <a:buNone/>
            </a:pPr>
            <a:endParaRPr lang="en-US" sz="1600" kern="0" dirty="0">
              <a:solidFill>
                <a:schemeClr val="tx1"/>
              </a:solidFill>
            </a:endParaRPr>
          </a:p>
          <a:p>
            <a:pPr marL="457200" indent="-330200">
              <a:spcBef>
                <a:spcPts val="360"/>
              </a:spcBef>
              <a:spcAft>
                <a:spcPts val="0"/>
              </a:spcAft>
              <a:buSzPts val="1600"/>
            </a:pPr>
            <a:r>
              <a:rPr lang="en-US" sz="1600" b="1" kern="0" dirty="0">
                <a:solidFill>
                  <a:srgbClr val="FF0000"/>
                </a:solidFill>
              </a:rPr>
              <a:t>Revision</a:t>
            </a:r>
          </a:p>
          <a:p>
            <a:pPr marL="914400" lvl="1" indent="-330200">
              <a:spcBef>
                <a:spcPts val="0"/>
              </a:spcBef>
              <a:spcAft>
                <a:spcPts val="0"/>
              </a:spcAft>
              <a:buSzPts val="1600"/>
            </a:pPr>
            <a:r>
              <a:rPr lang="en-US" sz="1600" dirty="0">
                <a:solidFill>
                  <a:schemeClr val="tx1"/>
                </a:solidFill>
              </a:rPr>
              <a:t>Provide ground truth verification for evaluation metrics on a real-world dataset.</a:t>
            </a:r>
          </a:p>
          <a:p>
            <a:pPr marL="914400" lvl="1" indent="-330200">
              <a:spcBef>
                <a:spcPts val="0"/>
              </a:spcBef>
              <a:spcAft>
                <a:spcPts val="0"/>
              </a:spcAft>
              <a:buSzPts val="1600"/>
            </a:pPr>
            <a:r>
              <a:rPr lang="en-US" sz="1600" dirty="0">
                <a:solidFill>
                  <a:schemeClr val="tx1"/>
                </a:solidFill>
              </a:rPr>
              <a:t>Refine the process of finding the exact geometry of a spatiotemporal intersection.</a:t>
            </a:r>
            <a:endParaRPr lang="en-US" sz="1600" kern="0" dirty="0">
              <a:solidFill>
                <a:schemeClr val="tx1"/>
              </a:solidFill>
            </a:endParaRPr>
          </a:p>
          <a:p>
            <a:pPr marL="914400" lvl="1" indent="-330200">
              <a:spcBef>
                <a:spcPts val="0"/>
              </a:spcBef>
              <a:spcAft>
                <a:spcPts val="0"/>
              </a:spcAft>
              <a:buSzPts val="1600"/>
            </a:pPr>
            <a:r>
              <a:rPr lang="en-US" sz="1600" kern="0" dirty="0">
                <a:solidFill>
                  <a:schemeClr val="tx1"/>
                </a:solidFill>
              </a:rPr>
              <a:t>Additional metrics, e.g., recall, </a:t>
            </a:r>
            <a:r>
              <a:rPr lang="en-US" sz="1600" kern="0" dirty="0">
                <a:solidFill>
                  <a:srgbClr val="FF0000"/>
                </a:solidFill>
              </a:rPr>
              <a:t>draft</a:t>
            </a:r>
            <a:r>
              <a:rPr lang="en-US" sz="1600" kern="0" dirty="0">
                <a:solidFill>
                  <a:schemeClr val="tx1"/>
                </a:solidFill>
              </a:rPr>
              <a:t>.</a:t>
            </a:r>
          </a:p>
          <a:p>
            <a:pPr marL="914400" lvl="1" indent="-330200">
              <a:spcBef>
                <a:spcPts val="360"/>
              </a:spcBef>
              <a:spcAft>
                <a:spcPts val="0"/>
              </a:spcAft>
              <a:buSzPts val="1600"/>
            </a:pPr>
            <a:r>
              <a:rPr lang="en-US" sz="1600" kern="0" dirty="0">
                <a:solidFill>
                  <a:schemeClr val="tx1"/>
                </a:solidFill>
              </a:rPr>
              <a:t>Rendezvous of </a:t>
            </a:r>
            <a:r>
              <a:rPr lang="en-US" sz="1600" kern="0" dirty="0">
                <a:solidFill>
                  <a:srgbClr val="FF0000"/>
                </a:solidFill>
              </a:rPr>
              <a:t>more</a:t>
            </a:r>
            <a:r>
              <a:rPr lang="en-US" sz="1600" kern="0" dirty="0">
                <a:solidFill>
                  <a:schemeClr val="tx1"/>
                </a:solidFill>
              </a:rPr>
              <a:t> </a:t>
            </a:r>
            <a:r>
              <a:rPr lang="en-US" sz="1600" kern="0" dirty="0">
                <a:solidFill>
                  <a:srgbClr val="FF0000"/>
                </a:solidFill>
              </a:rPr>
              <a:t>than two</a:t>
            </a:r>
            <a:r>
              <a:rPr lang="en-US" sz="1600" kern="0" dirty="0">
                <a:solidFill>
                  <a:schemeClr val="tx1"/>
                </a:solidFill>
              </a:rPr>
              <a:t> objects.</a:t>
            </a:r>
          </a:p>
          <a:p>
            <a:pPr marL="914400" lvl="1" indent="-330200">
              <a:spcBef>
                <a:spcPts val="360"/>
              </a:spcBef>
              <a:spcAft>
                <a:spcPts val="0"/>
              </a:spcAft>
              <a:buSzPts val="1600"/>
            </a:pPr>
            <a:r>
              <a:rPr lang="en-US" sz="1600" kern="0" dirty="0">
                <a:solidFill>
                  <a:schemeClr val="tx1"/>
                </a:solidFill>
              </a:rPr>
              <a:t>Real Time Problem formulation for identifying anomalous and rendezvous region.</a:t>
            </a:r>
          </a:p>
        </p:txBody>
      </p:sp>
    </p:spTree>
    <p:extLst>
      <p:ext uri="{BB962C8B-B14F-4D97-AF65-F5344CB8AC3E}">
        <p14:creationId xmlns:p14="http://schemas.microsoft.com/office/powerpoint/2010/main" val="131651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98E92-371F-18E0-0EC7-3F9FE5256CD4}"/>
            </a:ext>
          </a:extLst>
        </p:cNvPr>
        <p:cNvGrpSpPr/>
        <p:nvPr/>
      </p:nvGrpSpPr>
      <p:grpSpPr>
        <a:xfrm>
          <a:off x="0" y="0"/>
          <a:ext cx="0" cy="0"/>
          <a:chOff x="0" y="0"/>
          <a:chExt cx="0" cy="0"/>
        </a:xfrm>
      </p:grpSpPr>
      <p:sp>
        <p:nvSpPr>
          <p:cNvPr id="27650" name="Rectangle 3">
            <a:extLst>
              <a:ext uri="{FF2B5EF4-FFF2-40B4-BE49-F238E27FC236}">
                <a16:creationId xmlns:a16="http://schemas.microsoft.com/office/drawing/2014/main" id="{BBFD1607-8FF2-6223-5991-EA19D9F28D1F}"/>
              </a:ext>
            </a:extLst>
          </p:cNvPr>
          <p:cNvSpPr>
            <a:spLocks noGrp="1" noChangeArrowheads="1"/>
          </p:cNvSpPr>
          <p:nvPr>
            <p:ph type="body" idx="1"/>
          </p:nvPr>
        </p:nvSpPr>
        <p:spPr>
          <a:xfrm>
            <a:off x="185286" y="451990"/>
            <a:ext cx="8997039" cy="5739086"/>
          </a:xfrm>
        </p:spPr>
        <p:txBody>
          <a:bodyPr/>
          <a:lstStyle/>
          <a:p>
            <a:pPr marL="85722" indent="0">
              <a:buNone/>
            </a:pPr>
            <a:r>
              <a:rPr lang="en-US" altLang="en-US" sz="1600" b="1" dirty="0"/>
              <a:t>Exercise: Classify following comments into constructive and non-constructive</a:t>
            </a:r>
          </a:p>
          <a:p>
            <a:pPr marL="85722" indent="0">
              <a:buNone/>
            </a:pPr>
            <a:r>
              <a:rPr lang="en-US" altLang="en-US" sz="1400" b="1" dirty="0">
                <a:latin typeface="Arial" panose="020B0604020202020204" pitchFamily="34" charset="0"/>
                <a:cs typeface="Arial" panose="020B0604020202020204" pitchFamily="34" charset="0"/>
              </a:rPr>
              <a:t>C1: </a:t>
            </a:r>
            <a:r>
              <a:rPr lang="en-US" sz="1400" b="0" i="0" dirty="0">
                <a:solidFill>
                  <a:srgbClr val="222222"/>
                </a:solidFill>
                <a:effectLst/>
                <a:latin typeface="Arial" panose="020B0604020202020204" pitchFamily="34" charset="0"/>
                <a:cs typeface="Arial" panose="020B0604020202020204" pitchFamily="34" charset="0"/>
              </a:rPr>
              <a:t>The technological innovation of the proposed method is limited. Time Prioritized based Temporal Selection Pruning narrows the search scope of time by finding the intersection of space-time prisms, and the spatial filter is optimized by leveraging the geometric properties of the prisms. In general, the optimized </a:t>
            </a:r>
            <a:r>
              <a:rPr lang="en-US" sz="1400" b="0" i="0" dirty="0" err="1">
                <a:solidFill>
                  <a:srgbClr val="222222"/>
                </a:solidFill>
                <a:effectLst/>
                <a:latin typeface="Arial" panose="020B0604020202020204" pitchFamily="34" charset="0"/>
                <a:cs typeface="Arial" panose="020B0604020202020204" pitchFamily="34" charset="0"/>
              </a:rPr>
              <a:t>Spatio</a:t>
            </a:r>
            <a:r>
              <a:rPr lang="en-US" sz="1400" b="0" i="0" dirty="0">
                <a:solidFill>
                  <a:srgbClr val="222222"/>
                </a:solidFill>
                <a:effectLst/>
                <a:latin typeface="Arial" panose="020B0604020202020204" pitchFamily="34" charset="0"/>
                <a:cs typeface="Arial" panose="020B0604020202020204" pitchFamily="34" charset="0"/>
              </a:rPr>
              <a:t>-temporal filtering methods are straightforward.</a:t>
            </a:r>
          </a:p>
          <a:p>
            <a:pPr marL="85722" indent="0">
              <a:buNone/>
            </a:pPr>
            <a:endParaRPr lang="en-US" altLang="en-US" sz="800" dirty="0">
              <a:solidFill>
                <a:srgbClr val="222222"/>
              </a:solidFill>
              <a:latin typeface="Arial" panose="020B0604020202020204" pitchFamily="34" charset="0"/>
              <a:cs typeface="Arial" panose="020B0604020202020204" pitchFamily="34" charset="0"/>
            </a:endParaRPr>
          </a:p>
          <a:p>
            <a:pPr marL="85722" indent="0">
              <a:buNone/>
            </a:pPr>
            <a:r>
              <a:rPr lang="en-US" altLang="en-US" sz="1400" b="1" kern="0" dirty="0">
                <a:latin typeface="Arial" panose="020B0604020202020204" pitchFamily="34" charset="0"/>
                <a:cs typeface="Arial" panose="020B0604020202020204" pitchFamily="34" charset="0"/>
              </a:rPr>
              <a:t>C2: </a:t>
            </a:r>
            <a:r>
              <a:rPr lang="en-US" sz="1400" dirty="0">
                <a:latin typeface="Arial" panose="020B0604020202020204" pitchFamily="34" charset="0"/>
                <a:cs typeface="Arial" panose="020B0604020202020204" pitchFamily="34" charset="0"/>
              </a:rPr>
              <a:t>Experimental evaluation should be added. The proposed optimized methods reduce the space-time range, is the accuracy also improved? Therefore, the accuracy in terms of widely used metrics (i.e., accuracy, precision, recall) needs to be evaluated in the experiment section. This work is an extension of their previous work, so evaluating the performance with precision and recall metrics with ground truth is important, necessary, and convincing. Besides, more real-world datasets should be used to demonstrate the effectiveness of the proposed method.</a:t>
            </a:r>
            <a:endParaRPr lang="en-US" altLang="en-US" sz="1400" kern="0" dirty="0">
              <a:latin typeface="Arial" panose="020B0604020202020204" pitchFamily="34" charset="0"/>
              <a:cs typeface="Arial" panose="020B0604020202020204" pitchFamily="34" charset="0"/>
            </a:endParaRPr>
          </a:p>
          <a:p>
            <a:pPr marL="85722" indent="0" defTabSz="914400">
              <a:buNone/>
            </a:pPr>
            <a:endParaRPr lang="en-US" altLang="en-US" sz="800" b="1" kern="0" dirty="0">
              <a:latin typeface="Arial" panose="020B0604020202020204" pitchFamily="34" charset="0"/>
              <a:cs typeface="Arial" panose="020B0604020202020204" pitchFamily="34" charset="0"/>
            </a:endParaRPr>
          </a:p>
          <a:p>
            <a:pPr marL="85722" indent="0">
              <a:buNone/>
            </a:pPr>
            <a:r>
              <a:rPr lang="en-US" altLang="en-US" sz="1400" b="1" kern="0" dirty="0">
                <a:latin typeface="Arial" panose="020B0604020202020204" pitchFamily="34" charset="0"/>
                <a:cs typeface="Arial" panose="020B0604020202020204" pitchFamily="34" charset="0"/>
              </a:rPr>
              <a:t>C3:</a:t>
            </a:r>
            <a:r>
              <a:rPr lang="en-US" sz="1400" dirty="0">
                <a:latin typeface="Arial" panose="020B0604020202020204" pitchFamily="34" charset="0"/>
                <a:cs typeface="Arial" panose="020B0604020202020204" pitchFamily="34" charset="0"/>
              </a:rPr>
              <a:t>The writing should be improved. For example,</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(a) In Page 1, Object 2s &gt;&gt; Object 2's, and the example description is not consistent with Figure 1. Moreover, I do not think the example in one-dimensional space is appropriate to tell the story.</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(b) In Page 2, "The problem is challenging because traditional trajectory mining approaches assume that trajectories are both available and precis...", This challenge is crucial for this paper, thus more examples and explanations should be added.</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(c) Inconsistent symbols:</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In Fig.~4 and Fig.~5, EMP_1 is inconsistent with $EMP_1$ in the text.</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In Fig.~7, the symbols are inconsistent with the counterparts in the text.</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In Page 9, there are many cases of misuse of superscripts and subscripts.</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In Page 9, the symbol 𝑆𝑇𝐼 is not explained.</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(d) The figures are not clear enough, it is recommended to use vector graphics</a:t>
            </a:r>
            <a:endParaRPr lang="en-US" altLang="en-US" sz="1400" kern="0" dirty="0">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8CED4458-98DA-893F-6AAA-97D03E4CBE01}"/>
              </a:ext>
            </a:extLst>
          </p:cNvPr>
          <p:cNvSpPr txBox="1">
            <a:spLocks noGrp="1" noChangeArrowheads="1"/>
          </p:cNvSpPr>
          <p:nvPr>
            <p:ph type="title" idx="4294967295"/>
          </p:nvPr>
        </p:nvSpPr>
        <p:spPr bwMode="auto">
          <a:xfrm>
            <a:off x="223612" y="2300"/>
            <a:ext cx="8920388" cy="554182"/>
          </a:xfrm>
          <a:prstGeom prst="rect">
            <a:avLst/>
          </a:prstGeom>
          <a:noFill/>
          <a:ln>
            <a:noFill/>
            <a:prstDash/>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1" fontAlgn="base" hangingPunct="1">
              <a:spcBef>
                <a:spcPct val="0"/>
              </a:spcBef>
              <a:spcAft>
                <a:spcPct val="0"/>
              </a:spcAft>
              <a:defRPr sz="2400">
                <a:solidFill>
                  <a:srgbClr val="7A0019"/>
                </a:solidFill>
                <a:latin typeface="+mj-lt"/>
                <a:ea typeface="+mj-ea"/>
                <a:cs typeface="+mj-cs"/>
              </a:defRPr>
            </a:lvl1pPr>
            <a:lvl2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2pPr>
            <a:lvl3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3pPr>
            <a:lvl4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4pPr>
            <a:lvl5pPr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5pPr>
            <a:lvl6pPr marL="342892"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6pPr>
            <a:lvl7pPr marL="685783"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7pPr>
            <a:lvl8pPr marL="1028675"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8pPr>
            <a:lvl9pPr marL="1371566" algn="ctr" rtl="0" eaLnBrk="1" fontAlgn="base" hangingPunct="1">
              <a:spcBef>
                <a:spcPct val="0"/>
              </a:spcBef>
              <a:spcAft>
                <a:spcPct val="0"/>
              </a:spcAft>
              <a:defRPr sz="3300">
                <a:solidFill>
                  <a:srgbClr val="7A0019"/>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7A0019"/>
                </a:solidFill>
                <a:effectLst/>
                <a:uLnTx/>
                <a:uFillTx/>
                <a:latin typeface="Arial" panose="020B0604020202020204" pitchFamily="34" charset="0"/>
                <a:ea typeface="+mj-ea"/>
                <a:cs typeface="+mj-cs"/>
              </a:rPr>
              <a:t>Comments to Author(s) by Reviewer(s):</a:t>
            </a:r>
            <a:endParaRPr kumimoji="0" lang="en-US" sz="2400" b="1" i="0" u="none" strike="noStrike" kern="1200" cap="none" spc="0" normalizeH="0" baseline="0" noProof="0" dirty="0">
              <a:ln>
                <a:noFill/>
              </a:ln>
              <a:solidFill>
                <a:srgbClr val="7A0019"/>
              </a:solidFill>
              <a:effectLst/>
              <a:uLnTx/>
              <a:uFillTx/>
              <a:latin typeface="+mj-lt"/>
              <a:ea typeface="+mj-ea"/>
              <a:cs typeface="+mj-cs"/>
            </a:endParaRPr>
          </a:p>
        </p:txBody>
      </p:sp>
      <p:sp>
        <p:nvSpPr>
          <p:cNvPr id="2" name="Slide Number Placeholder 1">
            <a:extLst>
              <a:ext uri="{FF2B5EF4-FFF2-40B4-BE49-F238E27FC236}">
                <a16:creationId xmlns:a16="http://schemas.microsoft.com/office/drawing/2014/main" id="{4A2FDFA0-E54A-A220-1A08-BE278F345423}"/>
              </a:ext>
            </a:extLst>
          </p:cNvPr>
          <p:cNvSpPr>
            <a:spLocks noGrp="1"/>
          </p:cNvSpPr>
          <p:nvPr>
            <p:ph type="sldNum" sz="quarter" idx="11"/>
          </p:nvPr>
        </p:nvSpPr>
        <p:spPr/>
        <p:txBody>
          <a:bodyPr/>
          <a:lstStyle/>
          <a:p>
            <a:fld id="{E4D37B5F-ABCF-48FC-8FD3-F3890A2DD608}" type="slidenum">
              <a:rPr lang="en-US" smtClean="0"/>
              <a:pPr/>
              <a:t>58</a:t>
            </a:fld>
            <a:endParaRPr lang="en-US"/>
          </a:p>
        </p:txBody>
      </p:sp>
    </p:spTree>
    <p:extLst>
      <p:ext uri="{BB962C8B-B14F-4D97-AF65-F5344CB8AC3E}">
        <p14:creationId xmlns:p14="http://schemas.microsoft.com/office/powerpoint/2010/main" val="28014314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9B6920D4-90E5-92C7-E758-E280EB6A9E05}"/>
            </a:ext>
          </a:extLst>
        </p:cNvPr>
        <p:cNvGrpSpPr/>
        <p:nvPr/>
      </p:nvGrpSpPr>
      <p:grpSpPr>
        <a:xfrm>
          <a:off x="0" y="0"/>
          <a:ext cx="0" cy="0"/>
          <a:chOff x="0" y="0"/>
          <a:chExt cx="0" cy="0"/>
        </a:xfrm>
      </p:grpSpPr>
      <p:sp>
        <p:nvSpPr>
          <p:cNvPr id="203" name="Google Shape;203;p27">
            <a:extLst>
              <a:ext uri="{FF2B5EF4-FFF2-40B4-BE49-F238E27FC236}">
                <a16:creationId xmlns:a16="http://schemas.microsoft.com/office/drawing/2014/main" id="{7B209B81-85F4-3F58-5D1E-B321546BC13A}"/>
              </a:ext>
            </a:extLst>
          </p:cNvPr>
          <p:cNvSpPr txBox="1">
            <a:spLocks noGrp="1"/>
          </p:cNvSpPr>
          <p:nvPr>
            <p:ph type="body" idx="1"/>
          </p:nvPr>
        </p:nvSpPr>
        <p:spPr>
          <a:xfrm>
            <a:off x="68419" y="946437"/>
            <a:ext cx="8520600" cy="4640632"/>
          </a:xfrm>
          <a:prstGeom prst="rect">
            <a:avLst/>
          </a:prstGeom>
          <a:solidFill>
            <a:schemeClr val="lt1"/>
          </a:solidFill>
        </p:spPr>
        <p:txBody>
          <a:bodyPr spcFirstLastPara="1" vert="horz" wrap="square" lIns="91425" tIns="91425" rIns="91425" bIns="91425" numCol="1" anchor="t" anchorCtr="0" compatLnSpc="1">
            <a:prstTxWarp prst="textNoShape">
              <a:avLst/>
            </a:prstTxWarp>
            <a:noAutofit/>
          </a:bodyPr>
          <a:lstStyle/>
          <a:p>
            <a:pPr marL="0" indent="0">
              <a:spcAft>
                <a:spcPts val="0"/>
              </a:spcAft>
              <a:buClr>
                <a:schemeClr val="dk1"/>
              </a:buClr>
              <a:buSzPts val="1100"/>
              <a:buNone/>
            </a:pPr>
            <a:r>
              <a:rPr lang="en-US" sz="1600" dirty="0">
                <a:solidFill>
                  <a:schemeClr val="dk1"/>
                </a:solidFill>
              </a:rPr>
              <a:t>Q1: What were the key challenges addressed by the problem?</a:t>
            </a:r>
          </a:p>
          <a:p>
            <a:pPr marL="642931" lvl="1" indent="-342900">
              <a:spcAft>
                <a:spcPts val="0"/>
              </a:spcAft>
              <a:buClr>
                <a:schemeClr val="dk1"/>
              </a:buClr>
              <a:buSzPts val="1100"/>
              <a:buFont typeface="+mj-lt"/>
              <a:buAutoNum type="alphaLcParenR"/>
            </a:pPr>
            <a:r>
              <a:rPr lang="en-US" sz="1600" dirty="0">
                <a:solidFill>
                  <a:schemeClr val="dk1"/>
                </a:solidFill>
              </a:rPr>
              <a:t>Trajectory have gaps </a:t>
            </a:r>
          </a:p>
          <a:p>
            <a:pPr marL="642931" lvl="1" indent="-342900">
              <a:spcAft>
                <a:spcPts val="0"/>
              </a:spcAft>
              <a:buClr>
                <a:schemeClr val="dk1"/>
              </a:buClr>
              <a:buSzPts val="1100"/>
              <a:buFont typeface="+mj-lt"/>
              <a:buAutoNum type="alphaLcParenR"/>
            </a:pPr>
            <a:r>
              <a:rPr lang="en-US" sz="1600" dirty="0">
                <a:solidFill>
                  <a:schemeClr val="dk1"/>
                </a:solidFill>
              </a:rPr>
              <a:t>Computation Cost</a:t>
            </a:r>
          </a:p>
          <a:p>
            <a:pPr marL="642931" lvl="1" indent="-342900">
              <a:spcAft>
                <a:spcPts val="0"/>
              </a:spcAft>
              <a:buClr>
                <a:schemeClr val="dk1"/>
              </a:buClr>
              <a:buSzPts val="1100"/>
              <a:buFont typeface="+mj-lt"/>
              <a:buAutoNum type="alphaLcParenR"/>
            </a:pPr>
            <a:r>
              <a:rPr lang="en-US" sz="1600" dirty="0">
                <a:solidFill>
                  <a:schemeClr val="dk1"/>
                </a:solidFill>
              </a:rPr>
              <a:t>Reducing Manual Effort by Analyst</a:t>
            </a:r>
          </a:p>
          <a:p>
            <a:pPr marL="642931" lvl="1" indent="-342900">
              <a:spcAft>
                <a:spcPts val="0"/>
              </a:spcAft>
              <a:buClr>
                <a:schemeClr val="dk1"/>
              </a:buClr>
              <a:buSzPts val="1100"/>
              <a:buFont typeface="+mj-lt"/>
              <a:buAutoNum type="alphaLcParenR"/>
            </a:pPr>
            <a:r>
              <a:rPr lang="en-US" sz="1600" dirty="0">
                <a:solidFill>
                  <a:schemeClr val="dk1"/>
                </a:solidFill>
              </a:rPr>
              <a:t>All of the Above</a:t>
            </a:r>
          </a:p>
          <a:p>
            <a:pPr marL="0" indent="0">
              <a:spcAft>
                <a:spcPts val="0"/>
              </a:spcAft>
              <a:buClr>
                <a:schemeClr val="dk1"/>
              </a:buClr>
              <a:buSzPts val="1100"/>
              <a:buNone/>
            </a:pPr>
            <a:endParaRPr lang="en-US" sz="1600" dirty="0">
              <a:solidFill>
                <a:schemeClr val="dk1"/>
              </a:solidFill>
            </a:endParaRPr>
          </a:p>
          <a:p>
            <a:pPr marL="0" indent="0">
              <a:spcAft>
                <a:spcPts val="0"/>
              </a:spcAft>
              <a:buClr>
                <a:schemeClr val="dk1"/>
              </a:buClr>
              <a:buSzPts val="1100"/>
              <a:buNone/>
            </a:pPr>
            <a:r>
              <a:rPr lang="en-US" sz="1600" dirty="0">
                <a:solidFill>
                  <a:schemeClr val="dk1"/>
                </a:solidFill>
              </a:rPr>
              <a:t>Q2: Which of the following optimization applied on the proposed approach?</a:t>
            </a:r>
          </a:p>
          <a:p>
            <a:pPr marL="642931" lvl="1" indent="-342900">
              <a:spcAft>
                <a:spcPts val="0"/>
              </a:spcAft>
              <a:buClr>
                <a:schemeClr val="dk1"/>
              </a:buClr>
              <a:buSzPts val="1100"/>
              <a:buFont typeface="+mj-lt"/>
              <a:buAutoNum type="alphaLcParenR"/>
            </a:pPr>
            <a:r>
              <a:rPr lang="en-US" sz="1600" dirty="0">
                <a:solidFill>
                  <a:schemeClr val="dk1"/>
                </a:solidFill>
              </a:rPr>
              <a:t>Prior information of space time prism actual intersection.</a:t>
            </a:r>
          </a:p>
          <a:p>
            <a:pPr marL="642931" lvl="1" indent="-342900">
              <a:spcAft>
                <a:spcPts val="0"/>
              </a:spcAft>
              <a:buClr>
                <a:schemeClr val="dk1"/>
              </a:buClr>
              <a:buSzPts val="1100"/>
              <a:buFont typeface="+mj-lt"/>
              <a:buAutoNum type="alphaLcParenR"/>
            </a:pPr>
            <a:r>
              <a:rPr lang="en-US" sz="1600" dirty="0">
                <a:solidFill>
                  <a:schemeClr val="dk1"/>
                </a:solidFill>
              </a:rPr>
              <a:t>Reduce grid cell comparison via accurate spatial approximation. </a:t>
            </a:r>
          </a:p>
          <a:p>
            <a:pPr marL="642931" lvl="1" indent="-342900">
              <a:spcAft>
                <a:spcPts val="0"/>
              </a:spcAft>
              <a:buClr>
                <a:schemeClr val="dk1"/>
              </a:buClr>
              <a:buSzPts val="1100"/>
              <a:buFont typeface="+mj-lt"/>
              <a:buAutoNum type="alphaLcParenR"/>
            </a:pPr>
            <a:r>
              <a:rPr lang="en-US" sz="1600" dirty="0">
                <a:solidFill>
                  <a:schemeClr val="dk1"/>
                </a:solidFill>
              </a:rPr>
              <a:t>Both A and B</a:t>
            </a:r>
          </a:p>
          <a:p>
            <a:pPr marL="642931" lvl="1" indent="-342900">
              <a:spcAft>
                <a:spcPts val="0"/>
              </a:spcAft>
              <a:buClr>
                <a:schemeClr val="dk1"/>
              </a:buClr>
              <a:buSzPts val="1100"/>
              <a:buFont typeface="+mj-lt"/>
              <a:buAutoNum type="alphaLcParenR"/>
            </a:pPr>
            <a:r>
              <a:rPr lang="en-US" sz="1600" dirty="0">
                <a:solidFill>
                  <a:schemeClr val="dk1"/>
                </a:solidFill>
              </a:rPr>
              <a:t>None of the Above</a:t>
            </a:r>
          </a:p>
          <a:p>
            <a:pPr marL="0" indent="0">
              <a:spcAft>
                <a:spcPts val="0"/>
              </a:spcAft>
              <a:buClr>
                <a:schemeClr val="dk1"/>
              </a:buClr>
              <a:buSzPts val="1100"/>
              <a:buNone/>
            </a:pPr>
            <a:endParaRPr lang="en-US" sz="1600" dirty="0">
              <a:solidFill>
                <a:schemeClr val="dk1"/>
              </a:solidFill>
            </a:endParaRPr>
          </a:p>
          <a:p>
            <a:pPr marL="0" indent="0">
              <a:spcAft>
                <a:spcPts val="0"/>
              </a:spcAft>
              <a:buClr>
                <a:schemeClr val="dk1"/>
              </a:buClr>
              <a:buSzPts val="1100"/>
              <a:buNone/>
            </a:pPr>
            <a:r>
              <a:rPr lang="en-US" sz="1600" dirty="0">
                <a:solidFill>
                  <a:schemeClr val="dk1"/>
                </a:solidFill>
              </a:rPr>
              <a:t>Q3: In what cases could TSS return a false positive?</a:t>
            </a:r>
          </a:p>
          <a:p>
            <a:pPr marL="0" indent="0">
              <a:spcAft>
                <a:spcPts val="0"/>
              </a:spcAft>
              <a:buClr>
                <a:schemeClr val="dk1"/>
              </a:buClr>
              <a:buSzPts val="1100"/>
              <a:buNone/>
            </a:pPr>
            <a:r>
              <a:rPr lang="en-US" sz="1600" dirty="0">
                <a:solidFill>
                  <a:schemeClr val="dk1"/>
                </a:solidFill>
              </a:rPr>
              <a:t>(False positive: A rendezvous region was returned, but no rendezvous occurred).</a:t>
            </a:r>
          </a:p>
          <a:p>
            <a:pPr marL="642931" lvl="1" indent="-342900">
              <a:spcAft>
                <a:spcPts val="0"/>
              </a:spcAft>
              <a:buClr>
                <a:schemeClr val="dk1"/>
              </a:buClr>
              <a:buSzPts val="1100"/>
              <a:buFont typeface="+mj-lt"/>
              <a:buAutoNum type="alphaLcParenR"/>
            </a:pPr>
            <a:r>
              <a:rPr lang="en-US" sz="1600" dirty="0">
                <a:solidFill>
                  <a:schemeClr val="dk1"/>
                </a:solidFill>
              </a:rPr>
              <a:t>When objects come close together but do not meet</a:t>
            </a:r>
          </a:p>
          <a:p>
            <a:pPr marL="642931" lvl="1" indent="-342900">
              <a:spcAft>
                <a:spcPts val="0"/>
              </a:spcAft>
              <a:buClr>
                <a:schemeClr val="dk1"/>
              </a:buClr>
              <a:buSzPts val="1100"/>
              <a:buFont typeface="+mj-lt"/>
              <a:buAutoNum type="alphaLcParenR"/>
            </a:pPr>
            <a:r>
              <a:rPr lang="en-US" sz="1600" dirty="0">
                <a:solidFill>
                  <a:schemeClr val="dk1"/>
                </a:solidFill>
              </a:rPr>
              <a:t>When objects have small overlapping time range</a:t>
            </a:r>
          </a:p>
          <a:p>
            <a:pPr marL="642931" lvl="1" indent="-342900">
              <a:spcAft>
                <a:spcPts val="0"/>
              </a:spcAft>
              <a:buClr>
                <a:schemeClr val="dk1"/>
              </a:buClr>
              <a:buSzPts val="1100"/>
              <a:buFont typeface="+mj-lt"/>
              <a:buAutoNum type="alphaLcParenR"/>
            </a:pPr>
            <a:r>
              <a:rPr lang="en-US" sz="1600" dirty="0">
                <a:solidFill>
                  <a:schemeClr val="dk1"/>
                </a:solidFill>
              </a:rPr>
              <a:t>A and B. The spatial filter intersect in both cases.</a:t>
            </a:r>
          </a:p>
          <a:p>
            <a:pPr marL="642931" lvl="1" indent="-342900">
              <a:spcAft>
                <a:spcPts val="0"/>
              </a:spcAft>
              <a:buClr>
                <a:schemeClr val="dk1"/>
              </a:buClr>
              <a:buSzPts val="1100"/>
              <a:buFont typeface="+mj-lt"/>
              <a:buAutoNum type="alphaLcParenR"/>
            </a:pPr>
            <a:r>
              <a:rPr lang="en-US" sz="1600" dirty="0">
                <a:solidFill>
                  <a:schemeClr val="dk1"/>
                </a:solidFill>
              </a:rPr>
              <a:t>None of the above, but in some cases.</a:t>
            </a:r>
          </a:p>
          <a:p>
            <a:pPr marL="0" indent="0">
              <a:spcAft>
                <a:spcPts val="0"/>
              </a:spcAft>
              <a:buClr>
                <a:schemeClr val="dk1"/>
              </a:buClr>
              <a:buSzPts val="1100"/>
              <a:buNone/>
            </a:pPr>
            <a:endParaRPr lang="en" sz="1600" dirty="0">
              <a:solidFill>
                <a:schemeClr val="dk1"/>
              </a:solidFill>
            </a:endParaRPr>
          </a:p>
          <a:p>
            <a:pPr marL="0" indent="0">
              <a:spcAft>
                <a:spcPts val="0"/>
              </a:spcAft>
              <a:buClr>
                <a:schemeClr val="dk1"/>
              </a:buClr>
              <a:buSzPts val="1100"/>
              <a:buNone/>
            </a:pPr>
            <a:endParaRPr lang="en" sz="1600" dirty="0">
              <a:solidFill>
                <a:schemeClr val="dk1"/>
              </a:solidFill>
            </a:endParaRPr>
          </a:p>
          <a:p>
            <a:pPr marL="0" indent="0">
              <a:spcAft>
                <a:spcPts val="0"/>
              </a:spcAft>
              <a:buClr>
                <a:schemeClr val="dk1"/>
              </a:buClr>
              <a:buSzPts val="1100"/>
              <a:buNone/>
            </a:pPr>
            <a:endParaRPr lang="en" sz="1600" dirty="0">
              <a:solidFill>
                <a:schemeClr val="dk1"/>
              </a:solidFill>
            </a:endParaRPr>
          </a:p>
          <a:p>
            <a:pPr marL="0" indent="0">
              <a:spcAft>
                <a:spcPts val="0"/>
              </a:spcAft>
              <a:buClr>
                <a:schemeClr val="dk1"/>
              </a:buClr>
              <a:buSzPts val="1100"/>
              <a:buNone/>
            </a:pPr>
            <a:endParaRPr lang="en" sz="1600" dirty="0">
              <a:solidFill>
                <a:schemeClr val="dk1"/>
              </a:solidFill>
            </a:endParaRPr>
          </a:p>
          <a:p>
            <a:pPr marL="0" indent="0">
              <a:spcAft>
                <a:spcPts val="0"/>
              </a:spcAft>
              <a:buClr>
                <a:schemeClr val="dk1"/>
              </a:buClr>
              <a:buSzPts val="1100"/>
              <a:buNone/>
            </a:pPr>
            <a:endParaRPr lang="en" sz="1600" dirty="0">
              <a:solidFill>
                <a:schemeClr val="dk1"/>
              </a:solidFill>
            </a:endParaRPr>
          </a:p>
        </p:txBody>
      </p:sp>
      <p:sp>
        <p:nvSpPr>
          <p:cNvPr id="204" name="Google Shape;204;p27">
            <a:extLst>
              <a:ext uri="{FF2B5EF4-FFF2-40B4-BE49-F238E27FC236}">
                <a16:creationId xmlns:a16="http://schemas.microsoft.com/office/drawing/2014/main" id="{36C63396-9ADF-8DF8-1C49-6FB429EE9D06}"/>
              </a:ext>
            </a:extLst>
          </p:cNvPr>
          <p:cNvSpPr txBox="1">
            <a:spLocks noGrp="1"/>
          </p:cNvSpPr>
          <p:nvPr>
            <p:ph type="title"/>
          </p:nvPr>
        </p:nvSpPr>
        <p:spPr>
          <a:xfrm>
            <a:off x="311700" y="289847"/>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spcAft>
                <a:spcPts val="0"/>
              </a:spcAft>
            </a:pPr>
            <a:r>
              <a:rPr lang="en" dirty="0"/>
              <a:t>Quiz (1)</a:t>
            </a:r>
            <a:endParaRPr dirty="0"/>
          </a:p>
        </p:txBody>
      </p:sp>
    </p:spTree>
    <p:extLst>
      <p:ext uri="{BB962C8B-B14F-4D97-AF65-F5344CB8AC3E}">
        <p14:creationId xmlns:p14="http://schemas.microsoft.com/office/powerpoint/2010/main" val="603267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80151"/>
          </a:xfrm>
        </p:spPr>
        <p:txBody>
          <a:bodyPr/>
          <a:lstStyle/>
          <a:p>
            <a:r>
              <a:rPr lang="en-US" b="1" dirty="0"/>
              <a:t>Research paper - Evaluation</a:t>
            </a:r>
          </a:p>
        </p:txBody>
      </p:sp>
      <p:sp>
        <p:nvSpPr>
          <p:cNvPr id="3" name="Content Placeholder 2"/>
          <p:cNvSpPr>
            <a:spLocks noGrp="1"/>
          </p:cNvSpPr>
          <p:nvPr>
            <p:ph idx="1"/>
          </p:nvPr>
        </p:nvSpPr>
        <p:spPr>
          <a:xfrm>
            <a:off x="523982" y="621102"/>
            <a:ext cx="8620017" cy="4939272"/>
          </a:xfrm>
        </p:spPr>
        <p:txBody>
          <a:bodyPr/>
          <a:lstStyle/>
          <a:p>
            <a:r>
              <a:rPr lang="en-US" dirty="0"/>
              <a:t>Source: A. J. </a:t>
            </a:r>
            <a:r>
              <a:rPr lang="en-US" sz="1600" dirty="0"/>
              <a:t>Smith, </a:t>
            </a:r>
            <a:r>
              <a:rPr lang="en-US" sz="1600" dirty="0">
                <a:hlinkClick r:id="rId2"/>
              </a:rPr>
              <a:t>The task of the referee</a:t>
            </a:r>
            <a:r>
              <a:rPr lang="en-US" sz="1600" dirty="0"/>
              <a:t>. </a:t>
            </a:r>
            <a:r>
              <a:rPr lang="en-US" sz="1600" i="1" dirty="0"/>
              <a:t>IEEE computer</a:t>
            </a:r>
            <a:r>
              <a:rPr lang="en-US" sz="1600" dirty="0"/>
              <a:t>, </a:t>
            </a:r>
            <a:r>
              <a:rPr lang="en-US" sz="1600" i="1" dirty="0"/>
              <a:t>23</a:t>
            </a:r>
            <a:r>
              <a:rPr lang="en-US" sz="1600" dirty="0"/>
              <a:t>(4), pp.65-71, 1990.</a:t>
            </a:r>
            <a:endParaRPr lang="en-US" dirty="0"/>
          </a:p>
          <a:p>
            <a:pPr lvl="1"/>
            <a:r>
              <a:rPr lang="en-US" sz="1600" dirty="0"/>
              <a:t>evaluate papers for </a:t>
            </a:r>
            <a:r>
              <a:rPr lang="en-US" sz="1600" b="1" dirty="0">
                <a:solidFill>
                  <a:srgbClr val="FF0000"/>
                </a:solidFill>
              </a:rPr>
              <a:t>Novelty, Significance, Correctness ,Readability.</a:t>
            </a:r>
            <a:endParaRPr lang="en-US" b="1" dirty="0">
              <a:solidFill>
                <a:srgbClr val="FF0000"/>
              </a:solidFill>
            </a:endParaRPr>
          </a:p>
          <a:p>
            <a:pPr marL="0" indent="0">
              <a:buNone/>
            </a:pPr>
            <a:endParaRPr lang="en-US" b="1" dirty="0">
              <a:solidFill>
                <a:srgbClr val="FF0000"/>
              </a:solidFill>
            </a:endParaRPr>
          </a:p>
          <a:p>
            <a:r>
              <a:rPr lang="en-US" dirty="0"/>
              <a:t>These are decomposed into following questions:</a:t>
            </a:r>
            <a:endParaRPr lang="en-US" b="1" dirty="0"/>
          </a:p>
          <a:p>
            <a:pPr lvl="1"/>
            <a:r>
              <a:rPr lang="en-US" sz="1600" dirty="0"/>
              <a:t>What is the </a:t>
            </a:r>
            <a:r>
              <a:rPr lang="en-US" sz="1600" dirty="0">
                <a:solidFill>
                  <a:srgbClr val="FF0000"/>
                </a:solidFill>
              </a:rPr>
              <a:t>purpose</a:t>
            </a:r>
            <a:r>
              <a:rPr lang="en-US" sz="1600" dirty="0"/>
              <a:t> of the paper? </a:t>
            </a:r>
          </a:p>
          <a:p>
            <a:pPr lvl="1"/>
            <a:r>
              <a:rPr lang="en-US" sz="1600" dirty="0"/>
              <a:t>Is the goal </a:t>
            </a:r>
            <a:r>
              <a:rPr lang="en-US" sz="1600" dirty="0">
                <a:solidFill>
                  <a:srgbClr val="FF0000"/>
                </a:solidFill>
              </a:rPr>
              <a:t>significant</a:t>
            </a:r>
            <a:r>
              <a:rPr lang="en-US" sz="1600" dirty="0"/>
              <a:t>? </a:t>
            </a:r>
          </a:p>
          <a:p>
            <a:pPr lvl="1"/>
            <a:r>
              <a:rPr lang="en-US" sz="1600" dirty="0"/>
              <a:t>Is the </a:t>
            </a:r>
            <a:r>
              <a:rPr lang="en-US" sz="1600" dirty="0">
                <a:solidFill>
                  <a:srgbClr val="FF0000"/>
                </a:solidFill>
              </a:rPr>
              <a:t>method</a:t>
            </a:r>
            <a:r>
              <a:rPr lang="en-US" sz="1600" dirty="0"/>
              <a:t> of approach valid? </a:t>
            </a:r>
          </a:p>
          <a:p>
            <a:pPr lvl="1"/>
            <a:r>
              <a:rPr lang="en-US" sz="1600" dirty="0"/>
              <a:t>Is the actual execution of the research </a:t>
            </a:r>
            <a:r>
              <a:rPr lang="en-US" sz="1600" dirty="0">
                <a:solidFill>
                  <a:srgbClr val="FF0000"/>
                </a:solidFill>
              </a:rPr>
              <a:t>correct</a:t>
            </a:r>
            <a:r>
              <a:rPr lang="en-US" sz="1600" dirty="0"/>
              <a:t>? </a:t>
            </a:r>
          </a:p>
          <a:p>
            <a:pPr lvl="1"/>
            <a:r>
              <a:rPr lang="en-US" sz="1600" dirty="0"/>
              <a:t>Are the correct </a:t>
            </a:r>
            <a:r>
              <a:rPr lang="en-US" sz="1600" dirty="0">
                <a:solidFill>
                  <a:srgbClr val="FF0000"/>
                </a:solidFill>
              </a:rPr>
              <a:t>conclusions</a:t>
            </a:r>
            <a:r>
              <a:rPr lang="en-US" sz="1600" dirty="0"/>
              <a:t> drawn from the results? </a:t>
            </a:r>
          </a:p>
          <a:p>
            <a:pPr lvl="1"/>
            <a:r>
              <a:rPr lang="en-US" sz="1600" dirty="0"/>
              <a:t>Is the </a:t>
            </a:r>
            <a:r>
              <a:rPr lang="en-US" sz="1600" dirty="0">
                <a:solidFill>
                  <a:srgbClr val="FF0000"/>
                </a:solidFill>
              </a:rPr>
              <a:t>presentation</a:t>
            </a:r>
            <a:r>
              <a:rPr lang="en-US" sz="1600" dirty="0"/>
              <a:t> satisfactory? </a:t>
            </a:r>
          </a:p>
          <a:p>
            <a:pPr lvl="1"/>
            <a:r>
              <a:rPr lang="en-US" sz="1600" b="1" dirty="0"/>
              <a:t>What did you learn? </a:t>
            </a:r>
          </a:p>
          <a:p>
            <a:pPr lvl="1"/>
            <a:r>
              <a:rPr lang="en-US" sz="1600" dirty="0"/>
              <a:t>Is the paper </a:t>
            </a:r>
            <a:r>
              <a:rPr lang="en-US" sz="1600" dirty="0">
                <a:solidFill>
                  <a:srgbClr val="FF0000"/>
                </a:solidFill>
              </a:rPr>
              <a:t>appropriate</a:t>
            </a:r>
            <a:r>
              <a:rPr lang="en-US" sz="1600" dirty="0"/>
              <a:t>? </a:t>
            </a:r>
          </a:p>
          <a:p>
            <a:pPr lvl="1"/>
            <a:endParaRPr lang="en-US" sz="1600" dirty="0"/>
          </a:p>
          <a:p>
            <a:r>
              <a:rPr lang="en-US" dirty="0"/>
              <a:t>Ex. Map above questions to Critical Reading questions.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E4D37B5F-ABCF-48FC-8FD3-F3890A2DD608}" type="slidenum">
              <a:rPr lang="en-US" smtClean="0"/>
              <a:pPr/>
              <a:t>6</a:t>
            </a:fld>
            <a:endParaRPr lang="en-US"/>
          </a:p>
        </p:txBody>
      </p:sp>
    </p:spTree>
    <p:extLst>
      <p:ext uri="{BB962C8B-B14F-4D97-AF65-F5344CB8AC3E}">
        <p14:creationId xmlns:p14="http://schemas.microsoft.com/office/powerpoint/2010/main" val="96034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FA698-BDA9-2838-BC86-68DE2E4DB83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792671-A73E-6C26-9A79-0DA8D1AC60AA}"/>
              </a:ext>
            </a:extLst>
          </p:cNvPr>
          <p:cNvSpPr>
            <a:spLocks noGrp="1"/>
          </p:cNvSpPr>
          <p:nvPr>
            <p:ph type="sldNum" sz="quarter" idx="11"/>
          </p:nvPr>
        </p:nvSpPr>
        <p:spPr/>
        <p:txBody>
          <a:bodyPr/>
          <a:lstStyle/>
          <a:p>
            <a:fld id="{E4D37B5F-ABCF-48FC-8FD3-F3890A2DD608}" type="slidenum">
              <a:rPr lang="en-US" smtClean="0"/>
              <a:pPr/>
              <a:t>60</a:t>
            </a:fld>
            <a:endParaRPr lang="en-US"/>
          </a:p>
        </p:txBody>
      </p:sp>
      <p:sp>
        <p:nvSpPr>
          <p:cNvPr id="18" name="Title 1">
            <a:extLst>
              <a:ext uri="{FF2B5EF4-FFF2-40B4-BE49-F238E27FC236}">
                <a16:creationId xmlns:a16="http://schemas.microsoft.com/office/drawing/2014/main" id="{7A83777C-B208-A7F7-984C-2934827C5195}"/>
              </a:ext>
            </a:extLst>
          </p:cNvPr>
          <p:cNvSpPr>
            <a:spLocks noGrp="1"/>
          </p:cNvSpPr>
          <p:nvPr>
            <p:ph type="title"/>
          </p:nvPr>
        </p:nvSpPr>
        <p:spPr>
          <a:xfrm>
            <a:off x="685800" y="280150"/>
            <a:ext cx="7772400" cy="780151"/>
          </a:xfrm>
        </p:spPr>
        <p:txBody>
          <a:bodyPr/>
          <a:lstStyle/>
          <a:p>
            <a:r>
              <a:rPr lang="en-US" sz="2800" dirty="0">
                <a:latin typeface="Microsoft Sans Serif"/>
                <a:cs typeface="Microsoft Sans Serif"/>
              </a:rPr>
              <a:t>[ Learning Objectives ]</a:t>
            </a:r>
          </a:p>
        </p:txBody>
      </p:sp>
      <p:sp>
        <p:nvSpPr>
          <p:cNvPr id="22" name="Content Placeholder 2">
            <a:extLst>
              <a:ext uri="{FF2B5EF4-FFF2-40B4-BE49-F238E27FC236}">
                <a16:creationId xmlns:a16="http://schemas.microsoft.com/office/drawing/2014/main" id="{C4E3E505-94B3-6A0D-B17A-34642AF78F37}"/>
              </a:ext>
            </a:extLst>
          </p:cNvPr>
          <p:cNvSpPr>
            <a:spLocks noGrp="1"/>
          </p:cNvSpPr>
          <p:nvPr>
            <p:ph idx="1"/>
          </p:nvPr>
        </p:nvSpPr>
        <p:spPr>
          <a:xfrm>
            <a:off x="72614" y="1315138"/>
            <a:ext cx="9071386" cy="4227723"/>
          </a:xfrm>
        </p:spPr>
        <p:txBody>
          <a:bodyPr/>
          <a:lstStyle/>
          <a:p>
            <a:r>
              <a:rPr lang="en-US" sz="2400" dirty="0">
                <a:latin typeface="Microsoft Sans Serif"/>
                <a:cs typeface="Microsoft Sans Serif"/>
              </a:rPr>
              <a:t>After this segment, students will be able to</a:t>
            </a:r>
          </a:p>
          <a:p>
            <a:pPr lvl="1">
              <a:buFont typeface="Arial" panose="020B0604020202020204" pitchFamily="34" charset="0"/>
              <a:buChar char="•"/>
            </a:pPr>
            <a:r>
              <a:rPr lang="en-US" sz="2000" dirty="0">
                <a:latin typeface="Microsoft Sans Serif"/>
                <a:cs typeface="Microsoft Sans Serif"/>
              </a:rPr>
              <a:t>LO1: Research Skill: Constructive Critique</a:t>
            </a:r>
          </a:p>
          <a:p>
            <a:pPr lvl="1">
              <a:buFont typeface="Arial" panose="020B0604020202020204" pitchFamily="34" charset="0"/>
              <a:buChar char="•"/>
            </a:pPr>
            <a:r>
              <a:rPr lang="en-US" sz="2000" dirty="0">
                <a:latin typeface="Microsoft Sans Serif"/>
                <a:cs typeface="Microsoft Sans Serif"/>
              </a:rPr>
              <a:t>LO2: Describe Spatial Query Processing</a:t>
            </a:r>
          </a:p>
          <a:p>
            <a:pPr lvl="1">
              <a:buFont typeface="Arial" panose="020B0604020202020204" pitchFamily="34" charset="0"/>
              <a:buChar char="•"/>
            </a:pPr>
            <a:r>
              <a:rPr lang="en-US" sz="2000" dirty="0">
                <a:solidFill>
                  <a:srgbClr val="FF0000"/>
                </a:solidFill>
                <a:latin typeface="Arial" panose="020B0604020202020204" pitchFamily="34" charset="0"/>
                <a:cs typeface="Arial" panose="020B0604020202020204" pitchFamily="34" charset="0"/>
              </a:rPr>
              <a:t>LO3: List main contributions and organize literature of following papers:</a:t>
            </a:r>
          </a:p>
          <a:p>
            <a:pPr lvl="2">
              <a:buFont typeface="Arial" panose="020B0604020202020204" pitchFamily="34" charset="0"/>
              <a:buChar char="•"/>
            </a:pPr>
            <a:r>
              <a:rPr lang="en-US" sz="1200" b="0" i="0" dirty="0">
                <a:solidFill>
                  <a:srgbClr val="222222"/>
                </a:solidFill>
                <a:effectLst/>
                <a:latin typeface="+mj-lt"/>
              </a:rPr>
              <a:t>Sharma, Arun, and Shashi Shekhar. "Analyzing trajectory gaps to find possible rendezvous region." </a:t>
            </a:r>
            <a:r>
              <a:rPr lang="en-US" sz="1200" b="0" i="1" dirty="0">
                <a:solidFill>
                  <a:srgbClr val="222222"/>
                </a:solidFill>
                <a:effectLst/>
                <a:latin typeface="+mj-lt"/>
              </a:rPr>
              <a:t>ACM Transactions on Intelligent Systems and Technology (TIST)</a:t>
            </a:r>
            <a:r>
              <a:rPr lang="en-US" sz="1200" b="0" i="0" dirty="0">
                <a:solidFill>
                  <a:srgbClr val="222222"/>
                </a:solidFill>
                <a:effectLst/>
                <a:latin typeface="+mj-lt"/>
              </a:rPr>
              <a:t> 13, no. 3 (2022): 1-23.</a:t>
            </a:r>
          </a:p>
          <a:p>
            <a:pPr lvl="2">
              <a:buFont typeface="Arial" panose="020B0604020202020204" pitchFamily="34" charset="0"/>
              <a:buChar char="•"/>
            </a:pPr>
            <a:r>
              <a:rPr lang="en-US" sz="1200" b="0" i="0" dirty="0" err="1">
                <a:solidFill>
                  <a:srgbClr val="202124"/>
                </a:solidFill>
                <a:effectLst/>
                <a:latin typeface="+mj-lt"/>
              </a:rPr>
              <a:t>Kazemi</a:t>
            </a:r>
            <a:r>
              <a:rPr lang="en-US" sz="1200" b="0" i="0" dirty="0">
                <a:solidFill>
                  <a:srgbClr val="202124"/>
                </a:solidFill>
                <a:effectLst/>
                <a:latin typeface="+mj-lt"/>
              </a:rPr>
              <a:t>, Leyla, and Cyrus </a:t>
            </a:r>
            <a:r>
              <a:rPr lang="en-US" sz="1200" b="0" i="0" dirty="0" err="1">
                <a:solidFill>
                  <a:srgbClr val="202124"/>
                </a:solidFill>
                <a:effectLst/>
                <a:latin typeface="+mj-lt"/>
              </a:rPr>
              <a:t>Shahabi</a:t>
            </a:r>
            <a:r>
              <a:rPr lang="en-US" sz="1200" b="0" i="0" dirty="0">
                <a:solidFill>
                  <a:srgbClr val="202124"/>
                </a:solidFill>
                <a:effectLst/>
                <a:latin typeface="+mj-lt"/>
              </a:rPr>
              <a:t>. "</a:t>
            </a:r>
            <a:r>
              <a:rPr lang="en-US" sz="1200" b="0" i="0" dirty="0" err="1">
                <a:solidFill>
                  <a:srgbClr val="202124"/>
                </a:solidFill>
                <a:effectLst/>
                <a:latin typeface="+mj-lt"/>
              </a:rPr>
              <a:t>Geocrowd</a:t>
            </a:r>
            <a:r>
              <a:rPr lang="en-US" sz="1200" b="0" i="0" dirty="0">
                <a:solidFill>
                  <a:srgbClr val="202124"/>
                </a:solidFill>
                <a:effectLst/>
                <a:latin typeface="+mj-lt"/>
              </a:rPr>
              <a:t>: enabling query answering with spatial </a:t>
            </a:r>
            <a:r>
              <a:rPr lang="en-US" sz="1200" b="0" i="0" dirty="0" err="1">
                <a:solidFill>
                  <a:srgbClr val="202124"/>
                </a:solidFill>
                <a:effectLst/>
                <a:latin typeface="+mj-lt"/>
              </a:rPr>
              <a:t>crowdsourcing."Proceedings</a:t>
            </a:r>
            <a:r>
              <a:rPr lang="en-US" sz="1200" b="0" i="0" dirty="0">
                <a:solidFill>
                  <a:srgbClr val="202124"/>
                </a:solidFill>
                <a:effectLst/>
                <a:latin typeface="+mj-lt"/>
              </a:rPr>
              <a:t> of the 20th international conference on advances in geographic information systems. ACM, 2012.</a:t>
            </a:r>
            <a:endParaRPr lang="en-US" sz="1200" dirty="0">
              <a:solidFill>
                <a:srgbClr val="202124"/>
              </a:solidFill>
              <a:latin typeface="+mj-lt"/>
            </a:endParaRPr>
          </a:p>
        </p:txBody>
      </p:sp>
      <p:sp>
        <p:nvSpPr>
          <p:cNvPr id="2" name="Rectangle 1">
            <a:extLst>
              <a:ext uri="{FF2B5EF4-FFF2-40B4-BE49-F238E27FC236}">
                <a16:creationId xmlns:a16="http://schemas.microsoft.com/office/drawing/2014/main" id="{B22B7FB3-465B-67EB-71B7-B906600BB9C9}"/>
              </a:ext>
              <a:ext uri="{C183D7F6-B498-43B3-948B-1728B52AA6E4}">
                <adec:decorative xmlns:adec="http://schemas.microsoft.com/office/drawing/2017/decorative" val="1"/>
              </a:ext>
            </a:extLst>
          </p:cNvPr>
          <p:cNvSpPr/>
          <p:nvPr/>
        </p:nvSpPr>
        <p:spPr bwMode="auto">
          <a:xfrm>
            <a:off x="685800" y="3238051"/>
            <a:ext cx="8385586" cy="414883"/>
          </a:xfrm>
          <a:prstGeom prst="rect">
            <a:avLst/>
          </a:prstGeom>
          <a:no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92643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CC01-5D70-42F6-8500-A08E77F79916}"/>
              </a:ext>
            </a:extLst>
          </p:cNvPr>
          <p:cNvSpPr>
            <a:spLocks noGrp="1"/>
          </p:cNvSpPr>
          <p:nvPr>
            <p:ph type="title"/>
          </p:nvPr>
        </p:nvSpPr>
        <p:spPr/>
        <p:txBody>
          <a:bodyPr/>
          <a:lstStyle/>
          <a:p>
            <a:r>
              <a:rPr lang="en-US" b="1" dirty="0"/>
              <a:t>[ Significance ]</a:t>
            </a:r>
          </a:p>
        </p:txBody>
      </p:sp>
      <p:sp>
        <p:nvSpPr>
          <p:cNvPr id="3" name="Content Placeholder 2">
            <a:extLst>
              <a:ext uri="{FF2B5EF4-FFF2-40B4-BE49-F238E27FC236}">
                <a16:creationId xmlns:a16="http://schemas.microsoft.com/office/drawing/2014/main" id="{BB49A4F4-790D-4E2F-A537-FFC73ECD842A}"/>
              </a:ext>
            </a:extLst>
          </p:cNvPr>
          <p:cNvSpPr>
            <a:spLocks noGrp="1"/>
          </p:cNvSpPr>
          <p:nvPr>
            <p:ph idx="1"/>
          </p:nvPr>
        </p:nvSpPr>
        <p:spPr>
          <a:xfrm>
            <a:off x="523983" y="838200"/>
            <a:ext cx="7772400" cy="4325592"/>
          </a:xfrm>
        </p:spPr>
        <p:txBody>
          <a:bodyPr/>
          <a:lstStyle/>
          <a:p>
            <a:pPr marL="457200" marR="101600" lvl="0" indent="-228600">
              <a:lnSpc>
                <a:spcPct val="115000"/>
              </a:lnSpc>
              <a:spcBef>
                <a:spcPts val="0"/>
              </a:spcBef>
              <a:spcAft>
                <a:spcPts val="0"/>
              </a:spcAft>
              <a:buClr>
                <a:srgbClr val="000000"/>
              </a:buClr>
              <a:buFont typeface="Times New Roman"/>
            </a:pPr>
            <a:r>
              <a:rPr lang="en-US" sz="1600" dirty="0">
                <a:solidFill>
                  <a:srgbClr val="000000"/>
                </a:solidFill>
                <a:ea typeface="Times New Roman"/>
                <a:cs typeface="Times New Roman"/>
                <a:sym typeface="Times New Roman"/>
              </a:rPr>
              <a:t>Ubiquity of sensors and mobile phones (e.g., picture, video,  audio, location, time, speed, direction, acceleration) and estimated significant future growth.</a:t>
            </a:r>
          </a:p>
          <a:p>
            <a:pPr marR="101600" lvl="0">
              <a:lnSpc>
                <a:spcPct val="115000"/>
              </a:lnSpc>
              <a:spcBef>
                <a:spcPts val="0"/>
              </a:spcBef>
              <a:spcAft>
                <a:spcPts val="0"/>
              </a:spcAft>
              <a:buNone/>
            </a:pPr>
            <a:endParaRPr lang="en-US" sz="1600" dirty="0">
              <a:solidFill>
                <a:srgbClr val="000000"/>
              </a:solidFill>
              <a:ea typeface="Times New Roman"/>
              <a:cs typeface="Times New Roman"/>
              <a:sym typeface="Times New Roman"/>
            </a:endParaRPr>
          </a:p>
          <a:p>
            <a:pPr marL="457200" marR="101600" lvl="0" indent="-228600">
              <a:lnSpc>
                <a:spcPct val="115000"/>
              </a:lnSpc>
              <a:spcBef>
                <a:spcPts val="0"/>
              </a:spcBef>
              <a:spcAft>
                <a:spcPts val="0"/>
              </a:spcAft>
              <a:buClr>
                <a:srgbClr val="000000"/>
              </a:buClr>
              <a:buFont typeface="Times New Roman"/>
            </a:pPr>
            <a:r>
              <a:rPr lang="en-US" sz="1600" dirty="0">
                <a:solidFill>
                  <a:srgbClr val="000000"/>
                </a:solidFill>
                <a:ea typeface="Times New Roman"/>
                <a:cs typeface="Times New Roman"/>
                <a:sym typeface="Times New Roman"/>
              </a:rPr>
              <a:t>Need to fully utilize this new platform for spatial crowdsourcing. </a:t>
            </a:r>
          </a:p>
          <a:p>
            <a:pPr marL="914400" marR="101600" lvl="1" indent="-330200">
              <a:lnSpc>
                <a:spcPct val="115000"/>
              </a:lnSpc>
              <a:spcBef>
                <a:spcPts val="0"/>
              </a:spcBef>
              <a:spcAft>
                <a:spcPts val="0"/>
              </a:spcAft>
              <a:buClr>
                <a:srgbClr val="000000"/>
              </a:buClr>
              <a:buSzPct val="100000"/>
              <a:buFont typeface="Times New Roman"/>
            </a:pPr>
            <a:r>
              <a:rPr lang="en-US" sz="1600" dirty="0">
                <a:solidFill>
                  <a:srgbClr val="000000"/>
                </a:solidFill>
                <a:ea typeface="Times New Roman"/>
                <a:cs typeface="Times New Roman"/>
                <a:sym typeface="Times New Roman"/>
              </a:rPr>
              <a:t>e.g. Mobile Millennium Project [10], </a:t>
            </a:r>
          </a:p>
          <a:p>
            <a:pPr marL="457200" marR="101600" lvl="0" indent="457200">
              <a:lnSpc>
                <a:spcPct val="115000"/>
              </a:lnSpc>
              <a:spcBef>
                <a:spcPts val="0"/>
              </a:spcBef>
              <a:spcAft>
                <a:spcPts val="0"/>
              </a:spcAft>
              <a:buNone/>
            </a:pPr>
            <a:r>
              <a:rPr lang="en-US" sz="1600" dirty="0" err="1">
                <a:solidFill>
                  <a:srgbClr val="000000"/>
                </a:solidFill>
                <a:ea typeface="Times New Roman"/>
                <a:cs typeface="Times New Roman"/>
                <a:sym typeface="Times New Roman"/>
              </a:rPr>
              <a:t>CarTel</a:t>
            </a:r>
            <a:r>
              <a:rPr lang="en-US" sz="1600" dirty="0">
                <a:solidFill>
                  <a:srgbClr val="000000"/>
                </a:solidFill>
                <a:ea typeface="Times New Roman"/>
                <a:cs typeface="Times New Roman"/>
                <a:sym typeface="Times New Roman"/>
              </a:rPr>
              <a:t> [21], </a:t>
            </a:r>
            <a:r>
              <a:rPr lang="en-US" sz="1600" dirty="0" err="1">
                <a:solidFill>
                  <a:srgbClr val="000000"/>
                </a:solidFill>
                <a:ea typeface="Times New Roman"/>
                <a:cs typeface="Times New Roman"/>
                <a:sym typeface="Times New Roman"/>
              </a:rPr>
              <a:t>Nericell</a:t>
            </a:r>
            <a:r>
              <a:rPr lang="en-US" sz="1600" dirty="0">
                <a:solidFill>
                  <a:srgbClr val="000000"/>
                </a:solidFill>
                <a:ea typeface="Times New Roman"/>
                <a:cs typeface="Times New Roman"/>
                <a:sym typeface="Times New Roman"/>
              </a:rPr>
              <a:t> [26], </a:t>
            </a:r>
            <a:r>
              <a:rPr lang="en-US" sz="1600" dirty="0" err="1">
                <a:solidFill>
                  <a:srgbClr val="000000"/>
                </a:solidFill>
                <a:ea typeface="Times New Roman"/>
                <a:cs typeface="Times New Roman"/>
                <a:sym typeface="Times New Roman"/>
              </a:rPr>
              <a:t>CycleSense</a:t>
            </a:r>
            <a:r>
              <a:rPr lang="en-US" sz="1600" dirty="0">
                <a:solidFill>
                  <a:srgbClr val="000000"/>
                </a:solidFill>
                <a:ea typeface="Times New Roman"/>
                <a:cs typeface="Times New Roman"/>
                <a:sym typeface="Times New Roman"/>
              </a:rPr>
              <a:t> [2]</a:t>
            </a:r>
          </a:p>
          <a:p>
            <a:pPr marL="0" marR="101600" lvl="0" indent="0">
              <a:lnSpc>
                <a:spcPct val="115000"/>
              </a:lnSpc>
              <a:spcBef>
                <a:spcPts val="0"/>
              </a:spcBef>
              <a:spcAft>
                <a:spcPts val="0"/>
              </a:spcAft>
              <a:buNone/>
            </a:pPr>
            <a:endParaRPr lang="en-US" sz="1600" dirty="0">
              <a:solidFill>
                <a:srgbClr val="000000"/>
              </a:solidFill>
              <a:ea typeface="Times New Roman"/>
              <a:cs typeface="Times New Roman"/>
              <a:sym typeface="Times New Roman"/>
            </a:endParaRPr>
          </a:p>
          <a:p>
            <a:pPr marL="0" marR="101600" lvl="0" indent="0">
              <a:lnSpc>
                <a:spcPct val="115000"/>
              </a:lnSpc>
              <a:spcBef>
                <a:spcPts val="0"/>
              </a:spcBef>
              <a:spcAft>
                <a:spcPts val="0"/>
              </a:spcAft>
              <a:buNone/>
            </a:pPr>
            <a:r>
              <a:rPr lang="en-US" sz="1600" dirty="0">
                <a:solidFill>
                  <a:srgbClr val="000000"/>
                </a:solidFill>
                <a:ea typeface="Times New Roman"/>
                <a:cs typeface="Times New Roman"/>
                <a:sym typeface="Times New Roman"/>
              </a:rPr>
              <a:t>Examples:</a:t>
            </a:r>
          </a:p>
          <a:p>
            <a:pPr marR="101600">
              <a:lnSpc>
                <a:spcPct val="115000"/>
              </a:lnSpc>
              <a:spcBef>
                <a:spcPts val="0"/>
              </a:spcBef>
              <a:spcAft>
                <a:spcPts val="0"/>
              </a:spcAft>
            </a:pPr>
            <a:r>
              <a:rPr lang="en-US" sz="1600" dirty="0" err="1">
                <a:solidFill>
                  <a:srgbClr val="000000"/>
                </a:solidFill>
                <a:ea typeface="Times New Roman"/>
                <a:cs typeface="Times New Roman"/>
                <a:sym typeface="Times New Roman"/>
              </a:rPr>
              <a:t>OpenStreetMap</a:t>
            </a:r>
            <a:r>
              <a:rPr lang="en-US" sz="1600" dirty="0">
                <a:solidFill>
                  <a:srgbClr val="000000"/>
                </a:solidFill>
                <a:ea typeface="Times New Roman"/>
                <a:cs typeface="Times New Roman"/>
                <a:sym typeface="Times New Roman"/>
              </a:rPr>
              <a:t> Haiti earthquake map</a:t>
            </a:r>
          </a:p>
          <a:p>
            <a:pPr>
              <a:spcAft>
                <a:spcPts val="1200"/>
              </a:spcAft>
            </a:pPr>
            <a:endParaRPr lang="en-US" sz="1600" b="1" dirty="0"/>
          </a:p>
          <a:p>
            <a:pPr>
              <a:spcAft>
                <a:spcPts val="1200"/>
              </a:spcAft>
            </a:pPr>
            <a:r>
              <a:rPr lang="en-US" sz="1600" dirty="0"/>
              <a:t>Amazon Turk</a:t>
            </a:r>
          </a:p>
          <a:p>
            <a:pPr>
              <a:spcAft>
                <a:spcPts val="1200"/>
              </a:spcAft>
            </a:pPr>
            <a:endParaRPr lang="en-US" sz="1600" b="1" dirty="0"/>
          </a:p>
          <a:p>
            <a:pPr>
              <a:spcAft>
                <a:spcPts val="1200"/>
              </a:spcAft>
            </a:pPr>
            <a:r>
              <a:rPr lang="en-US" sz="1600" dirty="0"/>
              <a:t>Uber</a:t>
            </a:r>
          </a:p>
        </p:txBody>
      </p:sp>
      <p:sp>
        <p:nvSpPr>
          <p:cNvPr id="4" name="Slide Number Placeholder 3">
            <a:extLst>
              <a:ext uri="{FF2B5EF4-FFF2-40B4-BE49-F238E27FC236}">
                <a16:creationId xmlns:a16="http://schemas.microsoft.com/office/drawing/2014/main" id="{675E06D3-523E-438E-9F0A-2668F5293200}"/>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37B5F-ABCF-48FC-8FD3-F3890A2DD608}" type="slidenum">
              <a:rPr lang="en-US" smtClean="0"/>
              <a:pPr/>
              <a:t>61</a:t>
            </a:fld>
            <a:endParaRPr lang="en-US"/>
          </a:p>
        </p:txBody>
      </p:sp>
      <p:pic>
        <p:nvPicPr>
          <p:cNvPr id="3074" name="Picture 2" descr="Map of an urban area in Haiti with numerous orange markers indicating reported earthquake damage locations, showing clusters of damage points concentrated along city streets.">
            <a:extLst>
              <a:ext uri="{FF2B5EF4-FFF2-40B4-BE49-F238E27FC236}">
                <a16:creationId xmlns:a16="http://schemas.microsoft.com/office/drawing/2014/main" id="{3779E79D-3A0A-4CFC-9D7B-03E5E09768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6256" y="2116441"/>
            <a:ext cx="2509116" cy="172547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3CB53A-32DE-4E51-8C59-1228B1B12AE6}"/>
              </a:ext>
            </a:extLst>
          </p:cNvPr>
          <p:cNvSpPr/>
          <p:nvPr/>
        </p:nvSpPr>
        <p:spPr>
          <a:xfrm>
            <a:off x="6247373" y="3930366"/>
            <a:ext cx="2896627" cy="338554"/>
          </a:xfrm>
          <a:prstGeom prst="rect">
            <a:avLst/>
          </a:prstGeom>
        </p:spPr>
        <p:txBody>
          <a:bodyPr wrap="none">
            <a:spAutoFit/>
          </a:bodyPr>
          <a:lstStyle/>
          <a:p>
            <a:r>
              <a:rPr lang="en-US" sz="1600" dirty="0">
                <a:solidFill>
                  <a:srgbClr val="000000"/>
                </a:solidFill>
                <a:latin typeface="Linux Libertine"/>
              </a:rPr>
              <a:t>Haiti earthquake damage map</a:t>
            </a:r>
          </a:p>
        </p:txBody>
      </p:sp>
      <p:pic>
        <p:nvPicPr>
          <p:cNvPr id="3076" name="Picture 4" descr="Image result for amazon turk">
            <a:extLst>
              <a:ext uri="{FF2B5EF4-FFF2-40B4-BE49-F238E27FC236}">
                <a16:creationId xmlns:a16="http://schemas.microsoft.com/office/drawing/2014/main" id="{3343F875-6D56-4469-9BC1-A9408EC459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7284" y="4268920"/>
            <a:ext cx="2521921" cy="141858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uber sharing economy">
            <a:extLst>
              <a:ext uri="{FF2B5EF4-FFF2-40B4-BE49-F238E27FC236}">
                <a16:creationId xmlns:a16="http://schemas.microsoft.com/office/drawing/2014/main" id="{C62CFF65-9AD1-408E-B486-4AB77B4E9B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3856" y="4546346"/>
            <a:ext cx="2244225" cy="107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8674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CC01-5D70-42F6-8500-A08E77F79916}"/>
              </a:ext>
            </a:extLst>
          </p:cNvPr>
          <p:cNvSpPr>
            <a:spLocks noGrp="1"/>
          </p:cNvSpPr>
          <p:nvPr>
            <p:ph type="title"/>
          </p:nvPr>
        </p:nvSpPr>
        <p:spPr/>
        <p:txBody>
          <a:bodyPr/>
          <a:lstStyle/>
          <a:p>
            <a:r>
              <a:rPr lang="en" b="1" dirty="0"/>
              <a:t>[ Problem Statement ]</a:t>
            </a:r>
            <a:endParaRPr lang="en-US" b="1"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B49A4F4-790D-4E2F-A537-FFC73ECD842A}"/>
                  </a:ext>
                </a:extLst>
              </p:cNvPr>
              <p:cNvSpPr>
                <a:spLocks noGrp="1"/>
              </p:cNvSpPr>
              <p:nvPr>
                <p:ph idx="1"/>
              </p:nvPr>
            </p:nvSpPr>
            <p:spPr>
              <a:xfrm>
                <a:off x="276883" y="996020"/>
                <a:ext cx="6291633" cy="4325592"/>
              </a:xfrm>
            </p:spPr>
            <p:txBody>
              <a:bodyPr/>
              <a:lstStyle/>
              <a:p>
                <a:pPr marL="0" indent="0">
                  <a:spcAft>
                    <a:spcPts val="0"/>
                  </a:spcAft>
                  <a:buNone/>
                </a:pPr>
                <a:r>
                  <a:rPr lang="en" b="1" dirty="0"/>
                  <a:t>Inputs:</a:t>
                </a:r>
              </a:p>
              <a:p>
                <a:pPr marL="725481" marR="101600" lvl="1" indent="-285750">
                  <a:lnSpc>
                    <a:spcPct val="150000"/>
                  </a:lnSpc>
                  <a:spcBef>
                    <a:spcPts val="0"/>
                  </a:spcBef>
                  <a:spcAft>
                    <a:spcPts val="0"/>
                  </a:spcAft>
                  <a:buClr>
                    <a:srgbClr val="000000"/>
                  </a:buClr>
                  <a:buSzPct val="100000"/>
                  <a:buFont typeface="Arial" panose="020B0604020202020204" pitchFamily="34" charset="0"/>
                  <a:buChar char="•"/>
                </a:pPr>
                <a:r>
                  <a:rPr lang="en" sz="1600" dirty="0">
                    <a:solidFill>
                      <a:srgbClr val="000000"/>
                    </a:solidFill>
                    <a:ea typeface="Times New Roman"/>
                    <a:cs typeface="Times New Roman"/>
                    <a:sym typeface="Times New Roman"/>
                  </a:rPr>
                  <a:t>A time interval </a:t>
                </a:r>
                <a14:m>
                  <m:oMath xmlns:m="http://schemas.openxmlformats.org/officeDocument/2006/math">
                    <m:r>
                      <a:rPr lang="en" sz="1600" i="1" dirty="0" smtClean="0">
                        <a:solidFill>
                          <a:srgbClr val="000000"/>
                        </a:solidFill>
                        <a:latin typeface="Cambria Math" panose="02040503050406030204" pitchFamily="18" charset="0"/>
                        <a:ea typeface="Times New Roman"/>
                        <a:cs typeface="Times New Roman"/>
                        <a:sym typeface="Times New Roman"/>
                      </a:rPr>
                      <m:t>𝜙</m:t>
                    </m:r>
                    <m:r>
                      <a:rPr lang="en" sz="1600" i="1" dirty="0" smtClean="0">
                        <a:solidFill>
                          <a:srgbClr val="000000"/>
                        </a:solidFill>
                        <a:latin typeface="Cambria Math" panose="02040503050406030204" pitchFamily="18" charset="0"/>
                        <a:ea typeface="Times New Roman"/>
                        <a:cs typeface="Times New Roman"/>
                        <a:sym typeface="Times New Roman"/>
                      </a:rPr>
                      <m:t> = {</m:t>
                    </m:r>
                    <m:r>
                      <a:rPr lang="en" sz="1600" i="1" dirty="0" smtClean="0">
                        <a:solidFill>
                          <a:srgbClr val="000000"/>
                        </a:solidFill>
                        <a:latin typeface="Cambria Math" panose="02040503050406030204" pitchFamily="18" charset="0"/>
                        <a:ea typeface="Times New Roman"/>
                        <a:cs typeface="Times New Roman"/>
                        <a:sym typeface="Times New Roman"/>
                      </a:rPr>
                      <m:t>𝑠</m:t>
                    </m:r>
                    <m:r>
                      <a:rPr lang="en" sz="1600" i="1" dirty="0" smtClean="0">
                        <a:solidFill>
                          <a:srgbClr val="000000"/>
                        </a:solidFill>
                        <a:latin typeface="Cambria Math" panose="02040503050406030204" pitchFamily="18" charset="0"/>
                        <a:ea typeface="Times New Roman"/>
                        <a:cs typeface="Times New Roman"/>
                        <a:sym typeface="Times New Roman"/>
                      </a:rPr>
                      <m:t>1, </m:t>
                    </m:r>
                    <m:r>
                      <a:rPr lang="en" sz="1600" i="1" dirty="0" smtClean="0">
                        <a:solidFill>
                          <a:srgbClr val="000000"/>
                        </a:solidFill>
                        <a:latin typeface="Cambria Math" panose="02040503050406030204" pitchFamily="18" charset="0"/>
                        <a:ea typeface="Times New Roman"/>
                        <a:cs typeface="Times New Roman"/>
                        <a:sym typeface="Times New Roman"/>
                      </a:rPr>
                      <m:t>𝑠</m:t>
                    </m:r>
                    <m:r>
                      <a:rPr lang="en" sz="1600" i="1" dirty="0" smtClean="0">
                        <a:solidFill>
                          <a:srgbClr val="000000"/>
                        </a:solidFill>
                        <a:latin typeface="Cambria Math" panose="02040503050406030204" pitchFamily="18" charset="0"/>
                        <a:ea typeface="Times New Roman"/>
                        <a:cs typeface="Times New Roman"/>
                        <a:sym typeface="Times New Roman"/>
                      </a:rPr>
                      <m:t>2, …, </m:t>
                    </m:r>
                    <m:r>
                      <a:rPr lang="en" sz="1600" i="1" dirty="0" err="1" smtClean="0">
                        <a:solidFill>
                          <a:srgbClr val="000000"/>
                        </a:solidFill>
                        <a:latin typeface="Cambria Math" panose="02040503050406030204" pitchFamily="18" charset="0"/>
                        <a:ea typeface="Times New Roman"/>
                        <a:cs typeface="Times New Roman"/>
                        <a:sym typeface="Times New Roman"/>
                      </a:rPr>
                      <m:t>𝑠𝑛</m:t>
                    </m:r>
                    <m:r>
                      <a:rPr lang="en" sz="1600" i="1" dirty="0" smtClean="0">
                        <a:solidFill>
                          <a:srgbClr val="000000"/>
                        </a:solidFill>
                        <a:latin typeface="Cambria Math" panose="02040503050406030204" pitchFamily="18" charset="0"/>
                        <a:ea typeface="Times New Roman"/>
                        <a:cs typeface="Times New Roman"/>
                        <a:sym typeface="Times New Roman"/>
                      </a:rPr>
                      <m:t>}</m:t>
                    </m:r>
                  </m:oMath>
                </a14:m>
                <a:r>
                  <a:rPr lang="en" sz="1600" dirty="0">
                    <a:solidFill>
                      <a:srgbClr val="000000"/>
                    </a:solidFill>
                    <a:ea typeface="Times New Roman"/>
                    <a:cs typeface="Times New Roman"/>
                    <a:sym typeface="Times New Roman"/>
                  </a:rPr>
                  <a:t> </a:t>
                </a:r>
              </a:p>
              <a:p>
                <a:pPr marL="725481" marR="101600" lvl="1" indent="-285750">
                  <a:lnSpc>
                    <a:spcPct val="150000"/>
                  </a:lnSpc>
                  <a:spcBef>
                    <a:spcPts val="0"/>
                  </a:spcBef>
                  <a:spcAft>
                    <a:spcPts val="0"/>
                  </a:spcAft>
                  <a:buClr>
                    <a:srgbClr val="000000"/>
                  </a:buClr>
                  <a:buSzPct val="100000"/>
                  <a:buFont typeface="Arial" panose="020B0604020202020204" pitchFamily="34" charset="0"/>
                  <a:buChar char="•"/>
                </a:pPr>
                <a:r>
                  <a:rPr lang="en" sz="1600" dirty="0">
                    <a:solidFill>
                      <a:srgbClr val="000000"/>
                    </a:solidFill>
                    <a:cs typeface="Times New Roman"/>
                    <a:sym typeface="Times New Roman"/>
                  </a:rPr>
                  <a:t>A set of available workers </a:t>
                </a:r>
                <a14:m>
                  <m:oMath xmlns:m="http://schemas.openxmlformats.org/officeDocument/2006/math">
                    <m:r>
                      <a:rPr lang="en" sz="1600" i="1" dirty="0" smtClean="0">
                        <a:solidFill>
                          <a:srgbClr val="000000"/>
                        </a:solidFill>
                        <a:latin typeface="Cambria Math" panose="02040503050406030204" pitchFamily="18" charset="0"/>
                        <a:cs typeface="Times New Roman"/>
                        <a:sym typeface="Times New Roman"/>
                      </a:rPr>
                      <m:t>&lt;</m:t>
                    </m:r>
                    <m:r>
                      <a:rPr lang="en" sz="1600" i="1" dirty="0" err="1" smtClean="0">
                        <a:solidFill>
                          <a:srgbClr val="000000"/>
                        </a:solidFill>
                        <a:latin typeface="Cambria Math" panose="02040503050406030204" pitchFamily="18" charset="0"/>
                        <a:cs typeface="Times New Roman"/>
                        <a:sym typeface="Times New Roman"/>
                      </a:rPr>
                      <m:t>𝑙𝑜𝑐</m:t>
                    </m:r>
                    <m:r>
                      <a:rPr lang="en" sz="1600" i="1" dirty="0">
                        <a:solidFill>
                          <a:srgbClr val="000000"/>
                        </a:solidFill>
                        <a:latin typeface="Cambria Math" panose="02040503050406030204" pitchFamily="18" charset="0"/>
                        <a:cs typeface="Times New Roman"/>
                        <a:sym typeface="Times New Roman"/>
                      </a:rPr>
                      <m:t>, </m:t>
                    </m:r>
                    <m:r>
                      <a:rPr lang="en" sz="1600" i="1" dirty="0">
                        <a:solidFill>
                          <a:srgbClr val="000000"/>
                        </a:solidFill>
                        <a:latin typeface="Cambria Math" panose="02040503050406030204" pitchFamily="18" charset="0"/>
                        <a:cs typeface="Times New Roman"/>
                        <a:sym typeface="Times New Roman"/>
                      </a:rPr>
                      <m:t>𝑅</m:t>
                    </m:r>
                    <m:r>
                      <a:rPr lang="en" sz="1600" i="1" dirty="0">
                        <a:solidFill>
                          <a:srgbClr val="000000"/>
                        </a:solidFill>
                        <a:latin typeface="Cambria Math" panose="02040503050406030204" pitchFamily="18" charset="0"/>
                        <a:cs typeface="Times New Roman"/>
                        <a:sym typeface="Times New Roman"/>
                      </a:rPr>
                      <m:t>, </m:t>
                    </m:r>
                    <m:r>
                      <a:rPr lang="en" sz="1600" i="1" dirty="0" err="1" smtClean="0">
                        <a:solidFill>
                          <a:srgbClr val="000000"/>
                        </a:solidFill>
                        <a:latin typeface="Cambria Math" panose="02040503050406030204" pitchFamily="18" charset="0"/>
                        <a:cs typeface="Times New Roman"/>
                        <a:sym typeface="Times New Roman"/>
                      </a:rPr>
                      <m:t>𝑚𝑎𝑥𝑇</m:t>
                    </m:r>
                    <m:r>
                      <a:rPr lang="en" sz="1600" i="1" dirty="0">
                        <a:solidFill>
                          <a:srgbClr val="000000"/>
                        </a:solidFill>
                        <a:latin typeface="Cambria Math" panose="02040503050406030204" pitchFamily="18" charset="0"/>
                        <a:cs typeface="Times New Roman"/>
                        <a:sym typeface="Times New Roman"/>
                      </a:rPr>
                      <m:t>&gt; </m:t>
                    </m:r>
                  </m:oMath>
                </a14:m>
                <a:r>
                  <a:rPr lang="en" sz="1600" dirty="0">
                    <a:solidFill>
                      <a:srgbClr val="000000"/>
                    </a:solidFill>
                    <a:cs typeface="Times New Roman"/>
                    <a:sym typeface="Times New Roman"/>
                  </a:rPr>
                  <a:t>for every </a:t>
                </a:r>
                <a14:m>
                  <m:oMath xmlns:m="http://schemas.openxmlformats.org/officeDocument/2006/math">
                    <m:sSub>
                      <m:sSubPr>
                        <m:ctrlPr>
                          <a:rPr lang="en-US" sz="1600" b="0" i="1" dirty="0" smtClean="0">
                            <a:solidFill>
                              <a:srgbClr val="000000"/>
                            </a:solidFill>
                            <a:latin typeface="Cambria Math" panose="02040503050406030204" pitchFamily="18" charset="0"/>
                            <a:cs typeface="Times New Roman"/>
                            <a:sym typeface="Times New Roman"/>
                          </a:rPr>
                        </m:ctrlPr>
                      </m:sSubPr>
                      <m:e>
                        <m:r>
                          <a:rPr lang="en" sz="1600" i="1" dirty="0" smtClean="0">
                            <a:solidFill>
                              <a:srgbClr val="000000"/>
                            </a:solidFill>
                            <a:latin typeface="Cambria Math" panose="02040503050406030204" pitchFamily="18" charset="0"/>
                            <a:cs typeface="Times New Roman"/>
                            <a:sym typeface="Times New Roman"/>
                          </a:rPr>
                          <m:t>𝑠</m:t>
                        </m:r>
                      </m:e>
                      <m:sub>
                        <m:r>
                          <a:rPr lang="en" sz="1600" i="1" dirty="0" smtClean="0">
                            <a:solidFill>
                              <a:srgbClr val="000000"/>
                            </a:solidFill>
                            <a:latin typeface="Cambria Math" panose="02040503050406030204" pitchFamily="18" charset="0"/>
                            <a:cs typeface="Times New Roman"/>
                            <a:sym typeface="Times New Roman"/>
                          </a:rPr>
                          <m:t>𝑖</m:t>
                        </m:r>
                      </m:sub>
                    </m:sSub>
                  </m:oMath>
                </a14:m>
                <a:r>
                  <a:rPr lang="en" sz="1600" dirty="0">
                    <a:solidFill>
                      <a:srgbClr val="000000"/>
                    </a:solidFill>
                    <a:cs typeface="Times New Roman"/>
                    <a:sym typeface="Times New Roman"/>
                  </a:rPr>
                  <a:t> </a:t>
                </a:r>
              </a:p>
              <a:p>
                <a:pPr marL="725481" marR="101600" lvl="1" indent="-285750">
                  <a:lnSpc>
                    <a:spcPct val="150000"/>
                  </a:lnSpc>
                  <a:spcBef>
                    <a:spcPts val="0"/>
                  </a:spcBef>
                  <a:spcAft>
                    <a:spcPts val="0"/>
                  </a:spcAft>
                  <a:buClr>
                    <a:srgbClr val="000000"/>
                  </a:buClr>
                  <a:buSzPct val="100000"/>
                  <a:buFont typeface="Arial" panose="020B0604020202020204" pitchFamily="34" charset="0"/>
                  <a:buChar char="•"/>
                </a:pPr>
                <a:r>
                  <a:rPr lang="en" sz="1600" dirty="0">
                    <a:solidFill>
                      <a:srgbClr val="000000"/>
                    </a:solidFill>
                    <a:cs typeface="Times New Roman"/>
                    <a:sym typeface="Times New Roman"/>
                  </a:rPr>
                  <a:t>A set of tasks </a:t>
                </a:r>
                <a14:m>
                  <m:oMath xmlns:m="http://schemas.openxmlformats.org/officeDocument/2006/math">
                    <m:r>
                      <a:rPr lang="en" sz="1600" i="1" dirty="0" smtClean="0">
                        <a:solidFill>
                          <a:srgbClr val="000000"/>
                        </a:solidFill>
                        <a:latin typeface="Cambria Math" panose="02040503050406030204" pitchFamily="18" charset="0"/>
                        <a:cs typeface="Times New Roman"/>
                        <a:sym typeface="Times New Roman"/>
                      </a:rPr>
                      <m:t>&lt;</m:t>
                    </m:r>
                    <m:r>
                      <a:rPr lang="en" sz="1600" i="1" dirty="0" err="1" smtClean="0">
                        <a:solidFill>
                          <a:srgbClr val="000000"/>
                        </a:solidFill>
                        <a:latin typeface="Cambria Math" panose="02040503050406030204" pitchFamily="18" charset="0"/>
                        <a:cs typeface="Times New Roman"/>
                        <a:sym typeface="Times New Roman"/>
                      </a:rPr>
                      <m:t>𝑙𝑜𝑐</m:t>
                    </m:r>
                    <m:r>
                      <a:rPr lang="en" sz="1600" i="1" dirty="0">
                        <a:solidFill>
                          <a:srgbClr val="000000"/>
                        </a:solidFill>
                        <a:latin typeface="Cambria Math" panose="02040503050406030204" pitchFamily="18" charset="0"/>
                        <a:cs typeface="Times New Roman"/>
                        <a:sym typeface="Times New Roman"/>
                      </a:rPr>
                      <m:t>, </m:t>
                    </m:r>
                    <m:r>
                      <a:rPr lang="en" sz="1600" i="1" dirty="0">
                        <a:solidFill>
                          <a:srgbClr val="000000"/>
                        </a:solidFill>
                        <a:latin typeface="Cambria Math" panose="02040503050406030204" pitchFamily="18" charset="0"/>
                        <a:cs typeface="Times New Roman"/>
                        <a:sym typeface="Times New Roman"/>
                      </a:rPr>
                      <m:t>𝑞𝑢𝑒𝑟𝑦</m:t>
                    </m:r>
                    <m:r>
                      <a:rPr lang="en" sz="1600" i="1" dirty="0">
                        <a:solidFill>
                          <a:srgbClr val="000000"/>
                        </a:solidFill>
                        <a:latin typeface="Cambria Math" panose="02040503050406030204" pitchFamily="18" charset="0"/>
                        <a:cs typeface="Times New Roman"/>
                        <a:sym typeface="Times New Roman"/>
                      </a:rPr>
                      <m:t>, </m:t>
                    </m:r>
                    <m:r>
                      <a:rPr lang="en" sz="1600" i="1" dirty="0">
                        <a:solidFill>
                          <a:srgbClr val="000000"/>
                        </a:solidFill>
                        <a:latin typeface="Cambria Math" panose="02040503050406030204" pitchFamily="18" charset="0"/>
                        <a:cs typeface="Times New Roman"/>
                        <a:sym typeface="Times New Roman"/>
                      </a:rPr>
                      <m:t>𝑠𝑡𝑎𝑟𝑡</m:t>
                    </m:r>
                    <m:r>
                      <a:rPr lang="en" sz="1600" i="1" dirty="0">
                        <a:solidFill>
                          <a:srgbClr val="000000"/>
                        </a:solidFill>
                        <a:latin typeface="Cambria Math" panose="02040503050406030204" pitchFamily="18" charset="0"/>
                        <a:cs typeface="Times New Roman"/>
                        <a:sym typeface="Times New Roman"/>
                      </a:rPr>
                      <m:t>, </m:t>
                    </m:r>
                    <m:r>
                      <a:rPr lang="en" sz="1600" i="1" dirty="0">
                        <a:solidFill>
                          <a:srgbClr val="000000"/>
                        </a:solidFill>
                        <a:latin typeface="Cambria Math" panose="02040503050406030204" pitchFamily="18" charset="0"/>
                        <a:cs typeface="Times New Roman"/>
                        <a:sym typeface="Times New Roman"/>
                      </a:rPr>
                      <m:t>𝑒𝑥𝑝𝑖𝑟𝑎𝑡𝑖𝑜𝑛</m:t>
                    </m:r>
                    <m:r>
                      <a:rPr lang="en" sz="1600" i="1" dirty="0">
                        <a:solidFill>
                          <a:srgbClr val="000000"/>
                        </a:solidFill>
                        <a:latin typeface="Cambria Math" panose="02040503050406030204" pitchFamily="18" charset="0"/>
                        <a:cs typeface="Times New Roman"/>
                        <a:sym typeface="Times New Roman"/>
                      </a:rPr>
                      <m:t>&gt; </m:t>
                    </m:r>
                  </m:oMath>
                </a14:m>
                <a:r>
                  <a:rPr lang="en" sz="1600" dirty="0">
                    <a:solidFill>
                      <a:srgbClr val="000000"/>
                    </a:solidFill>
                    <a:cs typeface="Times New Roman"/>
                    <a:sym typeface="Times New Roman"/>
                  </a:rPr>
                  <a:t>for every </a:t>
                </a:r>
                <a14:m>
                  <m:oMath xmlns:m="http://schemas.openxmlformats.org/officeDocument/2006/math">
                    <m:sSub>
                      <m:sSubPr>
                        <m:ctrlPr>
                          <a:rPr lang="en-US" sz="1600" b="0" i="1" dirty="0" smtClean="0">
                            <a:solidFill>
                              <a:srgbClr val="000000"/>
                            </a:solidFill>
                            <a:latin typeface="Cambria Math" panose="02040503050406030204" pitchFamily="18" charset="0"/>
                            <a:cs typeface="Times New Roman"/>
                            <a:sym typeface="Times New Roman"/>
                          </a:rPr>
                        </m:ctrlPr>
                      </m:sSubPr>
                      <m:e>
                        <m:r>
                          <a:rPr lang="en" sz="1600" i="1" dirty="0" smtClean="0">
                            <a:solidFill>
                              <a:srgbClr val="000000"/>
                            </a:solidFill>
                            <a:latin typeface="Cambria Math" panose="02040503050406030204" pitchFamily="18" charset="0"/>
                            <a:cs typeface="Times New Roman"/>
                            <a:sym typeface="Times New Roman"/>
                          </a:rPr>
                          <m:t>𝑠</m:t>
                        </m:r>
                      </m:e>
                      <m:sub>
                        <m:r>
                          <a:rPr lang="en" sz="1600" i="1" dirty="0" smtClean="0">
                            <a:solidFill>
                              <a:srgbClr val="000000"/>
                            </a:solidFill>
                            <a:latin typeface="Cambria Math" panose="02040503050406030204" pitchFamily="18" charset="0"/>
                            <a:cs typeface="Times New Roman"/>
                            <a:sym typeface="Times New Roman"/>
                          </a:rPr>
                          <m:t>𝑖</m:t>
                        </m:r>
                      </m:sub>
                    </m:sSub>
                  </m:oMath>
                </a14:m>
                <a:r>
                  <a:rPr lang="en" sz="1600" dirty="0">
                    <a:solidFill>
                      <a:srgbClr val="000000"/>
                    </a:solidFill>
                    <a:cs typeface="Times New Roman"/>
                    <a:sym typeface="Times New Roman"/>
                  </a:rPr>
                  <a:t> </a:t>
                </a:r>
              </a:p>
              <a:p>
                <a:pPr marL="0" indent="0">
                  <a:spcAft>
                    <a:spcPts val="0"/>
                  </a:spcAft>
                  <a:buNone/>
                </a:pPr>
                <a:r>
                  <a:rPr lang="en" b="1" dirty="0"/>
                  <a:t>Output:</a:t>
                </a:r>
              </a:p>
              <a:p>
                <a:pPr marL="628650" lvl="1" indent="-206375">
                  <a:spcAft>
                    <a:spcPts val="0"/>
                  </a:spcAft>
                  <a:buClr>
                    <a:srgbClr val="000000"/>
                  </a:buClr>
                  <a:buFont typeface="Arial" panose="020B0604020202020204" pitchFamily="34" charset="0"/>
                  <a:buChar char="•"/>
                </a:pPr>
                <a:r>
                  <a:rPr lang="en" sz="1600" dirty="0">
                    <a:solidFill>
                      <a:srgbClr val="000000"/>
                    </a:solidFill>
                    <a:cs typeface="Times New Roman"/>
                    <a:sym typeface="Times New Roman"/>
                  </a:rPr>
                  <a:t>Task assignment instance sets </a:t>
                </a:r>
                <a14:m>
                  <m:oMath xmlns:m="http://schemas.openxmlformats.org/officeDocument/2006/math">
                    <m:sSub>
                      <m:sSubPr>
                        <m:ctrlPr>
                          <a:rPr lang="en-US" sz="1600" i="1" dirty="0">
                            <a:solidFill>
                              <a:srgbClr val="000000"/>
                            </a:solidFill>
                            <a:latin typeface="Cambria Math" panose="02040503050406030204" pitchFamily="18" charset="0"/>
                            <a:cs typeface="Times New Roman"/>
                            <a:sym typeface="Times New Roman"/>
                          </a:rPr>
                        </m:ctrlPr>
                      </m:sSubPr>
                      <m:e>
                        <m:r>
                          <a:rPr lang="en" sz="1600" dirty="0">
                            <a:solidFill>
                              <a:srgbClr val="000000"/>
                            </a:solidFill>
                            <a:latin typeface="Cambria Math" panose="02040503050406030204" pitchFamily="18" charset="0"/>
                            <a:cs typeface="Times New Roman"/>
                            <a:sym typeface="Times New Roman"/>
                          </a:rPr>
                          <m:t>𝐼</m:t>
                        </m:r>
                      </m:e>
                      <m:sub>
                        <m:r>
                          <a:rPr lang="en" sz="1600" dirty="0">
                            <a:solidFill>
                              <a:srgbClr val="000000"/>
                            </a:solidFill>
                            <a:latin typeface="Cambria Math" panose="02040503050406030204" pitchFamily="18" charset="0"/>
                            <a:cs typeface="Times New Roman"/>
                            <a:sym typeface="Times New Roman"/>
                          </a:rPr>
                          <m:t>𝑖</m:t>
                        </m:r>
                      </m:sub>
                    </m:sSub>
                  </m:oMath>
                </a14:m>
                <a:r>
                  <a:rPr lang="en" sz="1600" dirty="0">
                    <a:solidFill>
                      <a:srgbClr val="000000"/>
                    </a:solidFill>
                    <a:cs typeface="Times New Roman"/>
                    <a:sym typeface="Times New Roman"/>
                  </a:rPr>
                  <a:t> for all </a:t>
                </a:r>
                <a14:m>
                  <m:oMath xmlns:m="http://schemas.openxmlformats.org/officeDocument/2006/math">
                    <m:sSub>
                      <m:sSubPr>
                        <m:ctrlPr>
                          <a:rPr lang="en-US" sz="1600" i="1" dirty="0">
                            <a:solidFill>
                              <a:srgbClr val="000000"/>
                            </a:solidFill>
                            <a:latin typeface="Cambria Math" panose="02040503050406030204" pitchFamily="18" charset="0"/>
                            <a:cs typeface="Times New Roman"/>
                            <a:sym typeface="Times New Roman"/>
                          </a:rPr>
                        </m:ctrlPr>
                      </m:sSubPr>
                      <m:e>
                        <m:r>
                          <a:rPr lang="en" sz="1600" dirty="0">
                            <a:solidFill>
                              <a:srgbClr val="000000"/>
                            </a:solidFill>
                            <a:latin typeface="Cambria Math" panose="02040503050406030204" pitchFamily="18" charset="0"/>
                            <a:cs typeface="Times New Roman"/>
                            <a:sym typeface="Times New Roman"/>
                          </a:rPr>
                          <m:t>𝑠</m:t>
                        </m:r>
                      </m:e>
                      <m:sub>
                        <m:r>
                          <a:rPr lang="en" sz="1600" dirty="0">
                            <a:solidFill>
                              <a:srgbClr val="000000"/>
                            </a:solidFill>
                            <a:latin typeface="Cambria Math" panose="02040503050406030204" pitchFamily="18" charset="0"/>
                            <a:cs typeface="Times New Roman"/>
                            <a:sym typeface="Times New Roman"/>
                          </a:rPr>
                          <m:t>𝑖</m:t>
                        </m:r>
                      </m:sub>
                    </m:sSub>
                  </m:oMath>
                </a14:m>
                <a:endParaRPr lang="en" sz="1600" dirty="0">
                  <a:solidFill>
                    <a:srgbClr val="000000"/>
                  </a:solidFill>
                  <a:cs typeface="Times New Roman"/>
                </a:endParaRPr>
              </a:p>
              <a:p>
                <a:pPr marL="0" indent="0">
                  <a:spcAft>
                    <a:spcPts val="0"/>
                  </a:spcAft>
                  <a:buNone/>
                </a:pPr>
                <a:r>
                  <a:rPr lang="en" b="1" dirty="0"/>
                  <a:t>Objective:</a:t>
                </a:r>
              </a:p>
              <a:p>
                <a:pPr marL="628650" lvl="1" indent="-206375">
                  <a:spcAft>
                    <a:spcPts val="0"/>
                  </a:spcAft>
                  <a:buClr>
                    <a:srgbClr val="000000"/>
                  </a:buClr>
                  <a:buFont typeface="Arial" panose="020B0604020202020204" pitchFamily="34" charset="0"/>
                  <a:buChar char="•"/>
                </a:pPr>
                <a:r>
                  <a:rPr lang="en" dirty="0">
                    <a:solidFill>
                      <a:srgbClr val="000000"/>
                    </a:solidFill>
                    <a:ea typeface="Times New Roman"/>
                    <a:cs typeface="Times New Roman"/>
                    <a:sym typeface="Times New Roman"/>
                  </a:rPr>
                  <a:t>Total (both current and future) number of assigned tasks (i.e., </a:t>
                </a:r>
                <a14:m>
                  <m:oMath xmlns:m="http://schemas.openxmlformats.org/officeDocument/2006/math">
                    <m:r>
                      <m:rPr>
                        <m:sty m:val="p"/>
                      </m:rPr>
                      <a:rPr lang="en" i="0" dirty="0" smtClean="0">
                        <a:solidFill>
                          <a:srgbClr val="000000"/>
                        </a:solidFill>
                        <a:latin typeface="Cambria Math" panose="02040503050406030204" pitchFamily="18" charset="0"/>
                        <a:ea typeface="Times New Roman"/>
                        <a:cs typeface="Times New Roman"/>
                        <a:sym typeface="Times New Roman"/>
                      </a:rPr>
                      <m:t>Σ</m:t>
                    </m:r>
                    <m:r>
                      <a:rPr lang="en" i="1" dirty="0">
                        <a:solidFill>
                          <a:srgbClr val="000000"/>
                        </a:solidFill>
                        <a:latin typeface="Cambria Math" panose="02040503050406030204" pitchFamily="18" charset="0"/>
                        <a:ea typeface="Times New Roman"/>
                        <a:cs typeface="Times New Roman"/>
                        <a:sym typeface="Times New Roman"/>
                      </a:rPr>
                      <m:t> |</m:t>
                    </m:r>
                    <m:r>
                      <a:rPr lang="en" i="1" dirty="0">
                        <a:solidFill>
                          <a:srgbClr val="000000"/>
                        </a:solidFill>
                        <a:latin typeface="Cambria Math" panose="02040503050406030204" pitchFamily="18" charset="0"/>
                        <a:ea typeface="Times New Roman"/>
                        <a:cs typeface="Times New Roman"/>
                        <a:sym typeface="Times New Roman"/>
                      </a:rPr>
                      <m:t>𝐼𝑖</m:t>
                    </m:r>
                    <m:r>
                      <a:rPr lang="en" i="1" dirty="0">
                        <a:solidFill>
                          <a:srgbClr val="000000"/>
                        </a:solidFill>
                        <a:latin typeface="Cambria Math" panose="02040503050406030204" pitchFamily="18" charset="0"/>
                        <a:ea typeface="Times New Roman"/>
                        <a:cs typeface="Times New Roman"/>
                        <a:sym typeface="Times New Roman"/>
                      </a:rPr>
                      <m:t>|</m:t>
                    </m:r>
                  </m:oMath>
                </a14:m>
                <a:r>
                  <a:rPr lang="en" dirty="0">
                    <a:solidFill>
                      <a:srgbClr val="000000"/>
                    </a:solidFill>
                    <a:ea typeface="Times New Roman"/>
                    <a:cs typeface="Times New Roman"/>
                    <a:sym typeface="Times New Roman"/>
                  </a:rPr>
                  <a:t>) is maximized.</a:t>
                </a:r>
                <a:endParaRPr lang="en" b="1" dirty="0"/>
              </a:p>
              <a:p>
                <a:pPr marL="0" indent="0">
                  <a:spcAft>
                    <a:spcPts val="0"/>
                  </a:spcAft>
                  <a:buNone/>
                </a:pPr>
                <a:r>
                  <a:rPr lang="en" b="1" dirty="0"/>
                  <a:t>Constraints:</a:t>
                </a:r>
              </a:p>
              <a:p>
                <a:pPr marL="688975" marR="101600" indent="-290513">
                  <a:lnSpc>
                    <a:spcPct val="150000"/>
                  </a:lnSpc>
                  <a:spcBef>
                    <a:spcPts val="0"/>
                  </a:spcBef>
                  <a:spcAft>
                    <a:spcPts val="0"/>
                  </a:spcAft>
                  <a:buClr>
                    <a:srgbClr val="000000"/>
                  </a:buClr>
                  <a:buSzPct val="100000"/>
                  <a:buFont typeface="Arial" panose="020B0604020202020204" pitchFamily="34" charset="0"/>
                  <a:buChar char="•"/>
                </a:pPr>
                <a:r>
                  <a:rPr lang="en" sz="1600" dirty="0">
                    <a:solidFill>
                      <a:srgbClr val="000000"/>
                    </a:solidFill>
                    <a:ea typeface="Times New Roman"/>
                    <a:cs typeface="Times New Roman"/>
                    <a:sym typeface="Times New Roman"/>
                  </a:rPr>
                  <a:t>Tasks assigned to a worker lie in its accepting region </a:t>
                </a:r>
                <a14:m>
                  <m:oMath xmlns:m="http://schemas.openxmlformats.org/officeDocument/2006/math">
                    <m:r>
                      <a:rPr lang="en" sz="1600" i="1" dirty="0" smtClean="0">
                        <a:solidFill>
                          <a:srgbClr val="000000"/>
                        </a:solidFill>
                        <a:latin typeface="Cambria Math" panose="02040503050406030204" pitchFamily="18" charset="0"/>
                        <a:ea typeface="Times New Roman"/>
                        <a:cs typeface="Times New Roman"/>
                        <a:sym typeface="Times New Roman"/>
                      </a:rPr>
                      <m:t>𝑅</m:t>
                    </m:r>
                  </m:oMath>
                </a14:m>
                <a:endParaRPr lang="en" sz="1600" dirty="0">
                  <a:solidFill>
                    <a:srgbClr val="000000"/>
                  </a:solidFill>
                  <a:ea typeface="Times New Roman"/>
                  <a:cs typeface="Times New Roman"/>
                  <a:sym typeface="Times New Roman"/>
                </a:endParaRPr>
              </a:p>
              <a:p>
                <a:pPr marL="688975" marR="101600" indent="-290513">
                  <a:lnSpc>
                    <a:spcPct val="150000"/>
                  </a:lnSpc>
                  <a:spcBef>
                    <a:spcPts val="0"/>
                  </a:spcBef>
                  <a:spcAft>
                    <a:spcPts val="0"/>
                  </a:spcAft>
                  <a:buClr>
                    <a:srgbClr val="000000"/>
                  </a:buClr>
                  <a:buSzPct val="100000"/>
                </a:pPr>
                <a:r>
                  <a:rPr lang="en" sz="1600" dirty="0">
                    <a:solidFill>
                      <a:srgbClr val="000000"/>
                    </a:solidFill>
                    <a:ea typeface="Times New Roman"/>
                    <a:cs typeface="Times New Roman"/>
                    <a:sym typeface="Times New Roman"/>
                  </a:rPr>
                  <a:t>No worker is assigned more than his specified </a:t>
                </a:r>
                <a14:m>
                  <m:oMath xmlns:m="http://schemas.openxmlformats.org/officeDocument/2006/math">
                    <m:r>
                      <a:rPr lang="en" sz="1600" i="1" dirty="0" smtClean="0">
                        <a:solidFill>
                          <a:srgbClr val="000000"/>
                        </a:solidFill>
                        <a:latin typeface="Cambria Math" panose="02040503050406030204" pitchFamily="18" charset="0"/>
                        <a:ea typeface="Times New Roman"/>
                        <a:cs typeface="Times New Roman"/>
                        <a:sym typeface="Times New Roman"/>
                      </a:rPr>
                      <m:t>𝑚𝑎𝑥𝑇</m:t>
                    </m:r>
                  </m:oMath>
                </a14:m>
                <a:endParaRPr lang="en" sz="1600" dirty="0">
                  <a:solidFill>
                    <a:srgbClr val="000000"/>
                  </a:solidFill>
                  <a:ea typeface="Times New Roman"/>
                  <a:cs typeface="Times New Roman"/>
                  <a:sym typeface="Times New Roman"/>
                </a:endParaRPr>
              </a:p>
            </p:txBody>
          </p:sp>
        </mc:Choice>
        <mc:Fallback xmlns="">
          <p:sp>
            <p:nvSpPr>
              <p:cNvPr id="3" name="Content Placeholder 2">
                <a:extLst>
                  <a:ext uri="{FF2B5EF4-FFF2-40B4-BE49-F238E27FC236}">
                    <a16:creationId xmlns:a16="http://schemas.microsoft.com/office/drawing/2014/main" id="{BB49A4F4-790D-4E2F-A537-FFC73ECD842A}"/>
                  </a:ext>
                </a:extLst>
              </p:cNvPr>
              <p:cNvSpPr>
                <a:spLocks noGrp="1" noRot="1" noChangeAspect="1" noMove="1" noResize="1" noEditPoints="1" noAdjustHandles="1" noChangeArrowheads="1" noChangeShapeType="1" noTextEdit="1"/>
              </p:cNvSpPr>
              <p:nvPr>
                <p:ph idx="1"/>
              </p:nvPr>
            </p:nvSpPr>
            <p:spPr>
              <a:xfrm>
                <a:off x="276883" y="996020"/>
                <a:ext cx="6291633" cy="4325592"/>
              </a:xfrm>
              <a:blipFill>
                <a:blip r:embed="rId2"/>
                <a:stretch>
                  <a:fillRect l="-806" t="-29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75E06D3-523E-438E-9F0A-2668F5293200}"/>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37B5F-ABCF-48FC-8FD3-F3890A2DD608}" type="slidenum">
              <a:rPr lang="en-US" smtClean="0"/>
              <a:pPr/>
              <a:t>62</a:t>
            </a:fld>
            <a:endParaRPr lang="en-US"/>
          </a:p>
        </p:txBody>
      </p:sp>
      <p:pic>
        <p:nvPicPr>
          <p:cNvPr id="2054" name="Picture 6" descr="Image result for server icon">
            <a:extLst>
              <a:ext uri="{FF2B5EF4-FFF2-40B4-BE49-F238E27FC236}">
                <a16:creationId xmlns:a16="http://schemas.microsoft.com/office/drawing/2014/main" id="{4B012BAE-6F9C-4696-A364-3D58B93C7C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6755" y="1110711"/>
            <a:ext cx="840509" cy="8405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1564F89-113E-4A87-BB05-0F37E5DBDB45}"/>
              </a:ext>
            </a:extLst>
          </p:cNvPr>
          <p:cNvSpPr txBox="1"/>
          <p:nvPr/>
        </p:nvSpPr>
        <p:spPr>
          <a:xfrm>
            <a:off x="7376427" y="330560"/>
            <a:ext cx="508000" cy="369332"/>
          </a:xfrm>
          <a:prstGeom prst="rect">
            <a:avLst/>
          </a:prstGeom>
          <a:noFill/>
        </p:spPr>
        <p:txBody>
          <a:bodyPr wrap="square" rtlCol="0">
            <a:spAutoFit/>
          </a:bodyPr>
          <a:lstStyle/>
          <a:p>
            <a:r>
              <a:rPr lang="en-US" dirty="0"/>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336DEAD-04DC-4213-B5A5-D947B866A613}"/>
                  </a:ext>
                </a:extLst>
              </p:cNvPr>
              <p:cNvSpPr txBox="1"/>
              <p:nvPr/>
            </p:nvSpPr>
            <p:spPr>
              <a:xfrm>
                <a:off x="6271165" y="1501644"/>
                <a:ext cx="508000" cy="369332"/>
              </a:xfrm>
              <a:prstGeom prst="rect">
                <a:avLst/>
              </a:prstGeom>
              <a:noFill/>
            </p:spPr>
            <p:txBody>
              <a:bodyPr wrap="squar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a:t>:</a:t>
                </a:r>
              </a:p>
            </p:txBody>
          </p:sp>
        </mc:Choice>
        <mc:Fallback xmlns="">
          <p:sp>
            <p:nvSpPr>
              <p:cNvPr id="10" name="TextBox 9">
                <a:extLst>
                  <a:ext uri="{FF2B5EF4-FFF2-40B4-BE49-F238E27FC236}">
                    <a16:creationId xmlns:a16="http://schemas.microsoft.com/office/drawing/2014/main" id="{D336DEAD-04DC-4213-B5A5-D947B866A613}"/>
                  </a:ext>
                </a:extLst>
              </p:cNvPr>
              <p:cNvSpPr txBox="1">
                <a:spLocks noRot="1" noChangeAspect="1" noMove="1" noResize="1" noEditPoints="1" noAdjustHandles="1" noChangeArrowheads="1" noChangeShapeType="1" noTextEdit="1"/>
              </p:cNvSpPr>
              <p:nvPr/>
            </p:nvSpPr>
            <p:spPr>
              <a:xfrm>
                <a:off x="6271165" y="1501644"/>
                <a:ext cx="508000" cy="369332"/>
              </a:xfrm>
              <a:prstGeom prst="rect">
                <a:avLst/>
              </a:prstGeom>
              <a:blipFill>
                <a:blip r:embed="rId4"/>
                <a:stretch>
                  <a:fillRect t="-8197" b="-24590"/>
                </a:stretch>
              </a:blipFill>
            </p:spPr>
            <p:txBody>
              <a:bodyPr/>
              <a:lstStyle/>
              <a:p>
                <a:r>
                  <a:rPr lang="en-US">
                    <a:noFill/>
                  </a:rPr>
                  <a:t> </a:t>
                </a:r>
              </a:p>
            </p:txBody>
          </p:sp>
        </mc:Fallback>
      </mc:AlternateContent>
      <p:pic>
        <p:nvPicPr>
          <p:cNvPr id="2056" name="Picture 8" descr="Image result for user icon">
            <a:extLst>
              <a:ext uri="{FF2B5EF4-FFF2-40B4-BE49-F238E27FC236}">
                <a16:creationId xmlns:a16="http://schemas.microsoft.com/office/drawing/2014/main" id="{4DC4BE30-768B-49DC-B937-1FA7BD514F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606" y="867072"/>
            <a:ext cx="321024" cy="32102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A4226D5C-E518-41F8-B6AA-320B9186C80C}"/>
              </a:ext>
              <a:ext uri="{C183D7F6-B498-43B3-948B-1728B52AA6E4}">
                <adec:decorative xmlns:adec="http://schemas.microsoft.com/office/drawing/2017/decorative" val="1"/>
              </a:ext>
            </a:extLst>
          </p:cNvPr>
          <p:cNvCxnSpPr>
            <a:cxnSpLocks/>
          </p:cNvCxnSpPr>
          <p:nvPr/>
        </p:nvCxnSpPr>
        <p:spPr bwMode="auto">
          <a:xfrm flipH="1">
            <a:off x="7487265" y="1051738"/>
            <a:ext cx="600363" cy="213628"/>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2058" name="Picture 10" descr="Image result for worker icon">
            <a:extLst>
              <a:ext uri="{FF2B5EF4-FFF2-40B4-BE49-F238E27FC236}">
                <a16:creationId xmlns:a16="http://schemas.microsoft.com/office/drawing/2014/main" id="{E8736953-EC41-485D-A704-F3761A2732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5040" y="2086419"/>
            <a:ext cx="331179" cy="33117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D04B8838-E2F6-4923-8A31-3EA16FAEFD0C}"/>
              </a:ext>
              <a:ext uri="{C183D7F6-B498-43B3-948B-1728B52AA6E4}">
                <adec:decorative xmlns:adec="http://schemas.microsoft.com/office/drawing/2017/decorative" val="1"/>
              </a:ext>
            </a:extLst>
          </p:cNvPr>
          <p:cNvCxnSpPr>
            <a:cxnSpLocks/>
            <a:stCxn id="2058" idx="1"/>
          </p:cNvCxnSpPr>
          <p:nvPr/>
        </p:nvCxnSpPr>
        <p:spPr bwMode="auto">
          <a:xfrm flipH="1" flipV="1">
            <a:off x="7376426" y="1823341"/>
            <a:ext cx="1008614" cy="428668"/>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TextBox 15">
            <a:extLst>
              <a:ext uri="{FF2B5EF4-FFF2-40B4-BE49-F238E27FC236}">
                <a16:creationId xmlns:a16="http://schemas.microsoft.com/office/drawing/2014/main" id="{8A6718C9-4B7C-49BB-9ABE-85BEAE840C91}"/>
              </a:ext>
            </a:extLst>
          </p:cNvPr>
          <p:cNvSpPr txBox="1"/>
          <p:nvPr/>
        </p:nvSpPr>
        <p:spPr>
          <a:xfrm>
            <a:off x="7376426" y="725575"/>
            <a:ext cx="729671" cy="338554"/>
          </a:xfrm>
          <a:prstGeom prst="rect">
            <a:avLst/>
          </a:prstGeom>
          <a:noFill/>
        </p:spPr>
        <p:txBody>
          <a:bodyPr wrap="square" rtlCol="0">
            <a:spAutoFit/>
          </a:bodyPr>
          <a:lstStyle/>
          <a:p>
            <a:r>
              <a:rPr lang="en-US" sz="1600" dirty="0"/>
              <a:t>Tasks </a:t>
            </a:r>
          </a:p>
        </p:txBody>
      </p:sp>
      <p:sp>
        <p:nvSpPr>
          <p:cNvPr id="20" name="TextBox 19">
            <a:extLst>
              <a:ext uri="{FF2B5EF4-FFF2-40B4-BE49-F238E27FC236}">
                <a16:creationId xmlns:a16="http://schemas.microsoft.com/office/drawing/2014/main" id="{6D8A51FD-1301-4459-BC08-EA3E214D161F}"/>
              </a:ext>
            </a:extLst>
          </p:cNvPr>
          <p:cNvSpPr txBox="1"/>
          <p:nvPr/>
        </p:nvSpPr>
        <p:spPr>
          <a:xfrm>
            <a:off x="7787446" y="1501644"/>
            <a:ext cx="1545242" cy="584775"/>
          </a:xfrm>
          <a:prstGeom prst="rect">
            <a:avLst/>
          </a:prstGeom>
          <a:noFill/>
        </p:spPr>
        <p:txBody>
          <a:bodyPr wrap="square" rtlCol="0">
            <a:spAutoFit/>
          </a:bodyPr>
          <a:lstStyle/>
          <a:p>
            <a:r>
              <a:rPr lang="en-US" sz="1600" dirty="0"/>
              <a:t>Available workers</a:t>
            </a:r>
          </a:p>
        </p:txBody>
      </p:sp>
      <p:pic>
        <p:nvPicPr>
          <p:cNvPr id="25" name="Picture 8" descr="Image result for user icon">
            <a:extLst>
              <a:ext uri="{FF2B5EF4-FFF2-40B4-BE49-F238E27FC236}">
                <a16:creationId xmlns:a16="http://schemas.microsoft.com/office/drawing/2014/main" id="{F7D97273-30DF-4878-881A-83E9F09344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0629" y="980168"/>
            <a:ext cx="321024" cy="3210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Image result for user icon">
            <a:extLst>
              <a:ext uri="{FF2B5EF4-FFF2-40B4-BE49-F238E27FC236}">
                <a16:creationId xmlns:a16="http://schemas.microsoft.com/office/drawing/2014/main" id="{C6C1783C-5018-468F-AF78-2AED405900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9555" y="542653"/>
            <a:ext cx="321024" cy="3210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Image result for worker icon">
            <a:extLst>
              <a:ext uri="{FF2B5EF4-FFF2-40B4-BE49-F238E27FC236}">
                <a16:creationId xmlns:a16="http://schemas.microsoft.com/office/drawing/2014/main" id="{7E99DD5C-FFAF-4208-92BA-CB6106029F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6178" y="2515086"/>
            <a:ext cx="331179" cy="33117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Image result for worker icon">
            <a:extLst>
              <a:ext uri="{FF2B5EF4-FFF2-40B4-BE49-F238E27FC236}">
                <a16:creationId xmlns:a16="http://schemas.microsoft.com/office/drawing/2014/main" id="{375B9661-7055-4E42-81C9-BE74BA79C6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9856" y="1891586"/>
            <a:ext cx="331179" cy="3311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mage result for server icon">
            <a:extLst>
              <a:ext uri="{FF2B5EF4-FFF2-40B4-BE49-F238E27FC236}">
                <a16:creationId xmlns:a16="http://schemas.microsoft.com/office/drawing/2014/main" id="{9228A9DF-EDA3-433B-A611-3A24E91BDA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0274" y="3958538"/>
            <a:ext cx="840509" cy="84050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62DBBB0-E220-4373-84D9-E1BD5860D04B}"/>
              </a:ext>
            </a:extLst>
          </p:cNvPr>
          <p:cNvSpPr txBox="1"/>
          <p:nvPr/>
        </p:nvSpPr>
        <p:spPr>
          <a:xfrm>
            <a:off x="7450186" y="2909452"/>
            <a:ext cx="508000" cy="369332"/>
          </a:xfrm>
          <a:prstGeom prst="rect">
            <a:avLst/>
          </a:prstGeom>
          <a:noFill/>
        </p:spPr>
        <p:txBody>
          <a:bodyPr wrap="square" rtlCol="0">
            <a:spAutoFit/>
          </a:bodyPr>
          <a:lstStyle/>
          <a:p>
            <a:r>
              <a:rPr lang="en-US" dirty="0"/>
              <a:t>…</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1CDA6A2-2FDF-41A2-B1A5-A72372242A87}"/>
                  </a:ext>
                </a:extLst>
              </p:cNvPr>
              <p:cNvSpPr txBox="1"/>
              <p:nvPr/>
            </p:nvSpPr>
            <p:spPr>
              <a:xfrm>
                <a:off x="6304684" y="4349471"/>
                <a:ext cx="508000" cy="391646"/>
              </a:xfrm>
              <a:prstGeom prst="rect">
                <a:avLst/>
              </a:prstGeom>
              <a:noFill/>
            </p:spPr>
            <p:txBody>
              <a:bodyPr wrap="squar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𝑗</m:t>
                        </m:r>
                      </m:sub>
                    </m:sSub>
                  </m:oMath>
                </a14:m>
                <a:r>
                  <a:rPr lang="en-US" dirty="0"/>
                  <a:t>:</a:t>
                </a:r>
              </a:p>
            </p:txBody>
          </p:sp>
        </mc:Choice>
        <mc:Fallback xmlns="">
          <p:sp>
            <p:nvSpPr>
              <p:cNvPr id="31" name="TextBox 30">
                <a:extLst>
                  <a:ext uri="{FF2B5EF4-FFF2-40B4-BE49-F238E27FC236}">
                    <a16:creationId xmlns:a16="http://schemas.microsoft.com/office/drawing/2014/main" id="{21CDA6A2-2FDF-41A2-B1A5-A72372242A87}"/>
                  </a:ext>
                </a:extLst>
              </p:cNvPr>
              <p:cNvSpPr txBox="1">
                <a:spLocks noRot="1" noChangeAspect="1" noMove="1" noResize="1" noEditPoints="1" noAdjustHandles="1" noChangeArrowheads="1" noChangeShapeType="1" noTextEdit="1"/>
              </p:cNvSpPr>
              <p:nvPr/>
            </p:nvSpPr>
            <p:spPr>
              <a:xfrm>
                <a:off x="6304684" y="4349471"/>
                <a:ext cx="508000" cy="391646"/>
              </a:xfrm>
              <a:prstGeom prst="rect">
                <a:avLst/>
              </a:prstGeom>
              <a:blipFill>
                <a:blip r:embed="rId7"/>
                <a:stretch>
                  <a:fillRect t="-7692" b="-16923"/>
                </a:stretch>
              </a:blipFill>
            </p:spPr>
            <p:txBody>
              <a:bodyPr/>
              <a:lstStyle/>
              <a:p>
                <a:r>
                  <a:rPr lang="en-US">
                    <a:noFill/>
                  </a:rPr>
                  <a:t> </a:t>
                </a:r>
              </a:p>
            </p:txBody>
          </p:sp>
        </mc:Fallback>
      </mc:AlternateContent>
      <p:pic>
        <p:nvPicPr>
          <p:cNvPr id="32" name="Picture 8" descr="Image result for user icon">
            <a:extLst>
              <a:ext uri="{FF2B5EF4-FFF2-40B4-BE49-F238E27FC236}">
                <a16:creationId xmlns:a16="http://schemas.microsoft.com/office/drawing/2014/main" id="{790A8CD8-0E6E-4C1C-8836-0E49760E4F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125" y="3714899"/>
            <a:ext cx="321024" cy="321024"/>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Arrow Connector 32">
            <a:extLst>
              <a:ext uri="{FF2B5EF4-FFF2-40B4-BE49-F238E27FC236}">
                <a16:creationId xmlns:a16="http://schemas.microsoft.com/office/drawing/2014/main" id="{EBDD499D-253A-4F4C-AEF8-5AAC1CC9FF7E}"/>
              </a:ext>
              <a:ext uri="{C183D7F6-B498-43B3-948B-1728B52AA6E4}">
                <adec:decorative xmlns:adec="http://schemas.microsoft.com/office/drawing/2017/decorative" val="1"/>
              </a:ext>
            </a:extLst>
          </p:cNvPr>
          <p:cNvCxnSpPr>
            <a:cxnSpLocks/>
          </p:cNvCxnSpPr>
          <p:nvPr/>
        </p:nvCxnSpPr>
        <p:spPr bwMode="auto">
          <a:xfrm flipH="1">
            <a:off x="7520784" y="3899565"/>
            <a:ext cx="600363" cy="213628"/>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34" name="Picture 10" descr="Image result for worker icon">
            <a:extLst>
              <a:ext uri="{FF2B5EF4-FFF2-40B4-BE49-F238E27FC236}">
                <a16:creationId xmlns:a16="http://schemas.microsoft.com/office/drawing/2014/main" id="{875F71B6-B29C-446E-AE4A-88E04BEAA1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8559" y="4934246"/>
            <a:ext cx="331179" cy="331179"/>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a:extLst>
              <a:ext uri="{FF2B5EF4-FFF2-40B4-BE49-F238E27FC236}">
                <a16:creationId xmlns:a16="http://schemas.microsoft.com/office/drawing/2014/main" id="{595BFF4F-FE8D-4786-9243-01601D623B73}"/>
              </a:ext>
              <a:ext uri="{C183D7F6-B498-43B3-948B-1728B52AA6E4}">
                <adec:decorative xmlns:adec="http://schemas.microsoft.com/office/drawing/2017/decorative" val="1"/>
              </a:ext>
            </a:extLst>
          </p:cNvPr>
          <p:cNvCxnSpPr>
            <a:cxnSpLocks/>
            <a:stCxn id="34" idx="1"/>
          </p:cNvCxnSpPr>
          <p:nvPr/>
        </p:nvCxnSpPr>
        <p:spPr bwMode="auto">
          <a:xfrm flipH="1" flipV="1">
            <a:off x="7409945" y="4671168"/>
            <a:ext cx="1008614" cy="428668"/>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6" name="TextBox 35">
            <a:extLst>
              <a:ext uri="{FF2B5EF4-FFF2-40B4-BE49-F238E27FC236}">
                <a16:creationId xmlns:a16="http://schemas.microsoft.com/office/drawing/2014/main" id="{F12793E4-1BA2-436D-B419-25DB15475360}"/>
              </a:ext>
            </a:extLst>
          </p:cNvPr>
          <p:cNvSpPr txBox="1"/>
          <p:nvPr/>
        </p:nvSpPr>
        <p:spPr>
          <a:xfrm>
            <a:off x="7409945" y="3573402"/>
            <a:ext cx="729671" cy="338554"/>
          </a:xfrm>
          <a:prstGeom prst="rect">
            <a:avLst/>
          </a:prstGeom>
          <a:noFill/>
        </p:spPr>
        <p:txBody>
          <a:bodyPr wrap="square" rtlCol="0">
            <a:spAutoFit/>
          </a:bodyPr>
          <a:lstStyle/>
          <a:p>
            <a:r>
              <a:rPr lang="en-US" sz="1600" dirty="0"/>
              <a:t>Tasks </a:t>
            </a:r>
          </a:p>
        </p:txBody>
      </p:sp>
      <p:sp>
        <p:nvSpPr>
          <p:cNvPr id="37" name="TextBox 36">
            <a:extLst>
              <a:ext uri="{FF2B5EF4-FFF2-40B4-BE49-F238E27FC236}">
                <a16:creationId xmlns:a16="http://schemas.microsoft.com/office/drawing/2014/main" id="{B53BF2E9-2C3C-4BCE-879D-C31A0503965E}"/>
              </a:ext>
            </a:extLst>
          </p:cNvPr>
          <p:cNvSpPr txBox="1"/>
          <p:nvPr/>
        </p:nvSpPr>
        <p:spPr>
          <a:xfrm>
            <a:off x="7820965" y="4349471"/>
            <a:ext cx="1545242" cy="584775"/>
          </a:xfrm>
          <a:prstGeom prst="rect">
            <a:avLst/>
          </a:prstGeom>
          <a:noFill/>
        </p:spPr>
        <p:txBody>
          <a:bodyPr wrap="square" rtlCol="0">
            <a:spAutoFit/>
          </a:bodyPr>
          <a:lstStyle/>
          <a:p>
            <a:r>
              <a:rPr lang="en-US" sz="1600" dirty="0"/>
              <a:t>Available workers</a:t>
            </a:r>
          </a:p>
        </p:txBody>
      </p:sp>
      <p:grpSp>
        <p:nvGrpSpPr>
          <p:cNvPr id="5" name="Group 4">
            <a:extLst>
              <a:ext uri="{FF2B5EF4-FFF2-40B4-BE49-F238E27FC236}">
                <a16:creationId xmlns:a16="http://schemas.microsoft.com/office/drawing/2014/main" id="{B61FBC5E-DA49-8043-980F-8FE9286512A3}"/>
              </a:ext>
              <a:ext uri="{C183D7F6-B498-43B3-948B-1728B52AA6E4}">
                <adec:decorative xmlns:adec="http://schemas.microsoft.com/office/drawing/2017/decorative" val="1"/>
              </a:ext>
            </a:extLst>
          </p:cNvPr>
          <p:cNvGrpSpPr/>
          <p:nvPr/>
        </p:nvGrpSpPr>
        <p:grpSpPr>
          <a:xfrm>
            <a:off x="7067009" y="1951220"/>
            <a:ext cx="1307874" cy="3662780"/>
            <a:chOff x="7067009" y="1951220"/>
            <a:chExt cx="1307874" cy="3662780"/>
          </a:xfrm>
        </p:grpSpPr>
        <p:cxnSp>
          <p:nvCxnSpPr>
            <p:cNvPr id="19" name="Straight Arrow Connector 18">
              <a:extLst>
                <a:ext uri="{FF2B5EF4-FFF2-40B4-BE49-F238E27FC236}">
                  <a16:creationId xmlns:a16="http://schemas.microsoft.com/office/drawing/2014/main" id="{BDCC55FA-10D9-4B8E-B42E-1BEFC7841072}"/>
                </a:ext>
              </a:extLst>
            </p:cNvPr>
            <p:cNvCxnSpPr/>
            <p:nvPr/>
          </p:nvCxnSpPr>
          <p:spPr bwMode="auto">
            <a:xfrm>
              <a:off x="7376426" y="1951220"/>
              <a:ext cx="853180" cy="394687"/>
            </a:xfrm>
            <a:prstGeom prst="straightConnector1">
              <a:avLst/>
            </a:prstGeom>
            <a:solidFill>
              <a:schemeClr val="accent1"/>
            </a:solidFill>
            <a:ln w="9525"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4" name="TextBox 23">
              <a:extLst>
                <a:ext uri="{FF2B5EF4-FFF2-40B4-BE49-F238E27FC236}">
                  <a16:creationId xmlns:a16="http://schemas.microsoft.com/office/drawing/2014/main" id="{72DCBC45-21AD-4DEE-BE6C-6C18BBB2C120}"/>
                </a:ext>
              </a:extLst>
            </p:cNvPr>
            <p:cNvSpPr txBox="1"/>
            <p:nvPr/>
          </p:nvSpPr>
          <p:spPr>
            <a:xfrm>
              <a:off x="7067009" y="2181398"/>
              <a:ext cx="1274355" cy="584775"/>
            </a:xfrm>
            <a:prstGeom prst="rect">
              <a:avLst/>
            </a:prstGeom>
            <a:noFill/>
          </p:spPr>
          <p:txBody>
            <a:bodyPr wrap="square" rtlCol="0">
              <a:spAutoFit/>
            </a:bodyPr>
            <a:lstStyle/>
            <a:p>
              <a:r>
                <a:rPr lang="en-US" sz="1600" dirty="0"/>
                <a:t>Task assignment</a:t>
              </a:r>
            </a:p>
          </p:txBody>
        </p:sp>
        <p:cxnSp>
          <p:nvCxnSpPr>
            <p:cNvPr id="38" name="Straight Arrow Connector 37">
              <a:extLst>
                <a:ext uri="{FF2B5EF4-FFF2-40B4-BE49-F238E27FC236}">
                  <a16:creationId xmlns:a16="http://schemas.microsoft.com/office/drawing/2014/main" id="{5087EB4F-5C51-4B9A-9940-077C1CA73645}"/>
                </a:ext>
              </a:extLst>
            </p:cNvPr>
            <p:cNvCxnSpPr/>
            <p:nvPr/>
          </p:nvCxnSpPr>
          <p:spPr bwMode="auto">
            <a:xfrm>
              <a:off x="7409945" y="4799047"/>
              <a:ext cx="853180" cy="394687"/>
            </a:xfrm>
            <a:prstGeom prst="straightConnector1">
              <a:avLst/>
            </a:prstGeom>
            <a:solidFill>
              <a:schemeClr val="accent1"/>
            </a:solidFill>
            <a:ln w="9525" cap="flat" cmpd="sng" algn="ctr">
              <a:solidFill>
                <a:srgbClr val="00B05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9" name="TextBox 38">
              <a:extLst>
                <a:ext uri="{FF2B5EF4-FFF2-40B4-BE49-F238E27FC236}">
                  <a16:creationId xmlns:a16="http://schemas.microsoft.com/office/drawing/2014/main" id="{A6A4A001-7067-451D-BB55-DAFBC1A4B3EB}"/>
                </a:ext>
              </a:extLst>
            </p:cNvPr>
            <p:cNvSpPr txBox="1"/>
            <p:nvPr/>
          </p:nvSpPr>
          <p:spPr>
            <a:xfrm>
              <a:off x="7100528" y="5029225"/>
              <a:ext cx="1274355" cy="584775"/>
            </a:xfrm>
            <a:prstGeom prst="rect">
              <a:avLst/>
            </a:prstGeom>
            <a:noFill/>
          </p:spPr>
          <p:txBody>
            <a:bodyPr wrap="square" rtlCol="0">
              <a:spAutoFit/>
            </a:bodyPr>
            <a:lstStyle/>
            <a:p>
              <a:r>
                <a:rPr lang="en-US" sz="1600" dirty="0"/>
                <a:t>Task assignment</a:t>
              </a:r>
            </a:p>
          </p:txBody>
        </p:sp>
      </p:grpSp>
      <p:pic>
        <p:nvPicPr>
          <p:cNvPr id="40" name="Picture 8" descr="Image result for user icon">
            <a:extLst>
              <a:ext uri="{FF2B5EF4-FFF2-40B4-BE49-F238E27FC236}">
                <a16:creationId xmlns:a16="http://schemas.microsoft.com/office/drawing/2014/main" id="{96785274-D796-49AF-A1F0-52889056B6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4148" y="3827995"/>
            <a:ext cx="321024" cy="32102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Image result for user icon">
            <a:extLst>
              <a:ext uri="{FF2B5EF4-FFF2-40B4-BE49-F238E27FC236}">
                <a16:creationId xmlns:a16="http://schemas.microsoft.com/office/drawing/2014/main" id="{CA9CA8A4-22A1-432C-A752-A163AEE439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3074" y="3390480"/>
            <a:ext cx="321024" cy="3210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Image result for worker icon">
            <a:extLst>
              <a:ext uri="{FF2B5EF4-FFF2-40B4-BE49-F238E27FC236}">
                <a16:creationId xmlns:a16="http://schemas.microsoft.com/office/drawing/2014/main" id="{C2D10594-78D0-40D9-9828-64C7743844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9697" y="5362913"/>
            <a:ext cx="331179" cy="33117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Image result for worker icon">
            <a:extLst>
              <a:ext uri="{FF2B5EF4-FFF2-40B4-BE49-F238E27FC236}">
                <a16:creationId xmlns:a16="http://schemas.microsoft.com/office/drawing/2014/main" id="{1630CF0E-E054-4F94-B7D2-B7F2FA68DA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73375" y="4739413"/>
            <a:ext cx="331179" cy="33117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20C5DCAF-70F3-45A2-A639-50C63EA72929}"/>
              </a:ext>
            </a:extLst>
          </p:cNvPr>
          <p:cNvSpPr txBox="1"/>
          <p:nvPr/>
        </p:nvSpPr>
        <p:spPr>
          <a:xfrm>
            <a:off x="7660252" y="5564157"/>
            <a:ext cx="508000" cy="369332"/>
          </a:xfrm>
          <a:prstGeom prst="rect">
            <a:avLst/>
          </a:prstGeom>
          <a:noFill/>
        </p:spPr>
        <p:txBody>
          <a:bodyPr wrap="square" rtlCol="0">
            <a:spAutoFit/>
          </a:bodyPr>
          <a:lstStyle/>
          <a:p>
            <a:r>
              <a:rPr lang="en-US" dirty="0"/>
              <a:t>…</a:t>
            </a:r>
          </a:p>
        </p:txBody>
      </p:sp>
      <p:sp>
        <p:nvSpPr>
          <p:cNvPr id="21" name="Arrow: Down 20">
            <a:extLst>
              <a:ext uri="{FF2B5EF4-FFF2-40B4-BE49-F238E27FC236}">
                <a16:creationId xmlns:a16="http://schemas.microsoft.com/office/drawing/2014/main" id="{1F0BD639-3A9C-413B-890B-E2D9F95877C2}"/>
              </a:ext>
              <a:ext uri="{C183D7F6-B498-43B3-948B-1728B52AA6E4}">
                <adec:decorative xmlns:adec="http://schemas.microsoft.com/office/drawing/2017/decorative" val="1"/>
              </a:ext>
            </a:extLst>
          </p:cNvPr>
          <p:cNvSpPr/>
          <p:nvPr/>
        </p:nvSpPr>
        <p:spPr bwMode="auto">
          <a:xfrm>
            <a:off x="6559403" y="2671891"/>
            <a:ext cx="120871" cy="1189658"/>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6265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AF85-E960-414D-8CFC-7078CCC78B8B}"/>
              </a:ext>
            </a:extLst>
          </p:cNvPr>
          <p:cNvSpPr>
            <a:spLocks noGrp="1"/>
          </p:cNvSpPr>
          <p:nvPr>
            <p:ph type="title"/>
          </p:nvPr>
        </p:nvSpPr>
        <p:spPr/>
        <p:txBody>
          <a:bodyPr/>
          <a:lstStyle/>
          <a:p>
            <a:r>
              <a:rPr lang="en-US" b="1" dirty="0"/>
              <a:t>Volunteered Geographic Information System Framework</a:t>
            </a:r>
          </a:p>
        </p:txBody>
      </p:sp>
      <p:sp>
        <p:nvSpPr>
          <p:cNvPr id="4" name="Slide Number Placeholder 3">
            <a:extLst>
              <a:ext uri="{FF2B5EF4-FFF2-40B4-BE49-F238E27FC236}">
                <a16:creationId xmlns:a16="http://schemas.microsoft.com/office/drawing/2014/main" id="{F841913C-CCBE-422C-9D32-C16CE40921E3}"/>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37B5F-ABCF-48FC-8FD3-F3890A2DD608}" type="slidenum">
              <a:rPr lang="en-US" smtClean="0"/>
              <a:pPr/>
              <a:t>63</a:t>
            </a:fld>
            <a:endParaRPr lang="en-US"/>
          </a:p>
        </p:txBody>
      </p:sp>
      <p:pic>
        <p:nvPicPr>
          <p:cNvPr id="1026" name="Picture 2" descr="Conceptual diagram of a Volunteered Geographic Information System showing inputs (organization/project, participants, contributions, and ICT) feeding into organizational processes such as crowdsourcing and data management, which produce organizational goals related to geographic information, spatial knowledge, and problem-solving, with a feedback loop returning to the system.">
            <a:extLst>
              <a:ext uri="{FF2B5EF4-FFF2-40B4-BE49-F238E27FC236}">
                <a16:creationId xmlns:a16="http://schemas.microsoft.com/office/drawing/2014/main" id="{12F73F3A-0551-4E48-830C-BBD1C60961F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551070"/>
            <a:ext cx="7772400" cy="385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6869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11701" y="610615"/>
            <a:ext cx="8520599" cy="707399"/>
          </a:xfrm>
          <a:prstGeom prst="rect">
            <a:avLst/>
          </a:prstGeom>
        </p:spPr>
        <p:txBody>
          <a:bodyPr vert="horz" wrap="square" lIns="91425" tIns="91425" rIns="91425" bIns="91425" numCol="1" anchor="t" anchorCtr="0" compatLnSpc="1">
            <a:prstTxWarp prst="textNoShape">
              <a:avLst/>
            </a:prstTxWarp>
            <a:noAutofit/>
          </a:bodyPr>
          <a:lstStyle/>
          <a:p>
            <a:r>
              <a:rPr lang="en" b="1" dirty="0"/>
              <a:t>Major Contributions</a:t>
            </a:r>
          </a:p>
        </p:txBody>
      </p:sp>
      <p:sp>
        <p:nvSpPr>
          <p:cNvPr id="148" name="Shape 148"/>
          <p:cNvSpPr txBox="1">
            <a:spLocks noGrp="1"/>
          </p:cNvSpPr>
          <p:nvPr>
            <p:ph type="body" idx="1"/>
          </p:nvPr>
        </p:nvSpPr>
        <p:spPr>
          <a:xfrm>
            <a:off x="516518" y="1513974"/>
            <a:ext cx="7842739" cy="3737964"/>
          </a:xfrm>
          <a:prstGeom prst="rect">
            <a:avLst/>
          </a:prstGeom>
        </p:spPr>
        <p:txBody>
          <a:bodyPr vert="horz" wrap="square" lIns="91425" tIns="91425" rIns="91425" bIns="91425" numCol="1" anchor="t" anchorCtr="0" compatLnSpc="1">
            <a:prstTxWarp prst="textNoShape">
              <a:avLst/>
            </a:prstTxWarp>
            <a:noAutofit/>
          </a:bodyPr>
          <a:lstStyle/>
          <a:p>
            <a:pPr marR="101600">
              <a:lnSpc>
                <a:spcPct val="150000"/>
              </a:lnSpc>
              <a:spcAft>
                <a:spcPts val="600"/>
              </a:spcAft>
            </a:pPr>
            <a:r>
              <a:rPr lang="en-US" dirty="0"/>
              <a:t>Introduce a taxonomy of spatial crowdsourcing</a:t>
            </a:r>
          </a:p>
          <a:p>
            <a:pPr marR="101600">
              <a:lnSpc>
                <a:spcPct val="150000"/>
              </a:lnSpc>
              <a:spcAft>
                <a:spcPts val="600"/>
              </a:spcAft>
            </a:pPr>
            <a:r>
              <a:rPr lang="en-US" altLang="zh-Hans" dirty="0"/>
              <a:t>Propose </a:t>
            </a:r>
            <a:r>
              <a:rPr lang="en-US" dirty="0"/>
              <a:t>three approaches to solve the MTA problem:</a:t>
            </a:r>
          </a:p>
          <a:p>
            <a:pPr marL="300031" marR="101600" lvl="1" indent="0">
              <a:lnSpc>
                <a:spcPct val="150000"/>
              </a:lnSpc>
              <a:spcAft>
                <a:spcPts val="600"/>
              </a:spcAft>
              <a:buNone/>
            </a:pPr>
            <a:r>
              <a:rPr lang="en-US" sz="1600" dirty="0"/>
              <a:t>(1) Greedy Strategy (GR).</a:t>
            </a:r>
          </a:p>
          <a:p>
            <a:pPr marL="300031" marR="101600" lvl="1" indent="0">
              <a:lnSpc>
                <a:spcPct val="150000"/>
              </a:lnSpc>
              <a:spcAft>
                <a:spcPts val="600"/>
              </a:spcAft>
              <a:buNone/>
            </a:pPr>
            <a:r>
              <a:rPr lang="en-US" sz="1600" dirty="0"/>
              <a:t>(2) Least Location Entropy Priority (LLEP)</a:t>
            </a:r>
            <a:br>
              <a:rPr lang="en-US" sz="1600" dirty="0"/>
            </a:br>
            <a:r>
              <a:rPr lang="en-US" sz="1600" dirty="0"/>
              <a:t>(3) Nearest Neighbor Priority (NNP).</a:t>
            </a:r>
          </a:p>
          <a:p>
            <a:pPr>
              <a:buNone/>
            </a:pPr>
            <a:endParaRPr dirty="0"/>
          </a:p>
        </p:txBody>
      </p:sp>
    </p:spTree>
    <p:extLst>
      <p:ext uri="{BB962C8B-B14F-4D97-AF65-F5344CB8AC3E}">
        <p14:creationId xmlns:p14="http://schemas.microsoft.com/office/powerpoint/2010/main" val="41283727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311700" y="0"/>
            <a:ext cx="8520599" cy="628499"/>
          </a:xfrm>
          <a:prstGeom prst="rect">
            <a:avLst/>
          </a:prstGeom>
        </p:spPr>
        <p:txBody>
          <a:bodyPr vert="horz" wrap="square" lIns="91425" tIns="91425" rIns="91425" bIns="91425" numCol="1" anchor="t" anchorCtr="0" compatLnSpc="1">
            <a:prstTxWarp prst="textNoShape">
              <a:avLst/>
            </a:prstTxWarp>
            <a:noAutofit/>
          </a:bodyPr>
          <a:lstStyle/>
          <a:p>
            <a:r>
              <a:rPr lang="en" b="1" dirty="0"/>
              <a:t>Key Concepts</a:t>
            </a:r>
          </a:p>
        </p:txBody>
      </p:sp>
      <mc:AlternateContent xmlns:mc="http://schemas.openxmlformats.org/markup-compatibility/2006" xmlns:a14="http://schemas.microsoft.com/office/drawing/2010/main">
        <mc:Choice Requires="a14">
          <p:sp>
            <p:nvSpPr>
              <p:cNvPr id="88" name="Shape 88"/>
              <p:cNvSpPr txBox="1">
                <a:spLocks noGrp="1"/>
              </p:cNvSpPr>
              <p:nvPr>
                <p:ph type="body" idx="1"/>
              </p:nvPr>
            </p:nvSpPr>
            <p:spPr>
              <a:xfrm>
                <a:off x="402335" y="829648"/>
                <a:ext cx="8429964" cy="4592700"/>
              </a:xfrm>
              <a:prstGeom prst="rect">
                <a:avLst/>
              </a:prstGeom>
            </p:spPr>
            <p:txBody>
              <a:bodyPr vert="horz" wrap="square" lIns="91425" tIns="91425" rIns="91425" bIns="91425" numCol="1" anchor="t" anchorCtr="0" compatLnSpc="1">
                <a:prstTxWarp prst="textNoShape">
                  <a:avLst/>
                </a:prstTxWarp>
                <a:noAutofit/>
              </a:bodyPr>
              <a:lstStyle/>
              <a:p>
                <a:pPr marL="457200" marR="101600" lvl="0" indent="-330200">
                  <a:lnSpc>
                    <a:spcPct val="150000"/>
                  </a:lnSpc>
                  <a:spcAft>
                    <a:spcPts val="1000"/>
                  </a:spcAft>
                  <a:buClr>
                    <a:srgbClr val="000000"/>
                  </a:buClr>
                  <a:buSzPct val="100000"/>
                  <a:buFont typeface="Times New Roman"/>
                </a:pPr>
                <a:r>
                  <a:rPr lang="en-US" b="1" dirty="0">
                    <a:solidFill>
                      <a:srgbClr val="000000"/>
                    </a:solidFill>
                    <a:ea typeface="Times New Roman"/>
                    <a:cs typeface="Times New Roman"/>
                    <a:sym typeface="Times New Roman"/>
                  </a:rPr>
                  <a:t>Spatial Task </a:t>
                </a:r>
                <a14:m>
                  <m:oMath xmlns:m="http://schemas.openxmlformats.org/officeDocument/2006/math">
                    <m:r>
                      <a:rPr lang="en-US" b="1" i="1" dirty="0" smtClean="0">
                        <a:solidFill>
                          <a:srgbClr val="000000"/>
                        </a:solidFill>
                        <a:latin typeface="Cambria Math" panose="02040503050406030204" pitchFamily="18" charset="0"/>
                        <a:ea typeface="Times New Roman"/>
                        <a:cs typeface="Times New Roman"/>
                        <a:sym typeface="Times New Roman"/>
                      </a:rPr>
                      <m:t>𝒕</m:t>
                    </m:r>
                    <m:r>
                      <a:rPr lang="en-US" b="1" i="1" dirty="0" smtClean="0">
                        <a:solidFill>
                          <a:srgbClr val="000000"/>
                        </a:solidFill>
                        <a:latin typeface="Cambria Math" panose="02040503050406030204" pitchFamily="18" charset="0"/>
                        <a:ea typeface="Times New Roman"/>
                        <a:cs typeface="Times New Roman"/>
                        <a:sym typeface="Times New Roman"/>
                      </a:rPr>
                      <m:t> = &lt;</m:t>
                    </m:r>
                    <m:r>
                      <a:rPr lang="en-US" b="1" i="1" dirty="0" err="1">
                        <a:solidFill>
                          <a:srgbClr val="000000"/>
                        </a:solidFill>
                        <a:latin typeface="Cambria Math" panose="02040503050406030204" pitchFamily="18" charset="0"/>
                        <a:ea typeface="Times New Roman"/>
                        <a:cs typeface="Times New Roman"/>
                        <a:sym typeface="Times New Roman"/>
                      </a:rPr>
                      <m:t>𝒒</m:t>
                    </m:r>
                    <m:r>
                      <a:rPr lang="en-US" b="1" i="1" dirty="0" err="1">
                        <a:solidFill>
                          <a:srgbClr val="000000"/>
                        </a:solidFill>
                        <a:latin typeface="Cambria Math" panose="02040503050406030204" pitchFamily="18" charset="0"/>
                        <a:ea typeface="Times New Roman"/>
                        <a:cs typeface="Times New Roman"/>
                        <a:sym typeface="Times New Roman"/>
                      </a:rPr>
                      <m:t>,</m:t>
                    </m:r>
                    <m:r>
                      <a:rPr lang="en-US" b="1" i="1" dirty="0" err="1">
                        <a:solidFill>
                          <a:schemeClr val="dk1"/>
                        </a:solidFill>
                        <a:latin typeface="Cambria Math" panose="02040503050406030204" pitchFamily="18" charset="0"/>
                        <a:ea typeface="Times New Roman"/>
                        <a:cs typeface="Times New Roman"/>
                        <a:sym typeface="Times New Roman"/>
                      </a:rPr>
                      <m:t>𝒍</m:t>
                    </m:r>
                    <m:r>
                      <a:rPr lang="en-US" b="1" i="1" dirty="0" err="1">
                        <a:solidFill>
                          <a:schemeClr val="dk1"/>
                        </a:solidFill>
                        <a:latin typeface="Cambria Math" panose="02040503050406030204" pitchFamily="18" charset="0"/>
                        <a:ea typeface="Times New Roman"/>
                        <a:cs typeface="Times New Roman"/>
                        <a:sym typeface="Times New Roman"/>
                      </a:rPr>
                      <m:t>,</m:t>
                    </m:r>
                    <m:r>
                      <a:rPr lang="en-US" b="1" i="1" dirty="0" err="1">
                        <a:solidFill>
                          <a:srgbClr val="000000"/>
                        </a:solidFill>
                        <a:latin typeface="Cambria Math" panose="02040503050406030204" pitchFamily="18" charset="0"/>
                        <a:ea typeface="Times New Roman"/>
                        <a:cs typeface="Times New Roman"/>
                        <a:sym typeface="Times New Roman"/>
                      </a:rPr>
                      <m:t>𝒔</m:t>
                    </m:r>
                    <m:r>
                      <a:rPr lang="en-US" b="1" i="1" dirty="0" err="1">
                        <a:solidFill>
                          <a:srgbClr val="000000"/>
                        </a:solidFill>
                        <a:latin typeface="Cambria Math" panose="02040503050406030204" pitchFamily="18" charset="0"/>
                        <a:ea typeface="Times New Roman"/>
                        <a:cs typeface="Times New Roman"/>
                        <a:sym typeface="Times New Roman"/>
                      </a:rPr>
                      <m:t>,</m:t>
                    </m:r>
                    <m:r>
                      <a:rPr lang="en-US" b="1" i="1" dirty="0" err="1">
                        <a:solidFill>
                          <a:schemeClr val="dk1"/>
                        </a:solidFill>
                        <a:latin typeface="Cambria Math" panose="02040503050406030204" pitchFamily="18" charset="0"/>
                        <a:ea typeface="Times New Roman"/>
                        <a:cs typeface="Times New Roman"/>
                        <a:sym typeface="Times New Roman"/>
                      </a:rPr>
                      <m:t>𝜹</m:t>
                    </m:r>
                    <m:r>
                      <a:rPr lang="en-US" b="1" i="1" dirty="0">
                        <a:solidFill>
                          <a:schemeClr val="dk1"/>
                        </a:solidFill>
                        <a:latin typeface="Cambria Math" panose="02040503050406030204" pitchFamily="18" charset="0"/>
                        <a:ea typeface="Times New Roman"/>
                        <a:cs typeface="Times New Roman"/>
                        <a:sym typeface="Times New Roman"/>
                      </a:rPr>
                      <m:t>&gt;</m:t>
                    </m:r>
                  </m:oMath>
                </a14:m>
                <a:r>
                  <a:rPr lang="en-US" altLang="zh-Hans" dirty="0">
                    <a:solidFill>
                      <a:srgbClr val="000000"/>
                    </a:solidFill>
                    <a:ea typeface="Times New Roman"/>
                    <a:cs typeface="Times New Roman"/>
                    <a:sym typeface="Times New Roman"/>
                  </a:rPr>
                  <a:t>: </a:t>
                </a:r>
                <a:r>
                  <a:rPr lang="en-US" dirty="0">
                    <a:solidFill>
                      <a:srgbClr val="000000"/>
                    </a:solidFill>
                    <a:ea typeface="Times New Roman"/>
                    <a:cs typeface="Times New Roman"/>
                    <a:sym typeface="Times New Roman"/>
                  </a:rPr>
                  <a:t>A query </a:t>
                </a:r>
                <a14:m>
                  <m:oMath xmlns:m="http://schemas.openxmlformats.org/officeDocument/2006/math">
                    <m:r>
                      <a:rPr lang="en-US" b="1" i="1" dirty="0" smtClean="0">
                        <a:solidFill>
                          <a:srgbClr val="000000"/>
                        </a:solidFill>
                        <a:latin typeface="Cambria Math" panose="02040503050406030204" pitchFamily="18" charset="0"/>
                        <a:ea typeface="Times New Roman"/>
                        <a:cs typeface="Times New Roman"/>
                        <a:sym typeface="Times New Roman"/>
                      </a:rPr>
                      <m:t>𝒒</m:t>
                    </m:r>
                  </m:oMath>
                </a14:m>
                <a:r>
                  <a:rPr lang="en-US" dirty="0">
                    <a:solidFill>
                      <a:srgbClr val="000000"/>
                    </a:solidFill>
                    <a:ea typeface="Times New Roman"/>
                    <a:cs typeface="Times New Roman"/>
                    <a:sym typeface="Times New Roman"/>
                  </a:rPr>
                  <a:t> to be answered at location </a:t>
                </a:r>
                <a14:m>
                  <m:oMath xmlns:m="http://schemas.openxmlformats.org/officeDocument/2006/math">
                    <m:r>
                      <a:rPr lang="en-US" b="1" i="1" dirty="0" smtClean="0">
                        <a:solidFill>
                          <a:srgbClr val="000000"/>
                        </a:solidFill>
                        <a:latin typeface="Cambria Math" panose="02040503050406030204" pitchFamily="18" charset="0"/>
                        <a:ea typeface="Times New Roman"/>
                        <a:cs typeface="Times New Roman"/>
                        <a:sym typeface="Times New Roman"/>
                      </a:rPr>
                      <m:t>𝒍</m:t>
                    </m:r>
                  </m:oMath>
                </a14:m>
                <a:r>
                  <a:rPr lang="en-US" dirty="0">
                    <a:solidFill>
                      <a:srgbClr val="000000"/>
                    </a:solidFill>
                    <a:ea typeface="Times New Roman"/>
                    <a:cs typeface="Times New Roman"/>
                    <a:sym typeface="Times New Roman"/>
                  </a:rPr>
                  <a:t>. The query is asked at time </a:t>
                </a:r>
                <a14:m>
                  <m:oMath xmlns:m="http://schemas.openxmlformats.org/officeDocument/2006/math">
                    <m:r>
                      <a:rPr lang="en-US" b="1" i="1" dirty="0" smtClean="0">
                        <a:solidFill>
                          <a:srgbClr val="000000"/>
                        </a:solidFill>
                        <a:latin typeface="Cambria Math" panose="02040503050406030204" pitchFamily="18" charset="0"/>
                        <a:ea typeface="Times New Roman"/>
                        <a:cs typeface="Times New Roman"/>
                        <a:sym typeface="Times New Roman"/>
                      </a:rPr>
                      <m:t>𝒔</m:t>
                    </m:r>
                  </m:oMath>
                </a14:m>
                <a:r>
                  <a:rPr lang="en-US" dirty="0">
                    <a:solidFill>
                      <a:srgbClr val="000000"/>
                    </a:solidFill>
                    <a:ea typeface="Times New Roman"/>
                    <a:cs typeface="Times New Roman"/>
                    <a:sym typeface="Times New Roman"/>
                  </a:rPr>
                  <a:t> and will be expired at time </a:t>
                </a:r>
                <a14:m>
                  <m:oMath xmlns:m="http://schemas.openxmlformats.org/officeDocument/2006/math">
                    <m:r>
                      <a:rPr lang="en-US" b="1" i="1" dirty="0" smtClean="0">
                        <a:solidFill>
                          <a:srgbClr val="000000"/>
                        </a:solidFill>
                        <a:latin typeface="Cambria Math" panose="02040503050406030204" pitchFamily="18" charset="0"/>
                        <a:ea typeface="Times New Roman"/>
                        <a:cs typeface="Times New Roman"/>
                        <a:sym typeface="Times New Roman"/>
                      </a:rPr>
                      <m:t>𝒔</m:t>
                    </m:r>
                    <m:r>
                      <a:rPr lang="en-US" b="1" i="1" dirty="0" smtClean="0">
                        <a:solidFill>
                          <a:srgbClr val="000000"/>
                        </a:solidFill>
                        <a:latin typeface="Cambria Math" panose="02040503050406030204" pitchFamily="18" charset="0"/>
                        <a:ea typeface="Times New Roman"/>
                        <a:cs typeface="Times New Roman"/>
                        <a:sym typeface="Times New Roman"/>
                      </a:rPr>
                      <m:t> + </m:t>
                    </m:r>
                    <m:r>
                      <a:rPr lang="en-US" b="1" i="1" dirty="0" err="1">
                        <a:solidFill>
                          <a:srgbClr val="000000"/>
                        </a:solidFill>
                        <a:latin typeface="Cambria Math" panose="02040503050406030204" pitchFamily="18" charset="0"/>
                        <a:ea typeface="Times New Roman"/>
                        <a:cs typeface="Times New Roman"/>
                        <a:sym typeface="Times New Roman"/>
                      </a:rPr>
                      <m:t>𝜹</m:t>
                    </m:r>
                  </m:oMath>
                </a14:m>
                <a:r>
                  <a:rPr lang="en-US" dirty="0">
                    <a:solidFill>
                      <a:srgbClr val="000000"/>
                    </a:solidFill>
                    <a:ea typeface="Times New Roman"/>
                    <a:cs typeface="Times New Roman"/>
                    <a:sym typeface="Times New Roman"/>
                  </a:rPr>
                  <a:t>.</a:t>
                </a:r>
              </a:p>
              <a:p>
                <a:pPr marL="457200" marR="101600" lvl="0" indent="-330200">
                  <a:lnSpc>
                    <a:spcPct val="150000"/>
                  </a:lnSpc>
                  <a:spcAft>
                    <a:spcPts val="1000"/>
                  </a:spcAft>
                  <a:buClr>
                    <a:srgbClr val="000000"/>
                  </a:buClr>
                  <a:buSzPct val="100000"/>
                  <a:buFont typeface="Times New Roman"/>
                </a:pPr>
                <a:r>
                  <a:rPr lang="en-US" b="1" dirty="0">
                    <a:solidFill>
                      <a:srgbClr val="000000"/>
                    </a:solidFill>
                    <a:ea typeface="Times New Roman"/>
                    <a:cs typeface="Times New Roman"/>
                    <a:sym typeface="Times New Roman"/>
                  </a:rPr>
                  <a:t>Spatial Crowdsourced Query </a:t>
                </a:r>
                <a14:m>
                  <m:oMath xmlns:m="http://schemas.openxmlformats.org/officeDocument/2006/math">
                    <m:r>
                      <a:rPr lang="en-US" b="1" i="1" dirty="0" smtClean="0">
                        <a:solidFill>
                          <a:srgbClr val="000000"/>
                        </a:solidFill>
                        <a:latin typeface="Cambria Math" panose="02040503050406030204" pitchFamily="18" charset="0"/>
                        <a:ea typeface="Times New Roman"/>
                        <a:cs typeface="Times New Roman"/>
                        <a:sym typeface="Times New Roman"/>
                      </a:rPr>
                      <m:t>(&lt;</m:t>
                    </m:r>
                    <m:r>
                      <a:rPr lang="en-US" b="1" i="1" dirty="0" smtClean="0">
                        <a:solidFill>
                          <a:srgbClr val="000000"/>
                        </a:solidFill>
                        <a:latin typeface="Cambria Math" panose="02040503050406030204" pitchFamily="18" charset="0"/>
                        <a:ea typeface="Times New Roman"/>
                        <a:cs typeface="Times New Roman"/>
                        <a:sym typeface="Times New Roman"/>
                      </a:rPr>
                      <m:t>𝒕</m:t>
                    </m:r>
                    <m:r>
                      <a:rPr lang="en-US" b="1" i="1" baseline="-25000" dirty="0">
                        <a:solidFill>
                          <a:srgbClr val="000000"/>
                        </a:solidFill>
                        <a:latin typeface="Cambria Math" panose="02040503050406030204" pitchFamily="18" charset="0"/>
                        <a:ea typeface="Times New Roman"/>
                        <a:cs typeface="Times New Roman"/>
                        <a:sym typeface="Times New Roman"/>
                      </a:rPr>
                      <m:t>𝟏</m:t>
                    </m:r>
                    <m:r>
                      <a:rPr lang="en-US" b="1" i="1" dirty="0">
                        <a:solidFill>
                          <a:srgbClr val="000000"/>
                        </a:solidFill>
                        <a:latin typeface="Cambria Math" panose="02040503050406030204" pitchFamily="18" charset="0"/>
                        <a:ea typeface="Times New Roman"/>
                        <a:cs typeface="Times New Roman"/>
                        <a:sym typeface="Times New Roman"/>
                      </a:rPr>
                      <m:t>,</m:t>
                    </m:r>
                    <m:r>
                      <a:rPr lang="en-US" b="1" i="1" dirty="0">
                        <a:solidFill>
                          <a:srgbClr val="000000"/>
                        </a:solidFill>
                        <a:latin typeface="Cambria Math" panose="02040503050406030204" pitchFamily="18" charset="0"/>
                        <a:ea typeface="Times New Roman"/>
                        <a:cs typeface="Times New Roman"/>
                        <a:sym typeface="Times New Roman"/>
                      </a:rPr>
                      <m:t>𝒕</m:t>
                    </m:r>
                    <m:r>
                      <a:rPr lang="en-US" b="1" i="1" baseline="-25000" dirty="0">
                        <a:solidFill>
                          <a:srgbClr val="000000"/>
                        </a:solidFill>
                        <a:latin typeface="Cambria Math" panose="02040503050406030204" pitchFamily="18" charset="0"/>
                        <a:ea typeface="Times New Roman"/>
                        <a:cs typeface="Times New Roman"/>
                        <a:sym typeface="Times New Roman"/>
                      </a:rPr>
                      <m:t>𝟐</m:t>
                    </m:r>
                    <m:r>
                      <a:rPr lang="en-US" b="1" i="1" dirty="0">
                        <a:solidFill>
                          <a:srgbClr val="000000"/>
                        </a:solidFill>
                        <a:latin typeface="Cambria Math" panose="02040503050406030204" pitchFamily="18" charset="0"/>
                        <a:ea typeface="Times New Roman"/>
                        <a:cs typeface="Times New Roman"/>
                        <a:sym typeface="Times New Roman"/>
                      </a:rPr>
                      <m:t>,..</m:t>
                    </m:r>
                    <m:sSub>
                      <m:sSubPr>
                        <m:ctrlPr>
                          <a:rPr lang="en-US" b="1" i="1" dirty="0" smtClean="0">
                            <a:solidFill>
                              <a:srgbClr val="000000"/>
                            </a:solidFill>
                            <a:latin typeface="Cambria Math" panose="02040503050406030204" pitchFamily="18" charset="0"/>
                            <a:ea typeface="Times New Roman"/>
                            <a:cs typeface="Times New Roman"/>
                            <a:sym typeface="Times New Roman"/>
                          </a:rPr>
                        </m:ctrlPr>
                      </m:sSubPr>
                      <m:e>
                        <m:r>
                          <a:rPr lang="en-US" b="1" i="1" dirty="0">
                            <a:solidFill>
                              <a:srgbClr val="000000"/>
                            </a:solidFill>
                            <a:latin typeface="Cambria Math" panose="02040503050406030204" pitchFamily="18" charset="0"/>
                            <a:ea typeface="Times New Roman"/>
                            <a:cs typeface="Times New Roman"/>
                            <a:sym typeface="Times New Roman"/>
                          </a:rPr>
                          <m:t>𝒕</m:t>
                        </m:r>
                      </m:e>
                      <m:sub>
                        <m:r>
                          <a:rPr lang="en-US" b="1" i="1" dirty="0">
                            <a:solidFill>
                              <a:srgbClr val="000000"/>
                            </a:solidFill>
                            <a:latin typeface="Cambria Math" panose="02040503050406030204" pitchFamily="18" charset="0"/>
                            <a:ea typeface="Times New Roman"/>
                            <a:cs typeface="Times New Roman"/>
                            <a:sym typeface="Times New Roman"/>
                          </a:rPr>
                          <m:t>𝒊</m:t>
                        </m:r>
                      </m:sub>
                    </m:sSub>
                    <m:r>
                      <a:rPr lang="en-US" b="1" i="1" dirty="0">
                        <a:solidFill>
                          <a:srgbClr val="000000"/>
                        </a:solidFill>
                        <a:latin typeface="Cambria Math" panose="02040503050406030204" pitchFamily="18" charset="0"/>
                        <a:ea typeface="Times New Roman"/>
                        <a:cs typeface="Times New Roman"/>
                        <a:sym typeface="Times New Roman"/>
                      </a:rPr>
                      <m:t>&gt;,</m:t>
                    </m:r>
                    <m:r>
                      <a:rPr lang="en-US" b="1" i="1" dirty="0">
                        <a:solidFill>
                          <a:srgbClr val="000000"/>
                        </a:solidFill>
                        <a:latin typeface="Cambria Math" panose="02040503050406030204" pitchFamily="18" charset="0"/>
                        <a:ea typeface="Times New Roman"/>
                        <a:cs typeface="Times New Roman"/>
                        <a:sym typeface="Times New Roman"/>
                      </a:rPr>
                      <m:t>𝒌</m:t>
                    </m:r>
                    <m:r>
                      <a:rPr lang="en-US" b="1" i="1" dirty="0">
                        <a:solidFill>
                          <a:srgbClr val="000000"/>
                        </a:solidFill>
                        <a:latin typeface="Cambria Math" panose="02040503050406030204" pitchFamily="18" charset="0"/>
                        <a:ea typeface="Times New Roman"/>
                        <a:cs typeface="Times New Roman"/>
                        <a:sym typeface="Times New Roman"/>
                      </a:rPr>
                      <m:t>)</m:t>
                    </m:r>
                  </m:oMath>
                </a14:m>
                <a:r>
                  <a:rPr lang="en-US" b="1" dirty="0">
                    <a:solidFill>
                      <a:srgbClr val="000000"/>
                    </a:solidFill>
                    <a:ea typeface="Times New Roman"/>
                    <a:cs typeface="Times New Roman"/>
                    <a:sym typeface="Times New Roman"/>
                  </a:rPr>
                  <a:t>:</a:t>
                </a:r>
                <a:r>
                  <a:rPr lang="en-US" dirty="0">
                    <a:solidFill>
                      <a:srgbClr val="000000"/>
                    </a:solidFill>
                    <a:ea typeface="Times New Roman"/>
                    <a:cs typeface="Times New Roman"/>
                    <a:sym typeface="Times New Roman"/>
                  </a:rPr>
                  <a:t> A set of spatial tasks </a:t>
                </a:r>
                <a14:m>
                  <m:oMath xmlns:m="http://schemas.openxmlformats.org/officeDocument/2006/math">
                    <m:r>
                      <a:rPr lang="en-US" b="1" i="1" dirty="0" smtClean="0">
                        <a:solidFill>
                          <a:srgbClr val="000000"/>
                        </a:solidFill>
                        <a:latin typeface="Cambria Math" panose="02040503050406030204" pitchFamily="18" charset="0"/>
                        <a:ea typeface="Times New Roman"/>
                        <a:cs typeface="Times New Roman"/>
                        <a:sym typeface="Times New Roman"/>
                      </a:rPr>
                      <m:t>𝒕</m:t>
                    </m:r>
                    <m:r>
                      <a:rPr lang="en-US" b="1" i="1" baseline="-25000" dirty="0" err="1">
                        <a:solidFill>
                          <a:srgbClr val="000000"/>
                        </a:solidFill>
                        <a:latin typeface="Cambria Math" panose="02040503050406030204" pitchFamily="18" charset="0"/>
                        <a:ea typeface="Times New Roman"/>
                        <a:cs typeface="Times New Roman"/>
                        <a:sym typeface="Times New Roman"/>
                      </a:rPr>
                      <m:t>𝒊</m:t>
                    </m:r>
                  </m:oMath>
                </a14:m>
                <a:r>
                  <a:rPr lang="en-US" dirty="0">
                    <a:solidFill>
                      <a:srgbClr val="000000"/>
                    </a:solidFill>
                    <a:ea typeface="Times New Roman"/>
                    <a:cs typeface="Times New Roman"/>
                    <a:sym typeface="Times New Roman"/>
                  </a:rPr>
                  <a:t> each to be answered </a:t>
                </a:r>
                <a14:m>
                  <m:oMath xmlns:m="http://schemas.openxmlformats.org/officeDocument/2006/math">
                    <m:r>
                      <a:rPr lang="en-US" b="1" i="1" dirty="0" smtClean="0">
                        <a:solidFill>
                          <a:srgbClr val="000000"/>
                        </a:solidFill>
                        <a:latin typeface="Cambria Math" panose="02040503050406030204" pitchFamily="18" charset="0"/>
                        <a:ea typeface="Times New Roman"/>
                        <a:cs typeface="Times New Roman"/>
                        <a:sym typeface="Times New Roman"/>
                      </a:rPr>
                      <m:t>𝒌</m:t>
                    </m:r>
                  </m:oMath>
                </a14:m>
                <a:r>
                  <a:rPr lang="en-US" dirty="0">
                    <a:solidFill>
                      <a:srgbClr val="000000"/>
                    </a:solidFill>
                    <a:ea typeface="Times New Roman"/>
                    <a:cs typeface="Times New Roman"/>
                    <a:sym typeface="Times New Roman"/>
                  </a:rPr>
                  <a:t> times </a:t>
                </a:r>
              </a:p>
              <a:p>
                <a:pPr>
                  <a:spcAft>
                    <a:spcPts val="0"/>
                  </a:spcAft>
                  <a:buNone/>
                </a:pPr>
                <a:endParaRPr lang="en-US" sz="1600" dirty="0"/>
              </a:p>
              <a:p>
                <a:pPr>
                  <a:spcAft>
                    <a:spcPts val="0"/>
                  </a:spcAft>
                  <a:buNone/>
                </a:pPr>
                <a:r>
                  <a:rPr lang="en-US" sz="1600" dirty="0"/>
                  <a:t>Example:</a:t>
                </a:r>
              </a:p>
              <a:p>
                <a:pPr>
                  <a:spcAft>
                    <a:spcPts val="0"/>
                  </a:spcAft>
                </a:pPr>
                <a:r>
                  <a:rPr lang="en-US" sz="1600" dirty="0"/>
                  <a:t>A task: A query to pick up a package at Keller Hall 5-202 is asked at 4:00 PM, and will be expired at 4:30 PM.</a:t>
                </a:r>
              </a:p>
              <a:p>
                <a:pPr>
                  <a:spcAft>
                    <a:spcPts val="0"/>
                  </a:spcAft>
                </a:pPr>
                <a:r>
                  <a:rPr lang="en-US" sz="1600" dirty="0"/>
                  <a:t>A spatial crowdsourced query: The abovementioned task need to be answered 5 times.</a:t>
                </a:r>
                <a:endParaRPr sz="1600" dirty="0"/>
              </a:p>
            </p:txBody>
          </p:sp>
        </mc:Choice>
        <mc:Fallback xmlns="">
          <p:sp>
            <p:nvSpPr>
              <p:cNvPr id="88" name="Shape 88"/>
              <p:cNvSpPr txBox="1">
                <a:spLocks noGrp="1" noRot="1" noChangeAspect="1" noMove="1" noResize="1" noEditPoints="1" noAdjustHandles="1" noChangeArrowheads="1" noChangeShapeType="1" noTextEdit="1"/>
              </p:cNvSpPr>
              <p:nvPr>
                <p:ph type="body" idx="1"/>
              </p:nvPr>
            </p:nvSpPr>
            <p:spPr>
              <a:xfrm>
                <a:off x="402335" y="829648"/>
                <a:ext cx="8429964" cy="4592700"/>
              </a:xfrm>
              <a:prstGeom prst="rect">
                <a:avLst/>
              </a:prstGeom>
              <a:blipFill>
                <a:blip r:embed="rId3"/>
                <a:stretch>
                  <a:fillRect l="-301"/>
                </a:stretch>
              </a:blipFill>
            </p:spPr>
            <p:txBody>
              <a:bodyPr/>
              <a:lstStyle/>
              <a:p>
                <a:r>
                  <a:rPr lang="en-US">
                    <a:noFill/>
                  </a:rPr>
                  <a:t> </a:t>
                </a:r>
              </a:p>
            </p:txBody>
          </p:sp>
        </mc:Fallback>
      </mc:AlternateContent>
    </p:spTree>
    <p:extLst>
      <p:ext uri="{BB962C8B-B14F-4D97-AF65-F5344CB8AC3E}">
        <p14:creationId xmlns:p14="http://schemas.microsoft.com/office/powerpoint/2010/main" val="141134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266382" y="138814"/>
            <a:ext cx="8520599" cy="628499"/>
          </a:xfrm>
          <a:prstGeom prst="rect">
            <a:avLst/>
          </a:prstGeom>
        </p:spPr>
        <p:txBody>
          <a:bodyPr vert="horz" wrap="square" lIns="91425" tIns="91425" rIns="91425" bIns="91425" numCol="1" anchor="t" anchorCtr="0" compatLnSpc="1">
            <a:prstTxWarp prst="textNoShape">
              <a:avLst/>
            </a:prstTxWarp>
            <a:noAutofit/>
          </a:bodyPr>
          <a:lstStyle/>
          <a:p>
            <a:r>
              <a:rPr lang="en" b="1" dirty="0"/>
              <a:t>Key Concepts (2)</a:t>
            </a:r>
          </a:p>
        </p:txBody>
      </p:sp>
      <mc:AlternateContent xmlns:mc="http://schemas.openxmlformats.org/markup-compatibility/2006" xmlns:a14="http://schemas.microsoft.com/office/drawing/2010/main">
        <mc:Choice Requires="a14">
          <p:sp>
            <p:nvSpPr>
              <p:cNvPr id="88" name="Shape 88"/>
              <p:cNvSpPr txBox="1">
                <a:spLocks noGrp="1"/>
              </p:cNvSpPr>
              <p:nvPr>
                <p:ph type="body" idx="1"/>
              </p:nvPr>
            </p:nvSpPr>
            <p:spPr>
              <a:xfrm>
                <a:off x="357017" y="876143"/>
                <a:ext cx="8429964" cy="4592700"/>
              </a:xfrm>
              <a:prstGeom prst="rect">
                <a:avLst/>
              </a:prstGeom>
            </p:spPr>
            <p:txBody>
              <a:bodyPr vert="horz" wrap="square" lIns="91425" tIns="91425" rIns="91425" bIns="91425" numCol="1" anchor="t" anchorCtr="0" compatLnSpc="1">
                <a:prstTxWarp prst="textNoShape">
                  <a:avLst/>
                </a:prstTxWarp>
                <a:noAutofit/>
              </a:bodyPr>
              <a:lstStyle/>
              <a:p>
                <a:pPr marL="457200" marR="101600" lvl="0" indent="-330200">
                  <a:lnSpc>
                    <a:spcPct val="150000"/>
                  </a:lnSpc>
                  <a:spcAft>
                    <a:spcPts val="1000"/>
                  </a:spcAft>
                  <a:buClr>
                    <a:srgbClr val="000000"/>
                  </a:buClr>
                  <a:buSzPct val="100000"/>
                  <a:buFont typeface="Times New Roman"/>
                </a:pPr>
                <a:r>
                  <a:rPr lang="en-US" b="1" dirty="0">
                    <a:solidFill>
                      <a:srgbClr val="000000"/>
                    </a:solidFill>
                    <a:ea typeface="Times New Roman"/>
                    <a:cs typeface="Times New Roman"/>
                    <a:sym typeface="Times New Roman"/>
                  </a:rPr>
                  <a:t>W</a:t>
                </a:r>
                <a:r>
                  <a:rPr lang="en-US" b="1" i="0" dirty="0">
                    <a:solidFill>
                      <a:srgbClr val="000000"/>
                    </a:solidFill>
                    <a:latin typeface="+mj-lt"/>
                    <a:ea typeface="Times New Roman"/>
                    <a:cs typeface="Times New Roman"/>
                    <a:sym typeface="Times New Roman"/>
                  </a:rPr>
                  <a:t>orker’s query</a:t>
                </a:r>
                <a14:m>
                  <m:oMath xmlns:m="http://schemas.openxmlformats.org/officeDocument/2006/math">
                    <m:r>
                      <a:rPr lang="en-US" b="1" i="0" dirty="0" smtClean="0">
                        <a:solidFill>
                          <a:srgbClr val="000000"/>
                        </a:solidFill>
                        <a:latin typeface="Cambria Math" panose="02040503050406030204" pitchFamily="18" charset="0"/>
                        <a:ea typeface="Times New Roman"/>
                        <a:cs typeface="Times New Roman"/>
                        <a:sym typeface="Times New Roman"/>
                      </a:rPr>
                      <m:t> </m:t>
                    </m:r>
                    <m:r>
                      <a:rPr lang="en-US" b="1" i="1" dirty="0" smtClean="0">
                        <a:solidFill>
                          <a:srgbClr val="000000"/>
                        </a:solidFill>
                        <a:latin typeface="Cambria Math" panose="02040503050406030204" pitchFamily="18" charset="0"/>
                        <a:ea typeface="Times New Roman"/>
                        <a:cs typeface="Times New Roman"/>
                        <a:sym typeface="Times New Roman"/>
                      </a:rPr>
                      <m:t>(</m:t>
                    </m:r>
                    <m:r>
                      <a:rPr lang="en-US" b="1" i="1" dirty="0" smtClean="0">
                        <a:solidFill>
                          <a:srgbClr val="000000"/>
                        </a:solidFill>
                        <a:latin typeface="Cambria Math" panose="02040503050406030204" pitchFamily="18" charset="0"/>
                        <a:ea typeface="Times New Roman"/>
                        <a:cs typeface="Times New Roman"/>
                        <a:sym typeface="Times New Roman"/>
                      </a:rPr>
                      <m:t>𝑻𝑰</m:t>
                    </m:r>
                    <m:r>
                      <a:rPr lang="en-US" b="1" i="1" dirty="0" smtClean="0">
                        <a:solidFill>
                          <a:srgbClr val="000000"/>
                        </a:solidFill>
                        <a:latin typeface="Cambria Math" panose="02040503050406030204" pitchFamily="18" charset="0"/>
                        <a:ea typeface="Times New Roman"/>
                        <a:cs typeface="Times New Roman"/>
                        <a:sym typeface="Times New Roman"/>
                      </a:rPr>
                      <m:t> = &lt;</m:t>
                    </m:r>
                    <m:r>
                      <a:rPr lang="en-US" b="1" i="1" dirty="0" err="1">
                        <a:solidFill>
                          <a:srgbClr val="000000"/>
                        </a:solidFill>
                        <a:latin typeface="Cambria Math" panose="02040503050406030204" pitchFamily="18" charset="0"/>
                        <a:ea typeface="Times New Roman"/>
                        <a:cs typeface="Times New Roman"/>
                        <a:sym typeface="Times New Roman"/>
                      </a:rPr>
                      <m:t>𝒍</m:t>
                    </m:r>
                    <m:r>
                      <a:rPr lang="en-US" b="1" i="1" dirty="0" err="1">
                        <a:solidFill>
                          <a:srgbClr val="000000"/>
                        </a:solidFill>
                        <a:latin typeface="Cambria Math" panose="02040503050406030204" pitchFamily="18" charset="0"/>
                        <a:ea typeface="Times New Roman"/>
                        <a:cs typeface="Times New Roman"/>
                        <a:sym typeface="Times New Roman"/>
                      </a:rPr>
                      <m:t>,</m:t>
                    </m:r>
                    <m:r>
                      <a:rPr lang="en-US" b="1" i="1" dirty="0" err="1">
                        <a:solidFill>
                          <a:srgbClr val="000000"/>
                        </a:solidFill>
                        <a:latin typeface="Cambria Math" panose="02040503050406030204" pitchFamily="18" charset="0"/>
                        <a:ea typeface="Times New Roman"/>
                        <a:cs typeface="Times New Roman"/>
                        <a:sym typeface="Times New Roman"/>
                      </a:rPr>
                      <m:t>𝑹</m:t>
                    </m:r>
                    <m:r>
                      <a:rPr lang="en-US" b="1" i="1" dirty="0" err="1">
                        <a:solidFill>
                          <a:srgbClr val="000000"/>
                        </a:solidFill>
                        <a:latin typeface="Cambria Math" panose="02040503050406030204" pitchFamily="18" charset="0"/>
                        <a:ea typeface="Times New Roman"/>
                        <a:cs typeface="Times New Roman"/>
                        <a:sym typeface="Times New Roman"/>
                      </a:rPr>
                      <m:t>,</m:t>
                    </m:r>
                    <m:r>
                      <a:rPr lang="en-US" b="1" i="1" dirty="0" err="1">
                        <a:solidFill>
                          <a:srgbClr val="000000"/>
                        </a:solidFill>
                        <a:latin typeface="Cambria Math" panose="02040503050406030204" pitchFamily="18" charset="0"/>
                        <a:ea typeface="Times New Roman"/>
                        <a:cs typeface="Times New Roman"/>
                        <a:sym typeface="Times New Roman"/>
                      </a:rPr>
                      <m:t>𝒎𝒂𝒙𝑻</m:t>
                    </m:r>
                    <m:r>
                      <a:rPr lang="en-US" b="1" i="1" dirty="0">
                        <a:solidFill>
                          <a:srgbClr val="000000"/>
                        </a:solidFill>
                        <a:latin typeface="Cambria Math" panose="02040503050406030204" pitchFamily="18" charset="0"/>
                        <a:ea typeface="Times New Roman"/>
                        <a:cs typeface="Times New Roman"/>
                        <a:sym typeface="Times New Roman"/>
                      </a:rPr>
                      <m:t>&gt;)</m:t>
                    </m:r>
                  </m:oMath>
                </a14:m>
                <a:r>
                  <a:rPr lang="en-US" b="1" dirty="0">
                    <a:solidFill>
                      <a:srgbClr val="000000"/>
                    </a:solidFill>
                    <a:ea typeface="Times New Roman"/>
                    <a:cs typeface="Times New Roman"/>
                    <a:sym typeface="Times New Roman"/>
                  </a:rPr>
                  <a:t>:</a:t>
                </a:r>
                <a:r>
                  <a:rPr lang="en-US" dirty="0">
                    <a:solidFill>
                      <a:srgbClr val="000000"/>
                    </a:solidFill>
                    <a:ea typeface="Times New Roman"/>
                    <a:cs typeface="Times New Roman"/>
                    <a:sym typeface="Times New Roman"/>
                  </a:rPr>
                  <a:t> A worker’s request for work sent to the server. Includes location </a:t>
                </a:r>
                <a14:m>
                  <m:oMath xmlns:m="http://schemas.openxmlformats.org/officeDocument/2006/math">
                    <m:r>
                      <a:rPr lang="en-US" b="1" i="1" dirty="0" smtClean="0">
                        <a:solidFill>
                          <a:srgbClr val="000000"/>
                        </a:solidFill>
                        <a:latin typeface="Cambria Math" panose="02040503050406030204" pitchFamily="18" charset="0"/>
                        <a:ea typeface="Times New Roman"/>
                        <a:cs typeface="Times New Roman"/>
                        <a:sym typeface="Times New Roman"/>
                      </a:rPr>
                      <m:t>𝒍</m:t>
                    </m:r>
                  </m:oMath>
                </a14:m>
                <a:r>
                  <a:rPr lang="en-US" dirty="0">
                    <a:solidFill>
                      <a:srgbClr val="000000"/>
                    </a:solidFill>
                    <a:ea typeface="Times New Roman"/>
                    <a:cs typeface="Times New Roman"/>
                    <a:sym typeface="Times New Roman"/>
                  </a:rPr>
                  <a:t>, a spatial region of task acceptance </a:t>
                </a:r>
                <a14:m>
                  <m:oMath xmlns:m="http://schemas.openxmlformats.org/officeDocument/2006/math">
                    <m:r>
                      <a:rPr lang="en-US" b="1" i="1" dirty="0" smtClean="0">
                        <a:solidFill>
                          <a:srgbClr val="000000"/>
                        </a:solidFill>
                        <a:latin typeface="Cambria Math" panose="02040503050406030204" pitchFamily="18" charset="0"/>
                        <a:ea typeface="Times New Roman"/>
                        <a:cs typeface="Times New Roman"/>
                        <a:sym typeface="Times New Roman"/>
                      </a:rPr>
                      <m:t>𝑹</m:t>
                    </m:r>
                  </m:oMath>
                </a14:m>
                <a:r>
                  <a:rPr lang="en-US" b="1" dirty="0">
                    <a:solidFill>
                      <a:srgbClr val="000000"/>
                    </a:solidFill>
                    <a:ea typeface="Times New Roman"/>
                    <a:cs typeface="Times New Roman"/>
                    <a:sym typeface="Times New Roman"/>
                  </a:rPr>
                  <a:t> </a:t>
                </a:r>
                <a:r>
                  <a:rPr lang="en-US" dirty="0">
                    <a:solidFill>
                      <a:srgbClr val="000000"/>
                    </a:solidFill>
                    <a:ea typeface="Times New Roman"/>
                    <a:cs typeface="Times New Roman"/>
                    <a:sym typeface="Times New Roman"/>
                  </a:rPr>
                  <a:t>and maximum number of tasks </a:t>
                </a:r>
                <a14:m>
                  <m:oMath xmlns:m="http://schemas.openxmlformats.org/officeDocument/2006/math">
                    <m:r>
                      <a:rPr lang="en-US" b="1" i="1" dirty="0" smtClean="0">
                        <a:solidFill>
                          <a:srgbClr val="000000"/>
                        </a:solidFill>
                        <a:latin typeface="Cambria Math" panose="02040503050406030204" pitchFamily="18" charset="0"/>
                        <a:ea typeface="Times New Roman"/>
                        <a:cs typeface="Times New Roman"/>
                        <a:sym typeface="Times New Roman"/>
                      </a:rPr>
                      <m:t>𝒎𝒂𝒙𝑻</m:t>
                    </m:r>
                  </m:oMath>
                </a14:m>
                <a:endParaRPr lang="en-US" b="1" i="1" dirty="0">
                  <a:solidFill>
                    <a:srgbClr val="000000"/>
                  </a:solidFill>
                  <a:ea typeface="Times New Roman"/>
                  <a:cs typeface="Times New Roman"/>
                  <a:sym typeface="Times New Roman"/>
                </a:endParaRPr>
              </a:p>
              <a:p>
                <a:pPr marL="457200" marR="101600" lvl="0" indent="-330200">
                  <a:lnSpc>
                    <a:spcPct val="150000"/>
                  </a:lnSpc>
                  <a:spcAft>
                    <a:spcPts val="1000"/>
                  </a:spcAft>
                  <a:buClr>
                    <a:srgbClr val="000000"/>
                  </a:buClr>
                  <a:buSzPct val="100000"/>
                  <a:buFont typeface="Times New Roman"/>
                </a:pPr>
                <a:r>
                  <a:rPr lang="en-US" b="1" dirty="0">
                    <a:solidFill>
                      <a:srgbClr val="000000"/>
                    </a:solidFill>
                    <a:ea typeface="Times New Roman"/>
                    <a:cs typeface="Times New Roman"/>
                    <a:sym typeface="Times New Roman"/>
                  </a:rPr>
                  <a:t>Task Assignment Instance Set at time instance </a:t>
                </a:r>
                <a14:m>
                  <m:oMath xmlns:m="http://schemas.openxmlformats.org/officeDocument/2006/math">
                    <m:r>
                      <a:rPr lang="en-US" b="1" i="1" dirty="0" smtClean="0">
                        <a:solidFill>
                          <a:srgbClr val="000000"/>
                        </a:solidFill>
                        <a:latin typeface="Cambria Math" panose="02040503050406030204" pitchFamily="18" charset="0"/>
                        <a:ea typeface="Times New Roman"/>
                        <a:cs typeface="Times New Roman"/>
                        <a:sym typeface="Times New Roman"/>
                      </a:rPr>
                      <m:t>𝒊</m:t>
                    </m:r>
                  </m:oMath>
                </a14:m>
                <a:r>
                  <a:rPr lang="en-US" b="1" dirty="0">
                    <a:solidFill>
                      <a:srgbClr val="000000"/>
                    </a:solidFill>
                    <a:ea typeface="Times New Roman"/>
                    <a:cs typeface="Times New Roman"/>
                    <a:sym typeface="Times New Roman"/>
                  </a:rPr>
                  <a:t>:</a:t>
                </a:r>
                <a:r>
                  <a:rPr lang="en-US" dirty="0">
                    <a:solidFill>
                      <a:srgbClr val="000000"/>
                    </a:solidFill>
                    <a:ea typeface="Times New Roman"/>
                    <a:cs typeface="Times New Roman"/>
                    <a:sym typeface="Times New Roman"/>
                  </a:rPr>
                  <a:t> The set of tuples of the form </a:t>
                </a:r>
                <a14:m>
                  <m:oMath xmlns:m="http://schemas.openxmlformats.org/officeDocument/2006/math">
                    <m:r>
                      <a:rPr lang="en-US" b="1" i="1" dirty="0" smtClean="0">
                        <a:solidFill>
                          <a:srgbClr val="000000"/>
                        </a:solidFill>
                        <a:latin typeface="Cambria Math" panose="02040503050406030204" pitchFamily="18" charset="0"/>
                        <a:ea typeface="Times New Roman"/>
                        <a:cs typeface="Times New Roman"/>
                        <a:sym typeface="Times New Roman"/>
                      </a:rPr>
                      <m:t>&lt;</m:t>
                    </m:r>
                    <m:r>
                      <a:rPr lang="en-US" b="1" i="1" dirty="0" err="1">
                        <a:solidFill>
                          <a:srgbClr val="000000"/>
                        </a:solidFill>
                        <a:latin typeface="Cambria Math" panose="02040503050406030204" pitchFamily="18" charset="0"/>
                        <a:ea typeface="Times New Roman"/>
                        <a:cs typeface="Times New Roman"/>
                        <a:sym typeface="Times New Roman"/>
                      </a:rPr>
                      <m:t>𝒘𝒐𝒓𝒌𝒆𝒓</m:t>
                    </m:r>
                    <m:r>
                      <a:rPr lang="en-US" b="1" i="1" dirty="0" smtClean="0">
                        <a:solidFill>
                          <a:srgbClr val="000000"/>
                        </a:solidFill>
                        <a:latin typeface="Cambria Math" panose="02040503050406030204" pitchFamily="18" charset="0"/>
                        <a:ea typeface="Times New Roman"/>
                        <a:cs typeface="Times New Roman"/>
                        <a:sym typeface="Times New Roman"/>
                      </a:rPr>
                      <m:t>, </m:t>
                    </m:r>
                    <m:r>
                      <a:rPr lang="en-US" b="1" i="1" dirty="0" err="1">
                        <a:solidFill>
                          <a:srgbClr val="000000"/>
                        </a:solidFill>
                        <a:latin typeface="Cambria Math" panose="02040503050406030204" pitchFamily="18" charset="0"/>
                        <a:ea typeface="Times New Roman"/>
                        <a:cs typeface="Times New Roman"/>
                        <a:sym typeface="Times New Roman"/>
                      </a:rPr>
                      <m:t>𝒕𝒂𝒔𝒌</m:t>
                    </m:r>
                    <m:r>
                      <a:rPr lang="en-US" b="1" i="1" dirty="0">
                        <a:solidFill>
                          <a:srgbClr val="000000"/>
                        </a:solidFill>
                        <a:latin typeface="Cambria Math" panose="02040503050406030204" pitchFamily="18" charset="0"/>
                        <a:ea typeface="Times New Roman"/>
                        <a:cs typeface="Times New Roman"/>
                        <a:sym typeface="Times New Roman"/>
                      </a:rPr>
                      <m:t>&gt;</m:t>
                    </m:r>
                  </m:oMath>
                </a14:m>
                <a:r>
                  <a:rPr lang="en-US" dirty="0">
                    <a:solidFill>
                      <a:srgbClr val="000000"/>
                    </a:solidFill>
                    <a:ea typeface="Times New Roman"/>
                    <a:cs typeface="Times New Roman"/>
                    <a:sym typeface="Times New Roman"/>
                  </a:rPr>
                  <a:t>, where a spatial task is assigned to a worker, while satisfying the workers’ constraints.</a:t>
                </a:r>
              </a:p>
              <a:p>
                <a:pPr>
                  <a:spcAft>
                    <a:spcPts val="0"/>
                  </a:spcAft>
                  <a:buNone/>
                </a:pPr>
                <a:r>
                  <a:rPr lang="en-US" sz="1600" dirty="0"/>
                  <a:t>Example:</a:t>
                </a:r>
              </a:p>
              <a:p>
                <a:pPr>
                  <a:spcAft>
                    <a:spcPts val="0"/>
                  </a:spcAft>
                </a:pPr>
                <a:r>
                  <a:rPr lang="en-US" sz="1600" dirty="0"/>
                  <a:t>A worker’s query: A worker is at Keller Hall 5-212, and can accept at most 2 tasks </a:t>
                </a:r>
                <a:r>
                  <a:rPr lang="en-US" altLang="zh-CN" sz="1600" dirty="0"/>
                  <a:t>within one mile.</a:t>
                </a:r>
              </a:p>
              <a:p>
                <a:pPr>
                  <a:spcAft>
                    <a:spcPts val="0"/>
                  </a:spcAft>
                </a:pPr>
                <a:r>
                  <a:rPr lang="en-US" sz="1600" dirty="0"/>
                  <a:t>A task assignment: Assign the aforementioned task to the worker at 4:00 PM.</a:t>
                </a:r>
              </a:p>
              <a:p>
                <a:pPr>
                  <a:spcAft>
                    <a:spcPts val="0"/>
                  </a:spcAft>
                  <a:buNone/>
                </a:pPr>
                <a:endParaRPr sz="1400" dirty="0"/>
              </a:p>
            </p:txBody>
          </p:sp>
        </mc:Choice>
        <mc:Fallback xmlns="">
          <p:sp>
            <p:nvSpPr>
              <p:cNvPr id="88" name="Shape 88"/>
              <p:cNvSpPr txBox="1">
                <a:spLocks noGrp="1" noRot="1" noChangeAspect="1" noMove="1" noResize="1" noEditPoints="1" noAdjustHandles="1" noChangeArrowheads="1" noChangeShapeType="1" noTextEdit="1"/>
              </p:cNvSpPr>
              <p:nvPr>
                <p:ph type="body" idx="1"/>
              </p:nvPr>
            </p:nvSpPr>
            <p:spPr>
              <a:xfrm>
                <a:off x="357017" y="876143"/>
                <a:ext cx="8429964" cy="4592700"/>
              </a:xfrm>
              <a:prstGeom prst="rect">
                <a:avLst/>
              </a:prstGeom>
              <a:blipFill>
                <a:blip r:embed="rId3"/>
                <a:stretch>
                  <a:fillRect l="-301"/>
                </a:stretch>
              </a:blipFill>
            </p:spPr>
            <p:txBody>
              <a:bodyPr/>
              <a:lstStyle/>
              <a:p>
                <a:r>
                  <a:rPr lang="en-US">
                    <a:noFill/>
                  </a:rPr>
                  <a:t> </a:t>
                </a:r>
              </a:p>
            </p:txBody>
          </p:sp>
        </mc:Fallback>
      </mc:AlternateContent>
    </p:spTree>
    <p:extLst>
      <p:ext uri="{BB962C8B-B14F-4D97-AF65-F5344CB8AC3E}">
        <p14:creationId xmlns:p14="http://schemas.microsoft.com/office/powerpoint/2010/main" val="99749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8E773-2376-9041-B415-CFBA0FA1D3F8}"/>
              </a:ext>
            </a:extLst>
          </p:cNvPr>
          <p:cNvSpPr>
            <a:spLocks noGrp="1"/>
          </p:cNvSpPr>
          <p:nvPr>
            <p:ph type="title"/>
          </p:nvPr>
        </p:nvSpPr>
        <p:spPr>
          <a:xfrm>
            <a:off x="685800" y="145475"/>
            <a:ext cx="7772400" cy="609600"/>
          </a:xfrm>
        </p:spPr>
        <p:txBody>
          <a:bodyPr/>
          <a:lstStyle/>
          <a:p>
            <a:r>
              <a:rPr lang="en-US" sz="2400" b="1" dirty="0"/>
              <a:t>Taxonomy of Spatial Crowdsourcing</a:t>
            </a:r>
          </a:p>
        </p:txBody>
      </p:sp>
      <p:sp>
        <p:nvSpPr>
          <p:cNvPr id="4" name="Slide Number Placeholder 3">
            <a:extLst>
              <a:ext uri="{FF2B5EF4-FFF2-40B4-BE49-F238E27FC236}">
                <a16:creationId xmlns:a16="http://schemas.microsoft.com/office/drawing/2014/main" id="{76070109-BF68-FE4F-B91D-45D02AE90F1A}"/>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37B5F-ABCF-48FC-8FD3-F3890A2DD608}" type="slidenum">
              <a:rPr lang="en-US" smtClean="0"/>
              <a:pPr/>
              <a:t>67</a:t>
            </a:fld>
            <a:endParaRPr lang="en-US"/>
          </a:p>
        </p:txBody>
      </p:sp>
      <p:pic>
        <p:nvPicPr>
          <p:cNvPr id="5" name="Shape 99" descr="Hierarchical diagram of spatial crowdsourcing models, divided into reward-based and self-incentivised approaches, each further categorized by worker-selected or server-assigned task allocation, with single or redundant assignment options.">
            <a:extLst>
              <a:ext uri="{FF2B5EF4-FFF2-40B4-BE49-F238E27FC236}">
                <a16:creationId xmlns:a16="http://schemas.microsoft.com/office/drawing/2014/main" id="{378B1E3C-391B-7343-8B56-A06397CB834C}"/>
              </a:ext>
            </a:extLst>
          </p:cNvPr>
          <p:cNvPicPr preferRelativeResize="0">
            <a:picLocks noGrp="1"/>
          </p:cNvPicPr>
          <p:nvPr>
            <p:ph idx="1"/>
          </p:nvPr>
        </p:nvPicPr>
        <p:blipFill>
          <a:blip r:embed="rId2">
            <a:alphaModFix/>
          </a:blip>
          <a:stretch>
            <a:fillRect/>
          </a:stretch>
        </p:blipFill>
        <p:spPr>
          <a:xfrm>
            <a:off x="13345" y="755075"/>
            <a:ext cx="5449305" cy="2431043"/>
          </a:xfrm>
          <a:prstGeom prst="rect">
            <a:avLst/>
          </a:prstGeom>
          <a:noFill/>
          <a:ln>
            <a:noFill/>
          </a:ln>
        </p:spPr>
      </p:pic>
      <p:sp>
        <p:nvSpPr>
          <p:cNvPr id="6" name="TextBox 5">
            <a:extLst>
              <a:ext uri="{FF2B5EF4-FFF2-40B4-BE49-F238E27FC236}">
                <a16:creationId xmlns:a16="http://schemas.microsoft.com/office/drawing/2014/main" id="{36AC7374-984A-6045-B3BB-DEB26A1465E3}"/>
              </a:ext>
            </a:extLst>
          </p:cNvPr>
          <p:cNvSpPr txBox="1"/>
          <p:nvPr/>
        </p:nvSpPr>
        <p:spPr>
          <a:xfrm>
            <a:off x="354780" y="3429000"/>
            <a:ext cx="8193974" cy="1938992"/>
          </a:xfrm>
          <a:prstGeom prst="rect">
            <a:avLst/>
          </a:prstGeom>
          <a:noFill/>
        </p:spPr>
        <p:txBody>
          <a:bodyPr wrap="square" rtlCol="0">
            <a:spAutoFit/>
          </a:bodyPr>
          <a:lstStyle/>
          <a:p>
            <a:r>
              <a:rPr lang="en-US" sz="2000" b="1" dirty="0"/>
              <a:t>Note: </a:t>
            </a:r>
            <a:r>
              <a:rPr lang="en-US" sz="1800" dirty="0">
                <a:highlight>
                  <a:srgbClr val="C0C0C0"/>
                </a:highlight>
              </a:rPr>
              <a:t>Gray leaf</a:t>
            </a:r>
            <a:r>
              <a:rPr lang="en-US" sz="1800" dirty="0"/>
              <a:t> represents focus of this paper.</a:t>
            </a:r>
          </a:p>
          <a:p>
            <a:r>
              <a:rPr lang="en-US" sz="1800" dirty="0"/>
              <a:t> </a:t>
            </a:r>
          </a:p>
          <a:p>
            <a:r>
              <a:rPr lang="en-US" sz="2000" b="1" dirty="0"/>
              <a:t>Ex.</a:t>
            </a:r>
            <a:r>
              <a:rPr lang="en-US" dirty="0"/>
              <a:t> </a:t>
            </a:r>
            <a:r>
              <a:rPr lang="en-US" sz="1600" dirty="0"/>
              <a:t>Draw decision table (cross-tabulation) for above taxonomy.</a:t>
            </a:r>
          </a:p>
          <a:p>
            <a:endParaRPr lang="en-US" dirty="0"/>
          </a:p>
          <a:p>
            <a:r>
              <a:rPr lang="en-US" sz="1800" b="1" dirty="0"/>
              <a:t>Leading Q?</a:t>
            </a:r>
            <a:r>
              <a:rPr lang="en-US" sz="1600" dirty="0"/>
              <a:t> To bolster the novelty argument, redraw following classification tree to make the proposed work a direct descendant of root.</a:t>
            </a:r>
            <a:endParaRPr lang="en-US" dirty="0"/>
          </a:p>
        </p:txBody>
      </p:sp>
      <p:graphicFrame>
        <p:nvGraphicFramePr>
          <p:cNvPr id="7" name="Content Placeholder 8" descr="Table comparing task assignment in spatial crowdsourcing: columns are ‘Reward-based’ and ‘Self-incentivized’; rows show ‘Worker selected’ and ‘Server assigned,’ each with ‘Single’ and ‘Redundant’ task assignment options.">
            <a:extLst>
              <a:ext uri="{FF2B5EF4-FFF2-40B4-BE49-F238E27FC236}">
                <a16:creationId xmlns:a16="http://schemas.microsoft.com/office/drawing/2014/main" id="{32398AC9-DEAB-4A41-A9CB-0BE00D6D552D}"/>
              </a:ext>
            </a:extLst>
          </p:cNvPr>
          <p:cNvGraphicFramePr>
            <a:graphicFrameLocks/>
          </p:cNvGraphicFramePr>
          <p:nvPr>
            <p:extLst>
              <p:ext uri="{D42A27DB-BD31-4B8C-83A1-F6EECF244321}">
                <p14:modId xmlns:p14="http://schemas.microsoft.com/office/powerpoint/2010/main" val="4230298093"/>
              </p:ext>
            </p:extLst>
          </p:nvPr>
        </p:nvGraphicFramePr>
        <p:xfrm>
          <a:off x="5438899" y="1441522"/>
          <a:ext cx="3693226" cy="1721736"/>
        </p:xfrm>
        <a:graphic>
          <a:graphicData uri="http://schemas.openxmlformats.org/drawingml/2006/table">
            <a:tbl>
              <a:tblPr firstRow="1" firstCol="1">
                <a:tableStyleId>{306799F8-075E-4A3A-A7F6-7FBC6576F1A4}</a:tableStyleId>
              </a:tblPr>
              <a:tblGrid>
                <a:gridCol w="973777">
                  <a:extLst>
                    <a:ext uri="{9D8B030D-6E8A-4147-A177-3AD203B41FA5}">
                      <a16:colId xmlns:a16="http://schemas.microsoft.com/office/drawing/2014/main" val="912123709"/>
                    </a:ext>
                  </a:extLst>
                </a:gridCol>
                <a:gridCol w="1274311">
                  <a:extLst>
                    <a:ext uri="{9D8B030D-6E8A-4147-A177-3AD203B41FA5}">
                      <a16:colId xmlns:a16="http://schemas.microsoft.com/office/drawing/2014/main" val="477306289"/>
                    </a:ext>
                  </a:extLst>
                </a:gridCol>
                <a:gridCol w="1445138">
                  <a:extLst>
                    <a:ext uri="{9D8B030D-6E8A-4147-A177-3AD203B41FA5}">
                      <a16:colId xmlns:a16="http://schemas.microsoft.com/office/drawing/2014/main" val="2616454874"/>
                    </a:ext>
                  </a:extLst>
                </a:gridCol>
              </a:tblGrid>
              <a:tr h="215129">
                <a:tc>
                  <a:txBody>
                    <a:bodyPr/>
                    <a:lstStyle/>
                    <a:p>
                      <a:endParaRPr lang="en-US" sz="12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Reward-based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Self-incentivized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5192720"/>
                  </a:ext>
                </a:extLst>
              </a:tr>
              <a:tr h="361854">
                <a:tc rowSpan="2">
                  <a:txBody>
                    <a:bodyPr/>
                    <a:lstStyle/>
                    <a:p>
                      <a:pPr algn="ctr"/>
                      <a:r>
                        <a:rPr lang="en-US" sz="1200" dirty="0">
                          <a:solidFill>
                            <a:schemeClr val="tx1"/>
                          </a:solidFill>
                        </a:rPr>
                        <a:t>Worker selected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Single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Single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9510593"/>
                  </a:ext>
                </a:extLst>
              </a:tr>
              <a:tr h="361854">
                <a:tc vMerge="1">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Redundant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Redundant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8071272"/>
                  </a:ext>
                </a:extLst>
              </a:tr>
              <a:tr h="361854">
                <a:tc rowSpan="2">
                  <a:txBody>
                    <a:bodyPr/>
                    <a:lstStyle/>
                    <a:p>
                      <a:pPr algn="ctr"/>
                      <a:r>
                        <a:rPr lang="en-US" sz="1200" dirty="0">
                          <a:solidFill>
                            <a:schemeClr val="tx1"/>
                          </a:solidFill>
                        </a:rPr>
                        <a:t>Server assigned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Single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Single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4252561"/>
                  </a:ext>
                </a:extLst>
              </a:tr>
              <a:tr h="361854">
                <a:tc vMerge="1">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Redundant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solidFill>
                            <a:schemeClr val="tx1"/>
                          </a:solidFill>
                        </a:rPr>
                        <a:t>Redundant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4934307"/>
                  </a:ext>
                </a:extLst>
              </a:tr>
            </a:tbl>
          </a:graphicData>
        </a:graphic>
      </p:graphicFrame>
    </p:spTree>
    <p:extLst>
      <p:ext uri="{BB962C8B-B14F-4D97-AF65-F5344CB8AC3E}">
        <p14:creationId xmlns:p14="http://schemas.microsoft.com/office/powerpoint/2010/main" val="212148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B3785-D2C8-461F-BF63-8526577A7857}"/>
              </a:ext>
            </a:extLst>
          </p:cNvPr>
          <p:cNvSpPr>
            <a:spLocks noGrp="1"/>
          </p:cNvSpPr>
          <p:nvPr>
            <p:ph type="title"/>
          </p:nvPr>
        </p:nvSpPr>
        <p:spPr>
          <a:xfrm>
            <a:off x="685800" y="280150"/>
            <a:ext cx="7772400" cy="444245"/>
          </a:xfrm>
        </p:spPr>
        <p:txBody>
          <a:bodyPr/>
          <a:lstStyle/>
          <a:p>
            <a:r>
              <a:rPr lang="en-US" sz="2400" b="1" dirty="0"/>
              <a:t>Exercise</a:t>
            </a:r>
          </a:p>
        </p:txBody>
      </p:sp>
      <p:sp>
        <p:nvSpPr>
          <p:cNvPr id="3" name="Content Placeholder 2">
            <a:extLst>
              <a:ext uri="{FF2B5EF4-FFF2-40B4-BE49-F238E27FC236}">
                <a16:creationId xmlns:a16="http://schemas.microsoft.com/office/drawing/2014/main" id="{CD990195-CE38-46C9-BB16-45C11B35822A}"/>
              </a:ext>
            </a:extLst>
          </p:cNvPr>
          <p:cNvSpPr>
            <a:spLocks noGrp="1"/>
          </p:cNvSpPr>
          <p:nvPr>
            <p:ph idx="1"/>
          </p:nvPr>
        </p:nvSpPr>
        <p:spPr>
          <a:xfrm>
            <a:off x="368135" y="831271"/>
            <a:ext cx="8090065" cy="837210"/>
          </a:xfrm>
        </p:spPr>
        <p:txBody>
          <a:bodyPr/>
          <a:lstStyle/>
          <a:p>
            <a:pPr marL="0" indent="0">
              <a:buNone/>
            </a:pPr>
            <a:r>
              <a:rPr lang="en-US" dirty="0"/>
              <a:t>Q? </a:t>
            </a:r>
            <a:r>
              <a:rPr lang="en-US" sz="1600" dirty="0"/>
              <a:t>Which decision tree provides stronger articulation of novelty of proposed approach?</a:t>
            </a:r>
          </a:p>
          <a:p>
            <a:pPr marL="342900" indent="-342900">
              <a:buAutoNum type="alphaLcParenBoth"/>
            </a:pPr>
            <a:r>
              <a:rPr lang="en-US" sz="1600" dirty="0"/>
              <a:t>One on the left</a:t>
            </a:r>
          </a:p>
          <a:p>
            <a:pPr marL="342900" indent="-342900">
              <a:buAutoNum type="alphaLcParenBoth"/>
            </a:pPr>
            <a:r>
              <a:rPr lang="en-US" sz="1600" dirty="0"/>
              <a:t>One on the right</a:t>
            </a:r>
            <a:endParaRPr lang="en-US" dirty="0"/>
          </a:p>
        </p:txBody>
      </p:sp>
      <p:sp>
        <p:nvSpPr>
          <p:cNvPr id="4" name="Slide Number Placeholder 3">
            <a:extLst>
              <a:ext uri="{FF2B5EF4-FFF2-40B4-BE49-F238E27FC236}">
                <a16:creationId xmlns:a16="http://schemas.microsoft.com/office/drawing/2014/main" id="{22F62CF7-7151-48BF-A81C-4094FC8C4A85}"/>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050" kern="1200">
                <a:solidFill>
                  <a:schemeClr val="bg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4D37B5F-ABCF-48FC-8FD3-F3890A2DD608}"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050" b="0" i="0" u="none" strike="noStrike" kern="1200" cap="none" spc="0" normalizeH="0" baseline="0" noProof="0">
              <a:ln>
                <a:noFill/>
              </a:ln>
              <a:solidFill>
                <a:srgbClr val="FFFFFF"/>
              </a:solidFill>
              <a:effectLst/>
              <a:uLnTx/>
              <a:uFillTx/>
              <a:latin typeface="Arial"/>
              <a:ea typeface="ＭＳ Ｐゴシック"/>
            </a:endParaRPr>
          </a:p>
        </p:txBody>
      </p:sp>
      <p:pic>
        <p:nvPicPr>
          <p:cNvPr id="5" name="Shape 99" descr="Hierarchical diagram of spatial crowdsourcing approaches, divided into reward-based and self-incentivised models, each further categorized by worker-selected or server-assigned task allocation, with single and redundant execution options.">
            <a:extLst>
              <a:ext uri="{FF2B5EF4-FFF2-40B4-BE49-F238E27FC236}">
                <a16:creationId xmlns:a16="http://schemas.microsoft.com/office/drawing/2014/main" id="{2C47B8AF-A6EE-814D-8174-8A1475CD5277}"/>
              </a:ext>
            </a:extLst>
          </p:cNvPr>
          <p:cNvPicPr preferRelativeResize="0">
            <a:picLocks/>
          </p:cNvPicPr>
          <p:nvPr/>
        </p:nvPicPr>
        <p:blipFill rotWithShape="1">
          <a:blip r:embed="rId2">
            <a:alphaModFix/>
          </a:blip>
          <a:srcRect l="4246"/>
          <a:stretch/>
        </p:blipFill>
        <p:spPr bwMode="auto">
          <a:xfrm>
            <a:off x="90578" y="2327564"/>
            <a:ext cx="4185136" cy="296883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3" name="Group 32" descr="Decision tree classifying independent-task volunteered geographic information (VGI) crowdsourcing models based on whether participation is self-incentivised and whether tasks are server-assigned, leading to redundant or single-task execution categories. The proposed work is highlighted on the self-incentivised branch.">
            <a:extLst>
              <a:ext uri="{FF2B5EF4-FFF2-40B4-BE49-F238E27FC236}">
                <a16:creationId xmlns:a16="http://schemas.microsoft.com/office/drawing/2014/main" id="{07CB26F9-1887-A247-A7B5-5A134B3914E3}"/>
              </a:ext>
            </a:extLst>
          </p:cNvPr>
          <p:cNvGrpSpPr/>
          <p:nvPr/>
        </p:nvGrpSpPr>
        <p:grpSpPr>
          <a:xfrm>
            <a:off x="4445147" y="2355995"/>
            <a:ext cx="4572219" cy="2606566"/>
            <a:chOff x="4445147" y="2355995"/>
            <a:chExt cx="4572219" cy="2606566"/>
          </a:xfrm>
        </p:grpSpPr>
        <p:grpSp>
          <p:nvGrpSpPr>
            <p:cNvPr id="6" name="Group 5">
              <a:extLst>
                <a:ext uri="{FF2B5EF4-FFF2-40B4-BE49-F238E27FC236}">
                  <a16:creationId xmlns:a16="http://schemas.microsoft.com/office/drawing/2014/main" id="{1DEB5722-C1BF-AA4C-926E-3BC54A24FE31}"/>
                </a:ext>
              </a:extLst>
            </p:cNvPr>
            <p:cNvGrpSpPr/>
            <p:nvPr/>
          </p:nvGrpSpPr>
          <p:grpSpPr>
            <a:xfrm>
              <a:off x="4445147" y="2631104"/>
              <a:ext cx="4572219" cy="2331457"/>
              <a:chOff x="247679" y="1374505"/>
              <a:chExt cx="8515171" cy="3256752"/>
            </a:xfrm>
          </p:grpSpPr>
          <p:sp>
            <p:nvSpPr>
              <p:cNvPr id="7" name="TextBox 6">
                <a:extLst>
                  <a:ext uri="{FF2B5EF4-FFF2-40B4-BE49-F238E27FC236}">
                    <a16:creationId xmlns:a16="http://schemas.microsoft.com/office/drawing/2014/main" id="{7F1A3F33-D3FA-D048-82B8-435C09929E35}"/>
                  </a:ext>
                </a:extLst>
              </p:cNvPr>
              <p:cNvSpPr txBox="1"/>
              <p:nvPr/>
            </p:nvSpPr>
            <p:spPr>
              <a:xfrm>
                <a:off x="3481542" y="2317600"/>
                <a:ext cx="2782110" cy="38693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Self-</a:t>
                </a:r>
                <a:r>
                  <a:rPr kumimoji="0" lang="en-US" sz="1200" b="0" i="0" u="none" strike="noStrike" kern="1200" cap="none" spc="0" normalizeH="0" baseline="0" noProof="0" dirty="0" err="1">
                    <a:ln>
                      <a:noFill/>
                    </a:ln>
                    <a:solidFill>
                      <a:srgbClr val="000000"/>
                    </a:solidFill>
                    <a:effectLst/>
                    <a:uLnTx/>
                    <a:uFillTx/>
                    <a:latin typeface="Arial"/>
                    <a:ea typeface="ＭＳ Ｐゴシック"/>
                  </a:rPr>
                  <a:t>incentivised</a:t>
                </a:r>
                <a:r>
                  <a:rPr kumimoji="0" lang="en-US" sz="1200" b="0" i="0" u="none" strike="noStrike" kern="1200" cap="none" spc="0" normalizeH="0" baseline="0" noProof="0" dirty="0">
                    <a:ln>
                      <a:noFill/>
                    </a:ln>
                    <a:solidFill>
                      <a:srgbClr val="000000"/>
                    </a:solidFill>
                    <a:effectLst/>
                    <a:uLnTx/>
                    <a:uFillTx/>
                    <a:latin typeface="Arial"/>
                    <a:ea typeface="ＭＳ Ｐゴシック"/>
                  </a:rPr>
                  <a:t>?</a:t>
                </a:r>
              </a:p>
            </p:txBody>
          </p:sp>
          <p:cxnSp>
            <p:nvCxnSpPr>
              <p:cNvPr id="8" name="Straight Arrow Connector 7">
                <a:extLst>
                  <a:ext uri="{FF2B5EF4-FFF2-40B4-BE49-F238E27FC236}">
                    <a16:creationId xmlns:a16="http://schemas.microsoft.com/office/drawing/2014/main" id="{7E36A6A3-86A3-E64E-BE9F-F84EF2115480}"/>
                  </a:ext>
                </a:extLst>
              </p:cNvPr>
              <p:cNvCxnSpPr>
                <a:cxnSpLocks/>
              </p:cNvCxnSpPr>
              <p:nvPr/>
            </p:nvCxnSpPr>
            <p:spPr bwMode="auto">
              <a:xfrm>
                <a:off x="5453576" y="1824987"/>
                <a:ext cx="1556877" cy="59301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a:extLst>
                  <a:ext uri="{FF2B5EF4-FFF2-40B4-BE49-F238E27FC236}">
                    <a16:creationId xmlns:a16="http://schemas.microsoft.com/office/drawing/2014/main" id="{2F6A10DD-2A0A-6144-BD20-E8DDA559591E}"/>
                  </a:ext>
                </a:extLst>
              </p:cNvPr>
              <p:cNvCxnSpPr>
                <a:cxnSpLocks/>
              </p:cNvCxnSpPr>
              <p:nvPr/>
            </p:nvCxnSpPr>
            <p:spPr bwMode="auto">
              <a:xfrm flipH="1">
                <a:off x="4460540" y="1802997"/>
                <a:ext cx="728906" cy="49480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a:extLst>
                  <a:ext uri="{FF2B5EF4-FFF2-40B4-BE49-F238E27FC236}">
                    <a16:creationId xmlns:a16="http://schemas.microsoft.com/office/drawing/2014/main" id="{C4D62E4A-99F0-E048-8A6A-9A84138E5C98}"/>
                  </a:ext>
                </a:extLst>
              </p:cNvPr>
              <p:cNvSpPr txBox="1"/>
              <p:nvPr/>
            </p:nvSpPr>
            <p:spPr>
              <a:xfrm>
                <a:off x="6159978" y="1781588"/>
                <a:ext cx="850474" cy="3869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Yes</a:t>
                </a:r>
              </a:p>
            </p:txBody>
          </p:sp>
          <p:sp>
            <p:nvSpPr>
              <p:cNvPr id="11" name="TextBox 10">
                <a:extLst>
                  <a:ext uri="{FF2B5EF4-FFF2-40B4-BE49-F238E27FC236}">
                    <a16:creationId xmlns:a16="http://schemas.microsoft.com/office/drawing/2014/main" id="{36DFC609-93AC-B84A-91AD-9E1610407ADC}"/>
                  </a:ext>
                </a:extLst>
              </p:cNvPr>
              <p:cNvSpPr txBox="1"/>
              <p:nvPr/>
            </p:nvSpPr>
            <p:spPr>
              <a:xfrm>
                <a:off x="3029861" y="2566850"/>
                <a:ext cx="825830" cy="3869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No</a:t>
                </a:r>
              </a:p>
            </p:txBody>
          </p:sp>
          <p:sp>
            <p:nvSpPr>
              <p:cNvPr id="12" name="TextBox 11">
                <a:extLst>
                  <a:ext uri="{FF2B5EF4-FFF2-40B4-BE49-F238E27FC236}">
                    <a16:creationId xmlns:a16="http://schemas.microsoft.com/office/drawing/2014/main" id="{FCCC2A60-C943-C04F-A011-25ED3668D6E8}"/>
                  </a:ext>
                </a:extLst>
              </p:cNvPr>
              <p:cNvSpPr txBox="1"/>
              <p:nvPr/>
            </p:nvSpPr>
            <p:spPr>
              <a:xfrm>
                <a:off x="6312788" y="2462090"/>
                <a:ext cx="2450062" cy="3869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F0000"/>
                    </a:solidFill>
                    <a:effectLst/>
                    <a:highlight>
                      <a:srgbClr val="C0C0C0"/>
                    </a:highlight>
                    <a:uLnTx/>
                    <a:uFillTx/>
                    <a:latin typeface="Arial"/>
                    <a:ea typeface="ＭＳ Ｐゴシック"/>
                  </a:rPr>
                  <a:t>Proposed work</a:t>
                </a:r>
              </a:p>
            </p:txBody>
          </p:sp>
          <p:cxnSp>
            <p:nvCxnSpPr>
              <p:cNvPr id="13" name="Straight Arrow Connector 12">
                <a:extLst>
                  <a:ext uri="{FF2B5EF4-FFF2-40B4-BE49-F238E27FC236}">
                    <a16:creationId xmlns:a16="http://schemas.microsoft.com/office/drawing/2014/main" id="{7173D604-92E8-7B47-8C76-DDFE534B9B4E}"/>
                  </a:ext>
                </a:extLst>
              </p:cNvPr>
              <p:cNvCxnSpPr>
                <a:cxnSpLocks/>
              </p:cNvCxnSpPr>
              <p:nvPr/>
            </p:nvCxnSpPr>
            <p:spPr bwMode="auto">
              <a:xfrm>
                <a:off x="4578702" y="2723275"/>
                <a:ext cx="1169022" cy="43264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a:extLst>
                  <a:ext uri="{FF2B5EF4-FFF2-40B4-BE49-F238E27FC236}">
                    <a16:creationId xmlns:a16="http://schemas.microsoft.com/office/drawing/2014/main" id="{3D743EBE-99C2-A14F-B995-ABE01EF56774}"/>
                  </a:ext>
                </a:extLst>
              </p:cNvPr>
              <p:cNvSpPr txBox="1"/>
              <p:nvPr/>
            </p:nvSpPr>
            <p:spPr>
              <a:xfrm>
                <a:off x="5088078" y="2640764"/>
                <a:ext cx="953542" cy="3869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Yes</a:t>
                </a:r>
              </a:p>
            </p:txBody>
          </p:sp>
          <p:cxnSp>
            <p:nvCxnSpPr>
              <p:cNvPr id="15" name="Straight Arrow Connector 14">
                <a:extLst>
                  <a:ext uri="{FF2B5EF4-FFF2-40B4-BE49-F238E27FC236}">
                    <a16:creationId xmlns:a16="http://schemas.microsoft.com/office/drawing/2014/main" id="{5007D1DA-D520-E841-9389-4C92564D4917}"/>
                  </a:ext>
                </a:extLst>
              </p:cNvPr>
              <p:cNvCxnSpPr>
                <a:cxnSpLocks/>
              </p:cNvCxnSpPr>
              <p:nvPr/>
            </p:nvCxnSpPr>
            <p:spPr bwMode="auto">
              <a:xfrm flipH="1">
                <a:off x="3186545" y="2699182"/>
                <a:ext cx="1106660" cy="38217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TextBox 15">
                <a:extLst>
                  <a:ext uri="{FF2B5EF4-FFF2-40B4-BE49-F238E27FC236}">
                    <a16:creationId xmlns:a16="http://schemas.microsoft.com/office/drawing/2014/main" id="{8D4DA5C3-87BE-144C-8DC6-1FC6B826291B}"/>
                  </a:ext>
                </a:extLst>
              </p:cNvPr>
              <p:cNvSpPr txBox="1"/>
              <p:nvPr/>
            </p:nvSpPr>
            <p:spPr>
              <a:xfrm>
                <a:off x="394354" y="1374505"/>
                <a:ext cx="8139894" cy="38693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(Self-Incented, server assigned single) crowd-sourcing </a:t>
                </a:r>
              </a:p>
            </p:txBody>
          </p:sp>
          <p:sp>
            <p:nvSpPr>
              <p:cNvPr id="17" name="TextBox 16">
                <a:extLst>
                  <a:ext uri="{FF2B5EF4-FFF2-40B4-BE49-F238E27FC236}">
                    <a16:creationId xmlns:a16="http://schemas.microsoft.com/office/drawing/2014/main" id="{DB97417D-07FD-2344-AF1A-0920B332F1EB}"/>
                  </a:ext>
                </a:extLst>
              </p:cNvPr>
              <p:cNvSpPr txBox="1"/>
              <p:nvPr/>
            </p:nvSpPr>
            <p:spPr>
              <a:xfrm>
                <a:off x="4872597" y="3164017"/>
                <a:ext cx="2848877" cy="38693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Server assigned?</a:t>
                </a:r>
              </a:p>
            </p:txBody>
          </p:sp>
          <p:sp>
            <p:nvSpPr>
              <p:cNvPr id="18" name="TextBox 17" descr="Decision tree for classifying spatial crowdsourcing/VGI task assignment. Starting from ‘Independent-task VGI (e.g., OpenStreetMap),’ the tree asks whether tasks are self-incentivized and whether they are server-assigned, leading to outcomes that categorize assignments as single or redundant; the ‘Yes’ self-incentivized branch highlights the proposed work.">
                <a:extLst>
                  <a:ext uri="{FF2B5EF4-FFF2-40B4-BE49-F238E27FC236}">
                    <a16:creationId xmlns:a16="http://schemas.microsoft.com/office/drawing/2014/main" id="{F4FD2190-582A-654E-9AA8-3E3F8B599BBD}"/>
                  </a:ext>
                </a:extLst>
              </p:cNvPr>
              <p:cNvSpPr txBox="1"/>
              <p:nvPr/>
            </p:nvSpPr>
            <p:spPr>
              <a:xfrm>
                <a:off x="903934" y="3164017"/>
                <a:ext cx="2827777" cy="38693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Server assigned?</a:t>
                </a:r>
              </a:p>
            </p:txBody>
          </p:sp>
          <p:sp>
            <p:nvSpPr>
              <p:cNvPr id="19" name="TextBox 18">
                <a:extLst>
                  <a:ext uri="{FF2B5EF4-FFF2-40B4-BE49-F238E27FC236}">
                    <a16:creationId xmlns:a16="http://schemas.microsoft.com/office/drawing/2014/main" id="{98D3D1CB-ACC5-5E4E-87EA-FDEFCBC97463}"/>
                  </a:ext>
                </a:extLst>
              </p:cNvPr>
              <p:cNvSpPr txBox="1"/>
              <p:nvPr/>
            </p:nvSpPr>
            <p:spPr>
              <a:xfrm>
                <a:off x="1042029" y="3436442"/>
                <a:ext cx="857603" cy="3869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No</a:t>
                </a:r>
              </a:p>
            </p:txBody>
          </p:sp>
          <p:cxnSp>
            <p:nvCxnSpPr>
              <p:cNvPr id="20" name="Straight Arrow Connector 19">
                <a:extLst>
                  <a:ext uri="{FF2B5EF4-FFF2-40B4-BE49-F238E27FC236}">
                    <a16:creationId xmlns:a16="http://schemas.microsoft.com/office/drawing/2014/main" id="{EFF770EC-7024-F64D-87D4-48694E8DDE4B}"/>
                  </a:ext>
                </a:extLst>
              </p:cNvPr>
              <p:cNvCxnSpPr>
                <a:cxnSpLocks/>
              </p:cNvCxnSpPr>
              <p:nvPr/>
            </p:nvCxnSpPr>
            <p:spPr bwMode="auto">
              <a:xfrm>
                <a:off x="2558164" y="3592867"/>
                <a:ext cx="1169022" cy="43264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1" name="TextBox 20">
                <a:extLst>
                  <a:ext uri="{FF2B5EF4-FFF2-40B4-BE49-F238E27FC236}">
                    <a16:creationId xmlns:a16="http://schemas.microsoft.com/office/drawing/2014/main" id="{0F8CE393-094D-6947-86CB-4ECBCFB0A96A}"/>
                  </a:ext>
                </a:extLst>
              </p:cNvPr>
              <p:cNvSpPr txBox="1"/>
              <p:nvPr/>
            </p:nvSpPr>
            <p:spPr>
              <a:xfrm>
                <a:off x="3067539" y="3510358"/>
                <a:ext cx="958067" cy="3869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Yes</a:t>
                </a:r>
              </a:p>
            </p:txBody>
          </p:sp>
          <p:cxnSp>
            <p:nvCxnSpPr>
              <p:cNvPr id="22" name="Straight Arrow Connector 21">
                <a:extLst>
                  <a:ext uri="{FF2B5EF4-FFF2-40B4-BE49-F238E27FC236}">
                    <a16:creationId xmlns:a16="http://schemas.microsoft.com/office/drawing/2014/main" id="{086D3932-C9AE-8F4D-B9B1-640C314BDEDF}"/>
                  </a:ext>
                </a:extLst>
              </p:cNvPr>
              <p:cNvCxnSpPr>
                <a:cxnSpLocks/>
              </p:cNvCxnSpPr>
              <p:nvPr/>
            </p:nvCxnSpPr>
            <p:spPr bwMode="auto">
              <a:xfrm flipH="1">
                <a:off x="1166007" y="3568774"/>
                <a:ext cx="1106660" cy="38217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3" name="TextBox 22">
                <a:extLst>
                  <a:ext uri="{FF2B5EF4-FFF2-40B4-BE49-F238E27FC236}">
                    <a16:creationId xmlns:a16="http://schemas.microsoft.com/office/drawing/2014/main" id="{DD3E8246-7F6A-424D-83E1-B2CE5DE27E39}"/>
                  </a:ext>
                </a:extLst>
              </p:cNvPr>
              <p:cNvSpPr txBox="1"/>
              <p:nvPr/>
            </p:nvSpPr>
            <p:spPr>
              <a:xfrm>
                <a:off x="247679" y="3986369"/>
                <a:ext cx="1808525" cy="64488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Redundant;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Single</a:t>
                </a:r>
              </a:p>
            </p:txBody>
          </p:sp>
          <p:sp>
            <p:nvSpPr>
              <p:cNvPr id="24" name="TextBox 23">
                <a:extLst>
                  <a:ext uri="{FF2B5EF4-FFF2-40B4-BE49-F238E27FC236}">
                    <a16:creationId xmlns:a16="http://schemas.microsoft.com/office/drawing/2014/main" id="{CA4A9783-93FA-B24A-9CE6-1179498B2F5B}"/>
                  </a:ext>
                </a:extLst>
              </p:cNvPr>
              <p:cNvSpPr txBox="1"/>
              <p:nvPr/>
            </p:nvSpPr>
            <p:spPr>
              <a:xfrm>
                <a:off x="2430859" y="3986368"/>
                <a:ext cx="1808525" cy="64488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Redundant;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Single</a:t>
                </a:r>
              </a:p>
            </p:txBody>
          </p:sp>
          <p:sp>
            <p:nvSpPr>
              <p:cNvPr id="25" name="TextBox 24">
                <a:extLst>
                  <a:ext uri="{FF2B5EF4-FFF2-40B4-BE49-F238E27FC236}">
                    <a16:creationId xmlns:a16="http://schemas.microsoft.com/office/drawing/2014/main" id="{387125FF-B022-6740-A1D2-62792E12D182}"/>
                  </a:ext>
                </a:extLst>
              </p:cNvPr>
              <p:cNvSpPr txBox="1"/>
              <p:nvPr/>
            </p:nvSpPr>
            <p:spPr>
              <a:xfrm>
                <a:off x="4920632" y="3436442"/>
                <a:ext cx="733625" cy="3869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No</a:t>
                </a:r>
              </a:p>
            </p:txBody>
          </p:sp>
          <p:cxnSp>
            <p:nvCxnSpPr>
              <p:cNvPr id="26" name="Straight Arrow Connector 25">
                <a:extLst>
                  <a:ext uri="{FF2B5EF4-FFF2-40B4-BE49-F238E27FC236}">
                    <a16:creationId xmlns:a16="http://schemas.microsoft.com/office/drawing/2014/main" id="{1B9B0275-00F0-B94F-A504-A77365245815}"/>
                  </a:ext>
                </a:extLst>
              </p:cNvPr>
              <p:cNvCxnSpPr>
                <a:cxnSpLocks/>
              </p:cNvCxnSpPr>
              <p:nvPr/>
            </p:nvCxnSpPr>
            <p:spPr bwMode="auto">
              <a:xfrm>
                <a:off x="6312787" y="3592867"/>
                <a:ext cx="1169022" cy="43264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a:extLst>
                  <a:ext uri="{FF2B5EF4-FFF2-40B4-BE49-F238E27FC236}">
                    <a16:creationId xmlns:a16="http://schemas.microsoft.com/office/drawing/2014/main" id="{6C47B8A1-E327-7041-A5EE-34B40DF1968D}"/>
                  </a:ext>
                </a:extLst>
              </p:cNvPr>
              <p:cNvSpPr txBox="1"/>
              <p:nvPr/>
            </p:nvSpPr>
            <p:spPr>
              <a:xfrm>
                <a:off x="6822163" y="3510358"/>
                <a:ext cx="899311" cy="3869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Yes</a:t>
                </a:r>
              </a:p>
            </p:txBody>
          </p:sp>
          <p:cxnSp>
            <p:nvCxnSpPr>
              <p:cNvPr id="28" name="Straight Arrow Connector 27">
                <a:extLst>
                  <a:ext uri="{FF2B5EF4-FFF2-40B4-BE49-F238E27FC236}">
                    <a16:creationId xmlns:a16="http://schemas.microsoft.com/office/drawing/2014/main" id="{9CAB9BED-117C-8B4C-AE45-F587DEBD0EBD}"/>
                  </a:ext>
                </a:extLst>
              </p:cNvPr>
              <p:cNvCxnSpPr>
                <a:cxnSpLocks/>
              </p:cNvCxnSpPr>
              <p:nvPr/>
            </p:nvCxnSpPr>
            <p:spPr bwMode="auto">
              <a:xfrm flipH="1">
                <a:off x="4920630" y="3568774"/>
                <a:ext cx="1106660" cy="38217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TextBox 28">
                <a:extLst>
                  <a:ext uri="{FF2B5EF4-FFF2-40B4-BE49-F238E27FC236}">
                    <a16:creationId xmlns:a16="http://schemas.microsoft.com/office/drawing/2014/main" id="{830EF343-A27D-3D49-8B0F-F308668D171D}"/>
                  </a:ext>
                </a:extLst>
              </p:cNvPr>
              <p:cNvSpPr txBox="1"/>
              <p:nvPr/>
            </p:nvSpPr>
            <p:spPr>
              <a:xfrm>
                <a:off x="4437594" y="3986368"/>
                <a:ext cx="1826057" cy="64488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Redundant;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Single</a:t>
                </a:r>
              </a:p>
            </p:txBody>
          </p:sp>
          <p:sp>
            <p:nvSpPr>
              <p:cNvPr id="30" name="TextBox 29">
                <a:extLst>
                  <a:ext uri="{FF2B5EF4-FFF2-40B4-BE49-F238E27FC236}">
                    <a16:creationId xmlns:a16="http://schemas.microsoft.com/office/drawing/2014/main" id="{365E8F67-C73C-B642-A940-F563FD07A7BF}"/>
                  </a:ext>
                </a:extLst>
              </p:cNvPr>
              <p:cNvSpPr txBox="1"/>
              <p:nvPr/>
            </p:nvSpPr>
            <p:spPr>
              <a:xfrm>
                <a:off x="6533945" y="3986368"/>
                <a:ext cx="1902377" cy="644888"/>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Redundant;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Single</a:t>
                </a:r>
              </a:p>
            </p:txBody>
          </p:sp>
        </p:grpSp>
        <p:sp>
          <p:nvSpPr>
            <p:cNvPr id="31" name="TextBox 30">
              <a:extLst>
                <a:ext uri="{FF2B5EF4-FFF2-40B4-BE49-F238E27FC236}">
                  <a16:creationId xmlns:a16="http://schemas.microsoft.com/office/drawing/2014/main" id="{C84D079F-6C45-F940-863F-5F0348913C4D}"/>
                </a:ext>
              </a:extLst>
            </p:cNvPr>
            <p:cNvSpPr txBox="1"/>
            <p:nvPr/>
          </p:nvSpPr>
          <p:spPr>
            <a:xfrm>
              <a:off x="6661455" y="2912691"/>
              <a:ext cx="4434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No</a:t>
              </a:r>
            </a:p>
          </p:txBody>
        </p:sp>
        <p:sp>
          <p:nvSpPr>
            <p:cNvPr id="32" name="TextBox 31">
              <a:extLst>
                <a:ext uri="{FF2B5EF4-FFF2-40B4-BE49-F238E27FC236}">
                  <a16:creationId xmlns:a16="http://schemas.microsoft.com/office/drawing/2014/main" id="{38231E89-D92F-4A40-B602-A76060F6EC32}"/>
                </a:ext>
              </a:extLst>
            </p:cNvPr>
            <p:cNvSpPr txBox="1"/>
            <p:nvPr/>
          </p:nvSpPr>
          <p:spPr>
            <a:xfrm>
              <a:off x="4640683" y="2355995"/>
              <a:ext cx="4121332"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rPr>
                <a:t>Independent-task VGI, e.g., OpenStreetMap </a:t>
              </a:r>
            </a:p>
          </p:txBody>
        </p:sp>
      </p:grpSp>
    </p:spTree>
    <p:extLst>
      <p:ext uri="{BB962C8B-B14F-4D97-AF65-F5344CB8AC3E}">
        <p14:creationId xmlns:p14="http://schemas.microsoft.com/office/powerpoint/2010/main" val="369057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2097E-1A3F-4B43-8102-FC4DEF2976E5}"/>
              </a:ext>
            </a:extLst>
          </p:cNvPr>
          <p:cNvSpPr>
            <a:spLocks noGrp="1"/>
          </p:cNvSpPr>
          <p:nvPr>
            <p:ph type="title"/>
          </p:nvPr>
        </p:nvSpPr>
        <p:spPr>
          <a:xfrm>
            <a:off x="685800" y="280150"/>
            <a:ext cx="7772400" cy="350471"/>
          </a:xfrm>
        </p:spPr>
        <p:txBody>
          <a:bodyPr/>
          <a:lstStyle/>
          <a:p>
            <a:r>
              <a:rPr lang="en-US" b="1" dirty="0"/>
              <a:t>Greedy Strategy (2) – Max Flow</a:t>
            </a:r>
          </a:p>
        </p:txBody>
      </p:sp>
      <p:sp>
        <p:nvSpPr>
          <p:cNvPr id="3" name="Content Placeholder 2">
            <a:extLst>
              <a:ext uri="{FF2B5EF4-FFF2-40B4-BE49-F238E27FC236}">
                <a16:creationId xmlns:a16="http://schemas.microsoft.com/office/drawing/2014/main" id="{A7A387D3-423F-D74E-B9EF-7BE184DAB5BA}"/>
              </a:ext>
            </a:extLst>
          </p:cNvPr>
          <p:cNvSpPr>
            <a:spLocks noGrp="1"/>
          </p:cNvSpPr>
          <p:nvPr>
            <p:ph idx="1"/>
          </p:nvPr>
        </p:nvSpPr>
        <p:spPr>
          <a:xfrm>
            <a:off x="685800" y="727129"/>
            <a:ext cx="7772400" cy="4724400"/>
          </a:xfrm>
        </p:spPr>
        <p:txBody>
          <a:bodyPr/>
          <a:lstStyle/>
          <a:p>
            <a:pPr>
              <a:buFont typeface="Wingdings" pitchFamily="2" charset="2"/>
              <a:buChar char="q"/>
            </a:pPr>
            <a:r>
              <a:rPr lang="en-US" dirty="0"/>
              <a:t>The maximum task assignment instance problem (</a:t>
            </a:r>
            <a:r>
              <a:rPr lang="en-US" dirty="0">
                <a:solidFill>
                  <a:srgbClr val="FF0000"/>
                </a:solidFill>
              </a:rPr>
              <a:t>at each time interval</a:t>
            </a:r>
            <a:r>
              <a:rPr lang="en-US" dirty="0"/>
              <a:t>) is reducible to the maximum flow problem.</a:t>
            </a:r>
          </a:p>
          <a:p>
            <a:pPr>
              <a:buFont typeface="Wingdings" pitchFamily="2" charset="2"/>
              <a:buChar char="q"/>
            </a:pPr>
            <a:r>
              <a:rPr lang="en-US" dirty="0"/>
              <a:t>But, it does not guarantee globally optimal answer over a time-interval</a:t>
            </a:r>
          </a:p>
          <a:p>
            <a:pPr>
              <a:buFont typeface="Wingdings" pitchFamily="2" charset="2"/>
              <a:buChar char="q"/>
            </a:pPr>
            <a:endParaRPr lang="en-US" dirty="0"/>
          </a:p>
          <a:p>
            <a:pPr>
              <a:buFont typeface="Wingdings" pitchFamily="2" charset="2"/>
              <a:buChar char="q"/>
            </a:pPr>
            <a:endParaRPr lang="en-US" dirty="0"/>
          </a:p>
        </p:txBody>
      </p:sp>
      <p:sp>
        <p:nvSpPr>
          <p:cNvPr id="4" name="Slide Number Placeholder 3">
            <a:extLst>
              <a:ext uri="{FF2B5EF4-FFF2-40B4-BE49-F238E27FC236}">
                <a16:creationId xmlns:a16="http://schemas.microsoft.com/office/drawing/2014/main" id="{A6C63E67-9635-EB42-BCDC-AD82E1B3B5FD}"/>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37B5F-ABCF-48FC-8FD3-F3890A2DD608}" type="slidenum">
              <a:rPr lang="en-US" smtClean="0"/>
              <a:pPr/>
              <a:t>69</a:t>
            </a:fld>
            <a:endParaRPr lang="en-US"/>
          </a:p>
        </p:txBody>
      </p:sp>
      <p:pic>
        <p:nvPicPr>
          <p:cNvPr id="6" name="Picture 5" descr="Flow network graph illustrating the reduction of a maximum task assignment problem to a maximum flow problem, with a source node connected to intermediate nodes and multiple task nodes, all leading to a destination node with labeled edge capacities.">
            <a:extLst>
              <a:ext uri="{FF2B5EF4-FFF2-40B4-BE49-F238E27FC236}">
                <a16:creationId xmlns:a16="http://schemas.microsoft.com/office/drawing/2014/main" id="{EB759173-A75A-0D40-9F6F-6A2352D3A3B9}"/>
              </a:ext>
            </a:extLst>
          </p:cNvPr>
          <p:cNvPicPr>
            <a:picLocks noChangeAspect="1"/>
          </p:cNvPicPr>
          <p:nvPr/>
        </p:nvPicPr>
        <p:blipFill rotWithShape="1">
          <a:blip r:embed="rId2">
            <a:extLst>
              <a:ext uri="{28A0092B-C50C-407E-A947-70E740481C1C}">
                <a14:useLocalDpi xmlns:a14="http://schemas.microsoft.com/office/drawing/2010/main" val="0"/>
              </a:ext>
            </a:extLst>
          </a:blip>
          <a:srcRect t="44876"/>
          <a:stretch/>
        </p:blipFill>
        <p:spPr>
          <a:xfrm>
            <a:off x="3208211" y="1920680"/>
            <a:ext cx="5935789" cy="4027118"/>
          </a:xfrm>
          <a:prstGeom prst="rect">
            <a:avLst/>
          </a:prstGeom>
        </p:spPr>
      </p:pic>
      <p:pic>
        <p:nvPicPr>
          <p:cNvPr id="7" name="Picture 6" descr="Example of a spatial task assignment scenario with three regions (R1, R2, R3), workers (W1, W2, W3), and multiple tasks, where each region has a maximum number of tasks that can be assigned.">
            <a:extLst>
              <a:ext uri="{FF2B5EF4-FFF2-40B4-BE49-F238E27FC236}">
                <a16:creationId xmlns:a16="http://schemas.microsoft.com/office/drawing/2014/main" id="{5C87F6D4-0F8F-3D43-86DC-0267E1E5F798}"/>
              </a:ext>
            </a:extLst>
          </p:cNvPr>
          <p:cNvPicPr>
            <a:picLocks noChangeAspect="1"/>
          </p:cNvPicPr>
          <p:nvPr/>
        </p:nvPicPr>
        <p:blipFill rotWithShape="1">
          <a:blip r:embed="rId2">
            <a:extLst>
              <a:ext uri="{28A0092B-C50C-407E-A947-70E740481C1C}">
                <a14:useLocalDpi xmlns:a14="http://schemas.microsoft.com/office/drawing/2010/main" val="0"/>
              </a:ext>
            </a:extLst>
          </a:blip>
          <a:srcRect l="15976" r="11643" b="55124"/>
          <a:stretch/>
        </p:blipFill>
        <p:spPr>
          <a:xfrm>
            <a:off x="0" y="1920680"/>
            <a:ext cx="4033381" cy="3077771"/>
          </a:xfrm>
          <a:prstGeom prst="rect">
            <a:avLst/>
          </a:prstGeom>
        </p:spPr>
      </p:pic>
    </p:spTree>
    <p:extLst>
      <p:ext uri="{BB962C8B-B14F-4D97-AF65-F5344CB8AC3E}">
        <p14:creationId xmlns:p14="http://schemas.microsoft.com/office/powerpoint/2010/main" val="58083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2" y="234994"/>
            <a:ext cx="7772400" cy="310551"/>
          </a:xfrm>
        </p:spPr>
        <p:txBody>
          <a:bodyPr/>
          <a:lstStyle/>
          <a:p>
            <a:r>
              <a:rPr lang="en-US" b="1" dirty="0"/>
              <a:t>Purpose, Relevance, Significance</a:t>
            </a:r>
          </a:p>
        </p:txBody>
      </p:sp>
      <p:sp>
        <p:nvSpPr>
          <p:cNvPr id="3" name="Content Placeholder 2"/>
          <p:cNvSpPr>
            <a:spLocks noGrp="1"/>
          </p:cNvSpPr>
          <p:nvPr>
            <p:ph idx="1"/>
          </p:nvPr>
        </p:nvSpPr>
        <p:spPr>
          <a:xfrm>
            <a:off x="185578" y="740100"/>
            <a:ext cx="9144000" cy="4939272"/>
          </a:xfrm>
        </p:spPr>
        <p:txBody>
          <a:bodyPr/>
          <a:lstStyle/>
          <a:p>
            <a:r>
              <a:rPr lang="en-US" b="1" dirty="0"/>
              <a:t>What is the purpose of the paper? </a:t>
            </a:r>
          </a:p>
          <a:p>
            <a:pPr lvl="1"/>
            <a:r>
              <a:rPr lang="en-US" sz="1600" dirty="0"/>
              <a:t>What is the problem? Are the input, output, objective, constraint clearly stated?</a:t>
            </a:r>
          </a:p>
          <a:p>
            <a:pPr lvl="1"/>
            <a:r>
              <a:rPr lang="en-US" sz="1600" dirty="0"/>
              <a:t>Does it make the important issues clear? Ex. Why is the problem hard?</a:t>
            </a:r>
          </a:p>
          <a:p>
            <a:pPr lvl="1"/>
            <a:r>
              <a:rPr lang="en-US" sz="1600" dirty="0"/>
              <a:t>Does it tell you … what paper has accomplished? Contribution claim.</a:t>
            </a:r>
          </a:p>
          <a:p>
            <a:endParaRPr lang="en-US" b="1" dirty="0"/>
          </a:p>
          <a:p>
            <a:r>
              <a:rPr lang="en-US" b="1" dirty="0"/>
              <a:t>Is the paper appropriate? </a:t>
            </a:r>
          </a:p>
          <a:p>
            <a:pPr lvl="1"/>
            <a:r>
              <a:rPr lang="en-US" sz="1600" dirty="0"/>
              <a:t>Does this paper have anything to do with computer science or engineering ?</a:t>
            </a:r>
          </a:p>
          <a:p>
            <a:pPr lvl="2"/>
            <a:r>
              <a:rPr lang="en-US" sz="1600" dirty="0"/>
              <a:t>If so, is the research relevant for this forum? </a:t>
            </a:r>
          </a:p>
          <a:p>
            <a:pPr lvl="2"/>
            <a:endParaRPr lang="en-US" dirty="0"/>
          </a:p>
          <a:p>
            <a:r>
              <a:rPr lang="en-US" b="1" dirty="0"/>
              <a:t>Is the goal significant?</a:t>
            </a:r>
          </a:p>
          <a:p>
            <a:pPr lvl="1"/>
            <a:r>
              <a:rPr lang="en-US" sz="1600" dirty="0"/>
              <a:t>Is there any reason to care about the paper s results, assuming they are correct? In other words</a:t>
            </a:r>
            <a:r>
              <a:rPr lang="en-US" sz="1600" dirty="0">
                <a:solidFill>
                  <a:srgbClr val="FF0000"/>
                </a:solidFill>
              </a:rPr>
              <a:t>, is the problem or goal major</a:t>
            </a:r>
            <a:r>
              <a:rPr lang="en-US" sz="1600" dirty="0"/>
              <a:t>, minor, trivial, or nonexistent?</a:t>
            </a:r>
          </a:p>
          <a:p>
            <a:pPr lvl="1"/>
            <a:r>
              <a:rPr lang="en-US" sz="1600" dirty="0"/>
              <a:t>Is the problem, goal, or intended result </a:t>
            </a:r>
            <a:r>
              <a:rPr lang="en-US" sz="1600" dirty="0">
                <a:solidFill>
                  <a:srgbClr val="FF0000"/>
                </a:solidFill>
              </a:rPr>
              <a:t>new</a:t>
            </a:r>
            <a:r>
              <a:rPr lang="en-US" sz="1600" dirty="0"/>
              <a:t>? </a:t>
            </a:r>
          </a:p>
          <a:p>
            <a:pPr lvl="1"/>
            <a:r>
              <a:rPr lang="en-US" sz="1600" dirty="0"/>
              <a:t>Is the problem real? Is the problem obsolete?</a:t>
            </a:r>
          </a:p>
          <a:p>
            <a:pPr lvl="1"/>
            <a:endParaRPr lang="en-US" sz="1600" dirty="0"/>
          </a:p>
          <a:p>
            <a:pPr lvl="1"/>
            <a:endParaRPr lang="en-US" dirty="0"/>
          </a:p>
          <a:p>
            <a:endParaRPr lang="en-US" dirty="0"/>
          </a:p>
        </p:txBody>
      </p:sp>
      <p:sp>
        <p:nvSpPr>
          <p:cNvPr id="4" name="Slide Number Placeholder 3"/>
          <p:cNvSpPr>
            <a:spLocks noGrp="1"/>
          </p:cNvSpPr>
          <p:nvPr>
            <p:ph type="sldNum" sz="quarter" idx="11"/>
          </p:nvPr>
        </p:nvSpPr>
        <p:spPr/>
        <p:txBody>
          <a:bodyPr/>
          <a:lstStyle/>
          <a:p>
            <a:fld id="{E4D37B5F-ABCF-48FC-8FD3-F3890A2DD608}" type="slidenum">
              <a:rPr lang="en-US" smtClean="0"/>
              <a:pPr/>
              <a:t>7</a:t>
            </a:fld>
            <a:endParaRPr lang="en-US"/>
          </a:p>
        </p:txBody>
      </p:sp>
    </p:spTree>
    <p:extLst>
      <p:ext uri="{BB962C8B-B14F-4D97-AF65-F5344CB8AC3E}">
        <p14:creationId xmlns:p14="http://schemas.microsoft.com/office/powerpoint/2010/main" val="98208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C0B2-4A92-46A1-8EBF-7E8FFEF5C890}"/>
              </a:ext>
            </a:extLst>
          </p:cNvPr>
          <p:cNvSpPr>
            <a:spLocks noGrp="1"/>
          </p:cNvSpPr>
          <p:nvPr>
            <p:ph type="title"/>
          </p:nvPr>
        </p:nvSpPr>
        <p:spPr>
          <a:xfrm>
            <a:off x="266661" y="0"/>
            <a:ext cx="8520599" cy="625833"/>
          </a:xfrm>
        </p:spPr>
        <p:txBody>
          <a:bodyPr/>
          <a:lstStyle/>
          <a:p>
            <a:r>
              <a:rPr lang="en-US" b="1" dirty="0"/>
              <a:t>1. Validation Methodology</a:t>
            </a:r>
          </a:p>
        </p:txBody>
      </p:sp>
      <p:sp>
        <p:nvSpPr>
          <p:cNvPr id="3" name="Text Placeholder 2">
            <a:extLst>
              <a:ext uri="{FF2B5EF4-FFF2-40B4-BE49-F238E27FC236}">
                <a16:creationId xmlns:a16="http://schemas.microsoft.com/office/drawing/2014/main" id="{9DA3013E-CD85-4AC8-9560-C5A449BAB800}"/>
              </a:ext>
            </a:extLst>
          </p:cNvPr>
          <p:cNvSpPr>
            <a:spLocks noGrp="1"/>
          </p:cNvSpPr>
          <p:nvPr>
            <p:ph type="body" idx="1"/>
          </p:nvPr>
        </p:nvSpPr>
        <p:spPr>
          <a:xfrm>
            <a:off x="122843" y="622258"/>
            <a:ext cx="8754496" cy="4999489"/>
          </a:xfrm>
        </p:spPr>
        <p:txBody>
          <a:bodyPr/>
          <a:lstStyle/>
          <a:p>
            <a:r>
              <a:rPr lang="en-US" dirty="0"/>
              <a:t>Proofs</a:t>
            </a:r>
          </a:p>
          <a:p>
            <a:pPr lvl="1"/>
            <a:r>
              <a:rPr lang="en-US" sz="1600" dirty="0"/>
              <a:t>Showed that the MTA problem can be reduced to the maximum flow problem.</a:t>
            </a:r>
          </a:p>
          <a:p>
            <a:pPr lvl="1"/>
            <a:endParaRPr lang="en-US" dirty="0"/>
          </a:p>
          <a:p>
            <a:pPr>
              <a:spcAft>
                <a:spcPts val="600"/>
              </a:spcAft>
            </a:pPr>
            <a:r>
              <a:rPr lang="en" dirty="0"/>
              <a:t>Experimental Evaluation </a:t>
            </a:r>
          </a:p>
          <a:p>
            <a:pPr lvl="1">
              <a:spcAft>
                <a:spcPts val="600"/>
              </a:spcAft>
            </a:pPr>
            <a:r>
              <a:rPr lang="en-US" dirty="0"/>
              <a:t>Candidates to be evaluated</a:t>
            </a:r>
          </a:p>
          <a:p>
            <a:pPr lvl="3">
              <a:spcAft>
                <a:spcPts val="600"/>
              </a:spcAft>
            </a:pPr>
            <a:r>
              <a:rPr lang="en-US" sz="1450" dirty="0"/>
              <a:t>Greedy strategy </a:t>
            </a:r>
          </a:p>
          <a:p>
            <a:pPr lvl="3">
              <a:spcAft>
                <a:spcPts val="600"/>
              </a:spcAft>
            </a:pPr>
            <a:r>
              <a:rPr lang="en-US" sz="1450" dirty="0"/>
              <a:t>Least location entropy priority (LLEP): </a:t>
            </a:r>
            <a:r>
              <a:rPr lang="en-US" sz="1400" dirty="0"/>
              <a:t>Priorities tasks in worker-sparse areas. </a:t>
            </a:r>
            <a:endParaRPr lang="en-US" sz="1450" dirty="0"/>
          </a:p>
          <a:p>
            <a:pPr lvl="3">
              <a:spcAft>
                <a:spcPts val="600"/>
              </a:spcAft>
            </a:pPr>
            <a:r>
              <a:rPr lang="en-US" sz="1450" dirty="0"/>
              <a:t>Nearest neighbor priority (NNP): reduce travel cost for workers</a:t>
            </a:r>
          </a:p>
          <a:p>
            <a:pPr lvl="1">
              <a:spcAft>
                <a:spcPts val="600"/>
              </a:spcAft>
            </a:pPr>
            <a:r>
              <a:rPr lang="en-US" altLang="zh-CN" dirty="0"/>
              <a:t>Metrics of comparison</a:t>
            </a:r>
          </a:p>
          <a:p>
            <a:pPr lvl="2">
              <a:spcAft>
                <a:spcPts val="600"/>
              </a:spcAft>
            </a:pPr>
            <a:r>
              <a:rPr lang="en-US" sz="1600" dirty="0"/>
              <a:t>The total number of assigned tasks</a:t>
            </a:r>
          </a:p>
          <a:p>
            <a:pPr lvl="2">
              <a:spcAft>
                <a:spcPts val="600"/>
              </a:spcAft>
            </a:pPr>
            <a:r>
              <a:rPr lang="en-US" sz="1600" dirty="0"/>
              <a:t>The average travel cost for a worker to perform a task</a:t>
            </a:r>
          </a:p>
          <a:p>
            <a:pPr lvl="1">
              <a:spcAft>
                <a:spcPts val="600"/>
              </a:spcAft>
            </a:pPr>
            <a:r>
              <a:rPr lang="en-US" sz="1800" dirty="0"/>
              <a:t>Benchmark Data</a:t>
            </a:r>
          </a:p>
          <a:p>
            <a:pPr lvl="2">
              <a:spcAft>
                <a:spcPts val="600"/>
              </a:spcAft>
            </a:pPr>
            <a:r>
              <a:rPr lang="en-US" altLang="zh-CN" sz="1600" dirty="0"/>
              <a:t>Gowalla social network check-ins (100 days, 2010), 1 day, tasks randomly generated</a:t>
            </a:r>
            <a:endParaRPr lang="en-US" sz="1600" dirty="0"/>
          </a:p>
          <a:p>
            <a:pPr lvl="2">
              <a:spcAft>
                <a:spcPts val="600"/>
              </a:spcAft>
            </a:pPr>
            <a:r>
              <a:rPr lang="en-US" sz="1600" dirty="0"/>
              <a:t>Synthetic data: uniformly distributed workers and tasks in a 50km x 50km region</a:t>
            </a:r>
          </a:p>
          <a:p>
            <a:endParaRPr lang="en-US" dirty="0"/>
          </a:p>
        </p:txBody>
      </p:sp>
      <p:sp>
        <p:nvSpPr>
          <p:cNvPr id="7" name="Rectangle 6">
            <a:extLst>
              <a:ext uri="{FF2B5EF4-FFF2-40B4-BE49-F238E27FC236}">
                <a16:creationId xmlns:a16="http://schemas.microsoft.com/office/drawing/2014/main" id="{E78FDD79-2E49-47C8-896E-8536F287D945}"/>
              </a:ext>
              <a:ext uri="{C183D7F6-B498-43B3-948B-1728B52AA6E4}">
                <adec:decorative xmlns:adec="http://schemas.microsoft.com/office/drawing/2017/decorative" val="1"/>
              </a:ext>
            </a:extLst>
          </p:cNvPr>
          <p:cNvSpPr/>
          <p:nvPr/>
        </p:nvSpPr>
        <p:spPr bwMode="auto">
          <a:xfrm>
            <a:off x="8472458" y="5618172"/>
            <a:ext cx="548699" cy="25573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879002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C0B2-4A92-46A1-8EBF-7E8FFEF5C890}"/>
              </a:ext>
            </a:extLst>
          </p:cNvPr>
          <p:cNvSpPr>
            <a:spLocks noGrp="1"/>
          </p:cNvSpPr>
          <p:nvPr>
            <p:ph type="title"/>
          </p:nvPr>
        </p:nvSpPr>
        <p:spPr>
          <a:xfrm>
            <a:off x="266661" y="175989"/>
            <a:ext cx="8520599" cy="625833"/>
          </a:xfrm>
        </p:spPr>
        <p:txBody>
          <a:bodyPr/>
          <a:lstStyle/>
          <a:p>
            <a:r>
              <a:rPr lang="en-US" b="1" dirty="0"/>
              <a:t>Comparative Analysis: </a:t>
            </a:r>
            <a:r>
              <a:rPr lang="en-US" dirty="0"/>
              <a:t>Scalability to large number of tasks</a:t>
            </a:r>
            <a:br>
              <a:rPr lang="en" dirty="0"/>
            </a:br>
            <a:endParaRPr lang="en-US" b="1" dirty="0"/>
          </a:p>
        </p:txBody>
      </p:sp>
      <p:sp>
        <p:nvSpPr>
          <p:cNvPr id="3" name="Text Placeholder 2">
            <a:extLst>
              <a:ext uri="{FF2B5EF4-FFF2-40B4-BE49-F238E27FC236}">
                <a16:creationId xmlns:a16="http://schemas.microsoft.com/office/drawing/2014/main" id="{9DA3013E-CD85-4AC8-9560-C5A449BAB800}"/>
              </a:ext>
            </a:extLst>
          </p:cNvPr>
          <p:cNvSpPr>
            <a:spLocks noGrp="1"/>
          </p:cNvSpPr>
          <p:nvPr>
            <p:ph type="body" idx="1"/>
          </p:nvPr>
        </p:nvSpPr>
        <p:spPr>
          <a:xfrm>
            <a:off x="0" y="789846"/>
            <a:ext cx="8877339" cy="3657290"/>
          </a:xfrm>
        </p:spPr>
        <p:txBody>
          <a:bodyPr/>
          <a:lstStyle/>
          <a:p>
            <a:pPr lvl="1">
              <a:spcAft>
                <a:spcPts val="600"/>
              </a:spcAft>
            </a:pPr>
            <a:r>
              <a:rPr lang="en-US" dirty="0"/>
              <a:t>Varying parameter: number of tasks</a:t>
            </a:r>
          </a:p>
          <a:p>
            <a:pPr lvl="1">
              <a:spcAft>
                <a:spcPts val="600"/>
              </a:spcAft>
            </a:pPr>
            <a:r>
              <a:rPr lang="en-US" dirty="0"/>
              <a:t>Fixed parameter</a:t>
            </a:r>
            <a:r>
              <a:rPr lang="zh-CN" altLang="en-US" dirty="0"/>
              <a:t>：</a:t>
            </a:r>
            <a:r>
              <a:rPr lang="en-US" altLang="zh-CN" dirty="0"/>
              <a:t>maximum acceptable tasks, spatial region constraint</a:t>
            </a:r>
          </a:p>
          <a:p>
            <a:pPr lvl="1">
              <a:spcAft>
                <a:spcPts val="600"/>
              </a:spcAft>
            </a:pPr>
            <a:r>
              <a:rPr lang="en-US" altLang="zh-CN" dirty="0"/>
              <a:t>Findings:</a:t>
            </a:r>
          </a:p>
          <a:p>
            <a:pPr lvl="2">
              <a:spcAft>
                <a:spcPts val="600"/>
              </a:spcAft>
            </a:pPr>
            <a:r>
              <a:rPr lang="en-US" altLang="zh-CN" dirty="0"/>
              <a:t>The assignment increases as the number of tasks grows.</a:t>
            </a:r>
          </a:p>
          <a:p>
            <a:pPr lvl="2">
              <a:spcAft>
                <a:spcPts val="600"/>
              </a:spcAft>
            </a:pPr>
            <a:r>
              <a:rPr lang="en-US" altLang="zh-CN" dirty="0"/>
              <a:t>LLEP is superior compared with GR and NNP in all cases.</a:t>
            </a:r>
          </a:p>
          <a:p>
            <a:pPr lvl="2">
              <a:spcAft>
                <a:spcPts val="600"/>
              </a:spcAft>
            </a:pPr>
            <a:r>
              <a:rPr lang="en-US" altLang="zh-CN" dirty="0"/>
              <a:t>The average travel cost decreases in all cases.</a:t>
            </a:r>
          </a:p>
        </p:txBody>
      </p:sp>
      <p:sp>
        <p:nvSpPr>
          <p:cNvPr id="7" name="Rectangle 6">
            <a:extLst>
              <a:ext uri="{FF2B5EF4-FFF2-40B4-BE49-F238E27FC236}">
                <a16:creationId xmlns:a16="http://schemas.microsoft.com/office/drawing/2014/main" id="{E78FDD79-2E49-47C8-896E-8536F287D945}"/>
              </a:ext>
              <a:ext uri="{C183D7F6-B498-43B3-948B-1728B52AA6E4}">
                <adec:decorative xmlns:adec="http://schemas.microsoft.com/office/drawing/2017/decorative" val="1"/>
              </a:ext>
            </a:extLst>
          </p:cNvPr>
          <p:cNvSpPr/>
          <p:nvPr/>
        </p:nvSpPr>
        <p:spPr bwMode="auto">
          <a:xfrm>
            <a:off x="8472458" y="5618172"/>
            <a:ext cx="548699" cy="25573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Rectangle 7">
            <a:extLst>
              <a:ext uri="{FF2B5EF4-FFF2-40B4-BE49-F238E27FC236}">
                <a16:creationId xmlns:a16="http://schemas.microsoft.com/office/drawing/2014/main" id="{20F51A0E-3D26-4130-A6A7-2F08E1D40F16}"/>
              </a:ext>
              <a:ext uri="{C183D7F6-B498-43B3-948B-1728B52AA6E4}">
                <adec:decorative xmlns:adec="http://schemas.microsoft.com/office/drawing/2017/decorative" val="1"/>
              </a:ext>
            </a:extLst>
          </p:cNvPr>
          <p:cNvSpPr/>
          <p:nvPr/>
        </p:nvSpPr>
        <p:spPr bwMode="auto">
          <a:xfrm>
            <a:off x="3978262" y="4690653"/>
            <a:ext cx="630314" cy="25695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9" name="Picture 8" descr="Screen Clipping">
            <a:extLst>
              <a:ext uri="{FF2B5EF4-FFF2-40B4-BE49-F238E27FC236}">
                <a16:creationId xmlns:a16="http://schemas.microsoft.com/office/drawing/2014/main" id="{86653DA9-6F83-4BEA-AE1D-422F1A591158}"/>
              </a:ext>
            </a:extLst>
          </p:cNvPr>
          <p:cNvPicPr>
            <a:picLocks noChangeAspect="1"/>
          </p:cNvPicPr>
          <p:nvPr/>
        </p:nvPicPr>
        <p:blipFill rotWithShape="1">
          <a:blip r:embed="rId2">
            <a:extLst>
              <a:ext uri="{28A0092B-C50C-407E-A947-70E740481C1C}">
                <a14:useLocalDpi xmlns:a14="http://schemas.microsoft.com/office/drawing/2010/main" val="0"/>
              </a:ext>
            </a:extLst>
          </a:blip>
          <a:srcRect t="50608"/>
          <a:stretch/>
        </p:blipFill>
        <p:spPr>
          <a:xfrm>
            <a:off x="4922532" y="3325093"/>
            <a:ext cx="4238149" cy="2222846"/>
          </a:xfrm>
          <a:prstGeom prst="rect">
            <a:avLst/>
          </a:prstGeom>
        </p:spPr>
      </p:pic>
      <p:pic>
        <p:nvPicPr>
          <p:cNvPr id="10" name="Picture 9" descr="Screen Clipping">
            <a:extLst>
              <a:ext uri="{FF2B5EF4-FFF2-40B4-BE49-F238E27FC236}">
                <a16:creationId xmlns:a16="http://schemas.microsoft.com/office/drawing/2014/main" id="{A7C6D0E3-A7DC-E44A-952D-058DBFA7911A}"/>
              </a:ext>
            </a:extLst>
          </p:cNvPr>
          <p:cNvPicPr>
            <a:picLocks noChangeAspect="1"/>
          </p:cNvPicPr>
          <p:nvPr/>
        </p:nvPicPr>
        <p:blipFill rotWithShape="1">
          <a:blip r:embed="rId2">
            <a:extLst>
              <a:ext uri="{28A0092B-C50C-407E-A947-70E740481C1C}">
                <a14:useLocalDpi xmlns:a14="http://schemas.microsoft.com/office/drawing/2010/main" val="0"/>
              </a:ext>
            </a:extLst>
          </a:blip>
          <a:srcRect b="49139"/>
          <a:stretch/>
        </p:blipFill>
        <p:spPr>
          <a:xfrm>
            <a:off x="108717" y="3345875"/>
            <a:ext cx="4425133" cy="2389906"/>
          </a:xfrm>
          <a:prstGeom prst="rect">
            <a:avLst/>
          </a:prstGeom>
        </p:spPr>
      </p:pic>
    </p:spTree>
    <p:extLst>
      <p:ext uri="{BB962C8B-B14F-4D97-AF65-F5344CB8AC3E}">
        <p14:creationId xmlns:p14="http://schemas.microsoft.com/office/powerpoint/2010/main" val="207704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C0B2-4A92-46A1-8EBF-7E8FFEF5C890}"/>
              </a:ext>
            </a:extLst>
          </p:cNvPr>
          <p:cNvSpPr>
            <a:spLocks noGrp="1"/>
          </p:cNvSpPr>
          <p:nvPr>
            <p:ph type="title"/>
          </p:nvPr>
        </p:nvSpPr>
        <p:spPr>
          <a:xfrm>
            <a:off x="348276" y="0"/>
            <a:ext cx="8520599" cy="625833"/>
          </a:xfrm>
        </p:spPr>
        <p:txBody>
          <a:bodyPr/>
          <a:lstStyle/>
          <a:p>
            <a:r>
              <a:rPr lang="en-US" sz="2000" b="1" dirty="0"/>
              <a:t>Sensitivity Analysis: </a:t>
            </a:r>
            <a:r>
              <a:rPr lang="en-US" sz="2000" dirty="0"/>
              <a:t>Effect of maximum acceptable tasks constraint</a:t>
            </a:r>
            <a:endParaRPr lang="en-US" sz="2000" b="1"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DA3013E-CD85-4AC8-9560-C5A449BAB800}"/>
                  </a:ext>
                </a:extLst>
              </p:cNvPr>
              <p:cNvSpPr>
                <a:spLocks noGrp="1"/>
              </p:cNvSpPr>
              <p:nvPr>
                <p:ph type="body" idx="1"/>
              </p:nvPr>
            </p:nvSpPr>
            <p:spPr>
              <a:xfrm>
                <a:off x="348276" y="625833"/>
                <a:ext cx="7890993" cy="3657290"/>
              </a:xfrm>
            </p:spPr>
            <p:txBody>
              <a:bodyPr/>
              <a:lstStyle/>
              <a:p>
                <a:pPr>
                  <a:spcAft>
                    <a:spcPts val="600"/>
                  </a:spcAft>
                </a:pPr>
                <a:r>
                  <a:rPr lang="en" dirty="0"/>
                  <a:t>Goal: </a:t>
                </a:r>
                <a:r>
                  <a:rPr lang="en-US" dirty="0"/>
                  <a:t>Effect of maximum acceptable tasks constraint</a:t>
                </a:r>
              </a:p>
              <a:p>
                <a:pPr lvl="1">
                  <a:spcAft>
                    <a:spcPts val="600"/>
                  </a:spcAft>
                </a:pPr>
                <a:r>
                  <a:rPr lang="en-US" dirty="0"/>
                  <a:t>Varying parameter: </a:t>
                </a:r>
                <a:r>
                  <a:rPr lang="en-US" altLang="zh-CN" dirty="0"/>
                  <a:t>maximum acceptable tasks</a:t>
                </a:r>
                <a:endParaRPr lang="en-US" dirty="0"/>
              </a:p>
              <a:p>
                <a:pPr lvl="1">
                  <a:spcAft>
                    <a:spcPts val="600"/>
                  </a:spcAft>
                </a:pPr>
                <a:r>
                  <a:rPr lang="en-US" dirty="0"/>
                  <a:t>Fixed parameter</a:t>
                </a:r>
                <a:r>
                  <a:rPr lang="zh-CN" altLang="en-US" dirty="0"/>
                  <a:t>：</a:t>
                </a:r>
                <a:r>
                  <a:rPr lang="en-US" dirty="0"/>
                  <a:t> number of tasks</a:t>
                </a:r>
                <a:r>
                  <a:rPr lang="en-US" altLang="zh-CN" dirty="0"/>
                  <a:t>, spatial region constraint</a:t>
                </a:r>
              </a:p>
              <a:p>
                <a:pPr lvl="1">
                  <a:spcAft>
                    <a:spcPts val="600"/>
                  </a:spcAft>
                </a:pPr>
                <a:r>
                  <a:rPr lang="en-US" altLang="zh-CN" dirty="0"/>
                  <a:t>Findings:</a:t>
                </a:r>
              </a:p>
              <a:p>
                <a:pPr lvl="2">
                  <a:spcAft>
                    <a:spcPts val="600"/>
                  </a:spcAft>
                </a:pPr>
                <a:r>
                  <a:rPr lang="en-US" altLang="zh-CN" dirty="0"/>
                  <a:t>No. of assigned tasks and average travel cost increases as </a:t>
                </a:r>
                <a14:m>
                  <m:oMath xmlns:m="http://schemas.openxmlformats.org/officeDocument/2006/math">
                    <m:r>
                      <a:rPr lang="en-US" altLang="zh-CN" b="0" i="1" smtClean="0">
                        <a:latin typeface="Cambria Math" panose="02040503050406030204" pitchFamily="18" charset="0"/>
                      </a:rPr>
                      <m:t>𝑚𝑎𝑥𝑇</m:t>
                    </m:r>
                  </m:oMath>
                </a14:m>
                <a:r>
                  <a:rPr lang="en-US" altLang="zh-CN" dirty="0"/>
                  <a:t> grows</a:t>
                </a:r>
              </a:p>
              <a:p>
                <a:pPr lvl="2">
                  <a:spcAft>
                    <a:spcPts val="600"/>
                  </a:spcAft>
                </a:pPr>
                <a:r>
                  <a:rPr lang="en-US" altLang="zh-CN" dirty="0"/>
                  <a:t>According to the No. of assigned tasks, LLEP is superior over GR and NNP</a:t>
                </a:r>
              </a:p>
              <a:p>
                <a:pPr lvl="2">
                  <a:spcAft>
                    <a:spcPts val="600"/>
                  </a:spcAft>
                </a:pPr>
                <a:r>
                  <a:rPr lang="en-US" altLang="zh-CN" dirty="0"/>
                  <a:t>According to the average travel cost, NNP outperforms GR and LLEP</a:t>
                </a:r>
              </a:p>
            </p:txBody>
          </p:sp>
        </mc:Choice>
        <mc:Fallback xmlns="">
          <p:sp>
            <p:nvSpPr>
              <p:cNvPr id="3" name="Text Placeholder 2">
                <a:extLst>
                  <a:ext uri="{FF2B5EF4-FFF2-40B4-BE49-F238E27FC236}">
                    <a16:creationId xmlns:a16="http://schemas.microsoft.com/office/drawing/2014/main" id="{9DA3013E-CD85-4AC8-9560-C5A449BAB800}"/>
                  </a:ext>
                </a:extLst>
              </p:cNvPr>
              <p:cNvSpPr>
                <a:spLocks noGrp="1" noRot="1" noChangeAspect="1" noMove="1" noResize="1" noEditPoints="1" noAdjustHandles="1" noChangeArrowheads="1" noChangeShapeType="1" noTextEdit="1"/>
              </p:cNvSpPr>
              <p:nvPr>
                <p:ph type="body" idx="1"/>
              </p:nvPr>
            </p:nvSpPr>
            <p:spPr>
              <a:xfrm>
                <a:off x="348276" y="625833"/>
                <a:ext cx="7890993" cy="3657290"/>
              </a:xfrm>
              <a:blipFill>
                <a:blip r:embed="rId2"/>
                <a:stretch>
                  <a:fillRect l="-64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E78FDD79-2E49-47C8-896E-8536F287D945}"/>
              </a:ext>
              <a:ext uri="{C183D7F6-B498-43B3-948B-1728B52AA6E4}">
                <adec:decorative xmlns:adec="http://schemas.microsoft.com/office/drawing/2017/decorative" val="1"/>
              </a:ext>
            </a:extLst>
          </p:cNvPr>
          <p:cNvSpPr/>
          <p:nvPr/>
        </p:nvSpPr>
        <p:spPr bwMode="auto">
          <a:xfrm>
            <a:off x="8472458" y="5618172"/>
            <a:ext cx="548699" cy="25573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Rectangle 7">
            <a:extLst>
              <a:ext uri="{FF2B5EF4-FFF2-40B4-BE49-F238E27FC236}">
                <a16:creationId xmlns:a16="http://schemas.microsoft.com/office/drawing/2014/main" id="{20F51A0E-3D26-4130-A6A7-2F08E1D40F16}"/>
              </a:ext>
              <a:ext uri="{C183D7F6-B498-43B3-948B-1728B52AA6E4}">
                <adec:decorative xmlns:adec="http://schemas.microsoft.com/office/drawing/2017/decorative" val="1"/>
              </a:ext>
            </a:extLst>
          </p:cNvPr>
          <p:cNvSpPr/>
          <p:nvPr/>
        </p:nvSpPr>
        <p:spPr bwMode="auto">
          <a:xfrm>
            <a:off x="3978262" y="4690653"/>
            <a:ext cx="630314" cy="25695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5" name="Picture 4" descr="Screen Clipping">
            <a:extLst>
              <a:ext uri="{FF2B5EF4-FFF2-40B4-BE49-F238E27FC236}">
                <a16:creationId xmlns:a16="http://schemas.microsoft.com/office/drawing/2014/main" id="{2EC96F3C-75E9-42E7-AF2C-D874D8083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780" y="3063834"/>
            <a:ext cx="5358949" cy="2810071"/>
          </a:xfrm>
          <a:prstGeom prst="rect">
            <a:avLst/>
          </a:prstGeom>
        </p:spPr>
      </p:pic>
    </p:spTree>
    <p:extLst>
      <p:ext uri="{BB962C8B-B14F-4D97-AF65-F5344CB8AC3E}">
        <p14:creationId xmlns:p14="http://schemas.microsoft.com/office/powerpoint/2010/main" val="382077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C0B2-4A92-46A1-8EBF-7E8FFEF5C890}"/>
              </a:ext>
            </a:extLst>
          </p:cNvPr>
          <p:cNvSpPr>
            <a:spLocks noGrp="1"/>
          </p:cNvSpPr>
          <p:nvPr>
            <p:ph type="title"/>
          </p:nvPr>
        </p:nvSpPr>
        <p:spPr>
          <a:xfrm>
            <a:off x="311701" y="218364"/>
            <a:ext cx="8520599" cy="381583"/>
          </a:xfrm>
        </p:spPr>
        <p:txBody>
          <a:bodyPr/>
          <a:lstStyle/>
          <a:p>
            <a:r>
              <a:rPr lang="en-US" b="1" dirty="0"/>
              <a:t>Sensitivity Analysis: </a:t>
            </a:r>
            <a:r>
              <a:rPr lang="en-US" dirty="0"/>
              <a:t>Effect of spatial region constraint</a:t>
            </a:r>
            <a:endParaRPr lang="en-US" b="1"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DA3013E-CD85-4AC8-9560-C5A449BAB800}"/>
                  </a:ext>
                </a:extLst>
              </p:cNvPr>
              <p:cNvSpPr>
                <a:spLocks noGrp="1"/>
              </p:cNvSpPr>
              <p:nvPr>
                <p:ph type="body" idx="1"/>
              </p:nvPr>
            </p:nvSpPr>
            <p:spPr>
              <a:xfrm>
                <a:off x="347922" y="762281"/>
                <a:ext cx="7890993" cy="3657290"/>
              </a:xfrm>
            </p:spPr>
            <p:txBody>
              <a:bodyPr/>
              <a:lstStyle/>
              <a:p>
                <a:pPr lvl="1">
                  <a:spcAft>
                    <a:spcPts val="600"/>
                  </a:spcAft>
                </a:pPr>
                <a:r>
                  <a:rPr lang="en-US" dirty="0"/>
                  <a:t>Varying parameter: </a:t>
                </a:r>
                <a:r>
                  <a:rPr lang="en-US" altLang="zh-CN" dirty="0"/>
                  <a:t>spatial region constraint</a:t>
                </a:r>
                <a:endParaRPr lang="en-US" dirty="0"/>
              </a:p>
              <a:p>
                <a:pPr lvl="1">
                  <a:spcAft>
                    <a:spcPts val="600"/>
                  </a:spcAft>
                </a:pPr>
                <a:r>
                  <a:rPr lang="en-US" dirty="0"/>
                  <a:t>Fixed parameter</a:t>
                </a:r>
                <a:r>
                  <a:rPr lang="zh-CN" altLang="en-US" dirty="0"/>
                  <a:t>：</a:t>
                </a:r>
                <a:r>
                  <a:rPr lang="en-US" dirty="0"/>
                  <a:t> number of tasks, </a:t>
                </a:r>
                <a:r>
                  <a:rPr lang="en-US" altLang="zh-CN" dirty="0"/>
                  <a:t>maximum acceptable tasks</a:t>
                </a:r>
              </a:p>
              <a:p>
                <a:pPr lvl="1">
                  <a:spcAft>
                    <a:spcPts val="600"/>
                  </a:spcAft>
                </a:pPr>
                <a:r>
                  <a:rPr lang="en-US" altLang="zh-CN" dirty="0"/>
                  <a:t>Findings:</a:t>
                </a:r>
              </a:p>
              <a:p>
                <a:pPr lvl="2">
                  <a:spcAft>
                    <a:spcPts val="600"/>
                  </a:spcAft>
                </a:pPr>
                <a:r>
                  <a:rPr lang="en-US" altLang="zh-CN" dirty="0"/>
                  <a:t>No. of assigned tasks and average travel cost increases as </a:t>
                </a:r>
                <a14:m>
                  <m:oMath xmlns:m="http://schemas.openxmlformats.org/officeDocument/2006/math">
                    <m:r>
                      <a:rPr lang="en-US" altLang="zh-CN" b="0" i="1" smtClean="0">
                        <a:latin typeface="Cambria Math" panose="02040503050406030204" pitchFamily="18" charset="0"/>
                      </a:rPr>
                      <m:t>𝑅</m:t>
                    </m:r>
                  </m:oMath>
                </a14:m>
                <a:r>
                  <a:rPr lang="en-US" altLang="zh-CN" dirty="0"/>
                  <a:t> grows</a:t>
                </a:r>
              </a:p>
              <a:p>
                <a:pPr lvl="2">
                  <a:spcAft>
                    <a:spcPts val="600"/>
                  </a:spcAft>
                </a:pPr>
                <a:r>
                  <a:rPr lang="en-US" altLang="zh-CN" dirty="0"/>
                  <a:t>According to the No. of assigned tasks, LLEP is superior over GR and NNP</a:t>
                </a:r>
              </a:p>
              <a:p>
                <a:pPr lvl="2">
                  <a:spcAft>
                    <a:spcPts val="600"/>
                  </a:spcAft>
                </a:pPr>
                <a:r>
                  <a:rPr lang="en-US" altLang="zh-CN" dirty="0"/>
                  <a:t>According to the average travel cost, NNP outperforms GR and LLEP</a:t>
                </a:r>
              </a:p>
            </p:txBody>
          </p:sp>
        </mc:Choice>
        <mc:Fallback xmlns="">
          <p:sp>
            <p:nvSpPr>
              <p:cNvPr id="3" name="Text Placeholder 2">
                <a:extLst>
                  <a:ext uri="{FF2B5EF4-FFF2-40B4-BE49-F238E27FC236}">
                    <a16:creationId xmlns:a16="http://schemas.microsoft.com/office/drawing/2014/main" id="{9DA3013E-CD85-4AC8-9560-C5A449BAB800}"/>
                  </a:ext>
                </a:extLst>
              </p:cNvPr>
              <p:cNvSpPr>
                <a:spLocks noGrp="1" noRot="1" noChangeAspect="1" noMove="1" noResize="1" noEditPoints="1" noAdjustHandles="1" noChangeArrowheads="1" noChangeShapeType="1" noTextEdit="1"/>
              </p:cNvSpPr>
              <p:nvPr>
                <p:ph type="body" idx="1"/>
              </p:nvPr>
            </p:nvSpPr>
            <p:spPr>
              <a:xfrm>
                <a:off x="347922" y="762281"/>
                <a:ext cx="7890993" cy="3657290"/>
              </a:xfrm>
              <a:blipFill>
                <a:blip r:embed="rId2"/>
                <a:stretch>
                  <a:fillRect/>
                </a:stretch>
              </a:blipFill>
            </p:spPr>
            <p:txBody>
              <a:bodyPr/>
              <a:lstStyle/>
              <a:p>
                <a:r>
                  <a:rPr lang="ko-KR" altLang="en-US">
                    <a:noFill/>
                  </a:rPr>
                  <a:t> </a:t>
                </a:r>
              </a:p>
            </p:txBody>
          </p:sp>
        </mc:Fallback>
      </mc:AlternateContent>
      <p:sp>
        <p:nvSpPr>
          <p:cNvPr id="7" name="Rectangle 6">
            <a:extLst>
              <a:ext uri="{FF2B5EF4-FFF2-40B4-BE49-F238E27FC236}">
                <a16:creationId xmlns:a16="http://schemas.microsoft.com/office/drawing/2014/main" id="{E78FDD79-2E49-47C8-896E-8536F287D945}"/>
              </a:ext>
              <a:ext uri="{C183D7F6-B498-43B3-948B-1728B52AA6E4}">
                <adec:decorative xmlns:adec="http://schemas.microsoft.com/office/drawing/2017/decorative" val="1"/>
              </a:ext>
            </a:extLst>
          </p:cNvPr>
          <p:cNvSpPr/>
          <p:nvPr/>
        </p:nvSpPr>
        <p:spPr bwMode="auto">
          <a:xfrm>
            <a:off x="8472458" y="5618172"/>
            <a:ext cx="548699" cy="25573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Rectangle 7">
            <a:extLst>
              <a:ext uri="{FF2B5EF4-FFF2-40B4-BE49-F238E27FC236}">
                <a16:creationId xmlns:a16="http://schemas.microsoft.com/office/drawing/2014/main" id="{20F51A0E-3D26-4130-A6A7-2F08E1D40F16}"/>
              </a:ext>
              <a:ext uri="{C183D7F6-B498-43B3-948B-1728B52AA6E4}">
                <adec:decorative xmlns:adec="http://schemas.microsoft.com/office/drawing/2017/decorative" val="1"/>
              </a:ext>
            </a:extLst>
          </p:cNvPr>
          <p:cNvSpPr/>
          <p:nvPr/>
        </p:nvSpPr>
        <p:spPr bwMode="auto">
          <a:xfrm>
            <a:off x="3978262" y="4690653"/>
            <a:ext cx="630314" cy="25695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6" name="Picture 5" descr="Screen Clipping">
            <a:extLst>
              <a:ext uri="{FF2B5EF4-FFF2-40B4-BE49-F238E27FC236}">
                <a16:creationId xmlns:a16="http://schemas.microsoft.com/office/drawing/2014/main" id="{10C21F41-F795-4046-8B1E-584F8D8AE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103" y="2757203"/>
            <a:ext cx="5859793" cy="3116702"/>
          </a:xfrm>
          <a:prstGeom prst="rect">
            <a:avLst/>
          </a:prstGeom>
        </p:spPr>
      </p:pic>
    </p:spTree>
    <p:extLst>
      <p:ext uri="{BB962C8B-B14F-4D97-AF65-F5344CB8AC3E}">
        <p14:creationId xmlns:p14="http://schemas.microsoft.com/office/powerpoint/2010/main" val="16628220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CC01-5D70-42F6-8500-A08E77F79916}"/>
              </a:ext>
            </a:extLst>
          </p:cNvPr>
          <p:cNvSpPr>
            <a:spLocks noGrp="1"/>
          </p:cNvSpPr>
          <p:nvPr>
            <p:ph type="title"/>
          </p:nvPr>
        </p:nvSpPr>
        <p:spPr/>
        <p:txBody>
          <a:bodyPr/>
          <a:lstStyle/>
          <a:p>
            <a:r>
              <a:rPr lang="en" b="1" dirty="0"/>
              <a:t>[ Assumptions ]</a:t>
            </a:r>
            <a:endParaRPr lang="en-US" b="1" dirty="0"/>
          </a:p>
        </p:txBody>
      </p:sp>
      <p:sp>
        <p:nvSpPr>
          <p:cNvPr id="3" name="Content Placeholder 2">
            <a:extLst>
              <a:ext uri="{FF2B5EF4-FFF2-40B4-BE49-F238E27FC236}">
                <a16:creationId xmlns:a16="http://schemas.microsoft.com/office/drawing/2014/main" id="{BB49A4F4-790D-4E2F-A537-FFC73ECD842A}"/>
              </a:ext>
            </a:extLst>
          </p:cNvPr>
          <p:cNvSpPr>
            <a:spLocks noGrp="1"/>
          </p:cNvSpPr>
          <p:nvPr>
            <p:ph idx="1"/>
          </p:nvPr>
        </p:nvSpPr>
        <p:spPr>
          <a:xfrm>
            <a:off x="403761" y="990600"/>
            <a:ext cx="8170223" cy="4724400"/>
          </a:xfrm>
        </p:spPr>
        <p:txBody>
          <a:bodyPr/>
          <a:lstStyle/>
          <a:p>
            <a:pPr>
              <a:spcAft>
                <a:spcPts val="1200"/>
              </a:spcAft>
            </a:pPr>
            <a:r>
              <a:rPr lang="en-US" dirty="0"/>
              <a:t>Disjoint task assignment: A task is assigned to only one user.</a:t>
            </a:r>
          </a:p>
          <a:p>
            <a:pPr>
              <a:spcAft>
                <a:spcPts val="1200"/>
              </a:spcAft>
            </a:pPr>
            <a:r>
              <a:rPr lang="en-US" dirty="0"/>
              <a:t>Supply &gt; Demand at each instant</a:t>
            </a:r>
          </a:p>
          <a:p>
            <a:pPr>
              <a:spcBef>
                <a:spcPts val="0"/>
              </a:spcBef>
              <a:spcAft>
                <a:spcPts val="600"/>
              </a:spcAft>
            </a:pPr>
            <a:r>
              <a:rPr lang="en-US" dirty="0"/>
              <a:t>Homogeneous tasks </a:t>
            </a:r>
          </a:p>
          <a:p>
            <a:pPr lvl="1">
              <a:spcBef>
                <a:spcPts val="0"/>
              </a:spcBef>
              <a:spcAft>
                <a:spcPts val="600"/>
              </a:spcAft>
            </a:pPr>
            <a:r>
              <a:rPr lang="en-US" dirty="0"/>
              <a:t>All tasks take the same amount of time to finish </a:t>
            </a:r>
          </a:p>
          <a:p>
            <a:pPr lvl="1">
              <a:spcBef>
                <a:spcPts val="0"/>
              </a:spcBef>
              <a:spcAft>
                <a:spcPts val="600"/>
              </a:spcAft>
            </a:pPr>
            <a:r>
              <a:rPr lang="en-US" dirty="0"/>
              <a:t>All workers can perform any task regardless of its execution time.</a:t>
            </a:r>
          </a:p>
          <a:p>
            <a:pPr>
              <a:spcBef>
                <a:spcPts val="0"/>
              </a:spcBef>
              <a:spcAft>
                <a:spcPts val="600"/>
              </a:spcAft>
            </a:pPr>
            <a:r>
              <a:rPr lang="en-US" dirty="0"/>
              <a:t>Fixed location tasks (to estimate location entropy)</a:t>
            </a:r>
          </a:p>
          <a:p>
            <a:pPr lvl="1">
              <a:spcBef>
                <a:spcPts val="0"/>
              </a:spcBef>
              <a:spcAft>
                <a:spcPts val="600"/>
              </a:spcAft>
            </a:pPr>
            <a:r>
              <a:rPr lang="en-US" dirty="0"/>
              <a:t>Mobile workers, fixed location tasks</a:t>
            </a:r>
          </a:p>
          <a:p>
            <a:pPr>
              <a:spcAft>
                <a:spcPts val="1200"/>
              </a:spcAft>
            </a:pPr>
            <a:r>
              <a:rPr lang="en-US" dirty="0"/>
              <a:t>GPS accuracy</a:t>
            </a:r>
            <a:endParaRPr lang="en-US" b="1" dirty="0"/>
          </a:p>
        </p:txBody>
      </p:sp>
      <p:sp>
        <p:nvSpPr>
          <p:cNvPr id="4" name="Slide Number Placeholder 3">
            <a:extLst>
              <a:ext uri="{FF2B5EF4-FFF2-40B4-BE49-F238E27FC236}">
                <a16:creationId xmlns:a16="http://schemas.microsoft.com/office/drawing/2014/main" id="{675E06D3-523E-438E-9F0A-2668F5293200}"/>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37B5F-ABCF-48FC-8FD3-F3890A2DD608}" type="slidenum">
              <a:rPr lang="en-US" smtClean="0"/>
              <a:pPr/>
              <a:t>74</a:t>
            </a:fld>
            <a:endParaRPr lang="en-US"/>
          </a:p>
        </p:txBody>
      </p:sp>
    </p:spTree>
    <p:extLst>
      <p:ext uri="{BB962C8B-B14F-4D97-AF65-F5344CB8AC3E}">
        <p14:creationId xmlns:p14="http://schemas.microsoft.com/office/powerpoint/2010/main" val="1929578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CC01-5D70-42F6-8500-A08E77F79916}"/>
              </a:ext>
            </a:extLst>
          </p:cNvPr>
          <p:cNvSpPr>
            <a:spLocks noGrp="1"/>
          </p:cNvSpPr>
          <p:nvPr>
            <p:ph type="title"/>
          </p:nvPr>
        </p:nvSpPr>
        <p:spPr/>
        <p:txBody>
          <a:bodyPr/>
          <a:lstStyle/>
          <a:p>
            <a:r>
              <a:rPr lang="en-US" b="1" dirty="0"/>
              <a:t>Revisions</a:t>
            </a:r>
          </a:p>
        </p:txBody>
      </p:sp>
      <p:sp>
        <p:nvSpPr>
          <p:cNvPr id="3" name="Content Placeholder 2">
            <a:extLst>
              <a:ext uri="{FF2B5EF4-FFF2-40B4-BE49-F238E27FC236}">
                <a16:creationId xmlns:a16="http://schemas.microsoft.com/office/drawing/2014/main" id="{BB49A4F4-790D-4E2F-A537-FFC73ECD842A}"/>
              </a:ext>
            </a:extLst>
          </p:cNvPr>
          <p:cNvSpPr>
            <a:spLocks noGrp="1"/>
          </p:cNvSpPr>
          <p:nvPr>
            <p:ph idx="1"/>
          </p:nvPr>
        </p:nvSpPr>
        <p:spPr>
          <a:xfrm>
            <a:off x="185578" y="838200"/>
            <a:ext cx="8744666" cy="4763682"/>
          </a:xfrm>
        </p:spPr>
        <p:txBody>
          <a:bodyPr/>
          <a:lstStyle/>
          <a:p>
            <a:pPr>
              <a:spcAft>
                <a:spcPts val="600"/>
              </a:spcAft>
            </a:pPr>
            <a:r>
              <a:rPr lang="en-US" dirty="0"/>
              <a:t>Problem Formulation:</a:t>
            </a:r>
          </a:p>
          <a:p>
            <a:pPr lvl="1">
              <a:spcAft>
                <a:spcPts val="0"/>
              </a:spcAft>
            </a:pPr>
            <a:r>
              <a:rPr lang="en-US" dirty="0"/>
              <a:t>Every worker specifies  max. amount of time he can spend</a:t>
            </a:r>
          </a:p>
          <a:p>
            <a:pPr lvl="1">
              <a:spcAft>
                <a:spcPts val="0"/>
              </a:spcAft>
            </a:pPr>
            <a:r>
              <a:rPr lang="en-US" dirty="0"/>
              <a:t>Every task carries estimated execution time. </a:t>
            </a:r>
          </a:p>
          <a:p>
            <a:pPr lvl="1">
              <a:spcAft>
                <a:spcPts val="0"/>
              </a:spcAft>
            </a:pPr>
            <a:r>
              <a:rPr lang="en-US" dirty="0"/>
              <a:t>Problem is reduced to a budgeted maximum flow problem</a:t>
            </a:r>
          </a:p>
          <a:p>
            <a:pPr lvl="2">
              <a:spcAft>
                <a:spcPts val="0"/>
              </a:spcAft>
            </a:pPr>
            <a:r>
              <a:rPr lang="en-US" dirty="0"/>
              <a:t>Goal: maximize assigned tasks while respecting workers time budget constraints </a:t>
            </a:r>
          </a:p>
          <a:p>
            <a:pPr>
              <a:spcAft>
                <a:spcPts val="600"/>
              </a:spcAft>
            </a:pPr>
            <a:endParaRPr lang="en-US" dirty="0"/>
          </a:p>
          <a:p>
            <a:pPr>
              <a:spcAft>
                <a:spcPts val="600"/>
              </a:spcAft>
            </a:pPr>
            <a:r>
              <a:rPr lang="en-US" dirty="0"/>
              <a:t>Validation </a:t>
            </a:r>
          </a:p>
          <a:p>
            <a:pPr lvl="1">
              <a:spcAft>
                <a:spcPts val="0"/>
              </a:spcAft>
            </a:pPr>
            <a:r>
              <a:rPr lang="en-US" dirty="0"/>
              <a:t>Effect of number of workers</a:t>
            </a:r>
          </a:p>
          <a:p>
            <a:pPr lvl="1">
              <a:spcAft>
                <a:spcPts val="0"/>
              </a:spcAft>
            </a:pPr>
            <a:r>
              <a:rPr lang="en-US" dirty="0"/>
              <a:t>Execution time as performance measure</a:t>
            </a:r>
          </a:p>
          <a:p>
            <a:pPr lvl="1">
              <a:spcAft>
                <a:spcPts val="0"/>
              </a:spcAft>
            </a:pPr>
            <a:r>
              <a:rPr lang="en-US" dirty="0"/>
              <a:t>Generate tasks and workers with non-uniform distributions (using population, points of interest)</a:t>
            </a:r>
          </a:p>
          <a:p>
            <a:pPr>
              <a:spcAft>
                <a:spcPts val="0"/>
              </a:spcAft>
            </a:pPr>
            <a:endParaRPr lang="en-US" dirty="0"/>
          </a:p>
          <a:p>
            <a:pPr>
              <a:spcAft>
                <a:spcPts val="0"/>
              </a:spcAft>
            </a:pPr>
            <a:r>
              <a:rPr lang="en-US" dirty="0"/>
              <a:t>Propose an approach to handle worker queries at real time </a:t>
            </a:r>
          </a:p>
          <a:p>
            <a:pPr lvl="1">
              <a:spcAft>
                <a:spcPts val="0"/>
              </a:spcAft>
            </a:pPr>
            <a:r>
              <a:rPr lang="en-US" dirty="0"/>
              <a:t>(i.e. online problem) </a:t>
            </a:r>
          </a:p>
          <a:p>
            <a:pPr>
              <a:spcAft>
                <a:spcPts val="1200"/>
              </a:spcAft>
            </a:pPr>
            <a:endParaRPr lang="en-US" b="1" dirty="0"/>
          </a:p>
        </p:txBody>
      </p:sp>
      <p:sp>
        <p:nvSpPr>
          <p:cNvPr id="4" name="Slide Number Placeholder 3">
            <a:extLst>
              <a:ext uri="{FF2B5EF4-FFF2-40B4-BE49-F238E27FC236}">
                <a16:creationId xmlns:a16="http://schemas.microsoft.com/office/drawing/2014/main" id="{675E06D3-523E-438E-9F0A-2668F5293200}"/>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37B5F-ABCF-48FC-8FD3-F3890A2DD608}" type="slidenum">
              <a:rPr lang="en-US" smtClean="0"/>
              <a:pPr/>
              <a:t>75</a:t>
            </a:fld>
            <a:endParaRPr lang="en-US"/>
          </a:p>
        </p:txBody>
      </p:sp>
    </p:spTree>
    <p:extLst>
      <p:ext uri="{BB962C8B-B14F-4D97-AF65-F5344CB8AC3E}">
        <p14:creationId xmlns:p14="http://schemas.microsoft.com/office/powerpoint/2010/main" val="13896724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88E9-9748-4ED0-9AC5-36EEAC6726CC}"/>
              </a:ext>
            </a:extLst>
          </p:cNvPr>
          <p:cNvSpPr>
            <a:spLocks noGrp="1"/>
          </p:cNvSpPr>
          <p:nvPr>
            <p:ph type="title"/>
          </p:nvPr>
        </p:nvSpPr>
        <p:spPr/>
        <p:txBody>
          <a:bodyPr/>
          <a:lstStyle/>
          <a:p>
            <a:r>
              <a:rPr lang="en-US" dirty="0"/>
              <a:t>Quiz (2)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90AFB9-A637-4260-9D0E-59EF0D4C51B9}"/>
                  </a:ext>
                </a:extLst>
              </p:cNvPr>
              <p:cNvSpPr>
                <a:spLocks noGrp="1"/>
              </p:cNvSpPr>
              <p:nvPr>
                <p:ph idx="1"/>
              </p:nvPr>
            </p:nvSpPr>
            <p:spPr>
              <a:xfrm>
                <a:off x="344384" y="990600"/>
                <a:ext cx="8277102" cy="4724400"/>
              </a:xfrm>
            </p:spPr>
            <p:txBody>
              <a:bodyPr/>
              <a:lstStyle/>
              <a:p>
                <a:r>
                  <a:rPr lang="en-US" dirty="0"/>
                  <a:t>Q? What is the supply/demand ratio discussed in the experiment?</a:t>
                </a:r>
              </a:p>
              <a:p>
                <a:pPr marL="0" indent="0">
                  <a:buNone/>
                </a:pPr>
                <a:r>
                  <a:rPr lang="en-US" dirty="0"/>
                  <a:t> 	A. </a:t>
                </a:r>
                <a14:m>
                  <m:oMath xmlns:m="http://schemas.openxmlformats.org/officeDocument/2006/math">
                    <m:r>
                      <a:rPr lang="en-US" i="1">
                        <a:latin typeface="Cambria Math" panose="02040503050406030204" pitchFamily="18" charset="0"/>
                      </a:rPr>
                      <m:t>&lt;1</m:t>
                    </m:r>
                  </m:oMath>
                </a14:m>
                <a:r>
                  <a:rPr lang="en-US" dirty="0"/>
                  <a:t>                     </a:t>
                </a:r>
              </a:p>
              <a:p>
                <a:pPr marL="0" indent="0">
                  <a:buNone/>
                </a:pPr>
                <a:r>
                  <a:rPr lang="en-US" dirty="0"/>
                  <a:t>	B. </a:t>
                </a:r>
                <a14:m>
                  <m:oMath xmlns:m="http://schemas.openxmlformats.org/officeDocument/2006/math">
                    <m:r>
                      <a:rPr lang="en-US" i="1">
                        <a:latin typeface="Cambria Math" panose="02040503050406030204" pitchFamily="18" charset="0"/>
                      </a:rPr>
                      <m:t>=1</m:t>
                    </m:r>
                  </m:oMath>
                </a14:m>
                <a:r>
                  <a:rPr lang="en-US" dirty="0"/>
                  <a:t>                        </a:t>
                </a:r>
              </a:p>
              <a:p>
                <a:pPr marL="0" indent="0">
                  <a:buNone/>
                </a:pPr>
                <a:r>
                  <a:rPr lang="en-US" dirty="0"/>
                  <a:t>	C. </a:t>
                </a:r>
                <a14:m>
                  <m:oMath xmlns:m="http://schemas.openxmlformats.org/officeDocument/2006/math">
                    <m:r>
                      <a:rPr lang="en-US" i="1">
                        <a:latin typeface="Cambria Math" panose="02040503050406030204" pitchFamily="18" charset="0"/>
                      </a:rPr>
                      <m:t>&gt;1</m:t>
                    </m:r>
                  </m:oMath>
                </a14:m>
                <a:endParaRPr lang="en-US" dirty="0"/>
              </a:p>
              <a:p>
                <a:pPr marL="0" indent="0">
                  <a:buNone/>
                </a:pPr>
                <a:r>
                  <a:rPr lang="en-US" dirty="0"/>
                  <a:t>	D. None of the above</a:t>
                </a:r>
              </a:p>
              <a:p>
                <a:endParaRPr lang="en-US" dirty="0"/>
              </a:p>
              <a:p>
                <a:endParaRPr lang="en-US" dirty="0"/>
              </a:p>
              <a:p>
                <a:endParaRPr lang="en-US" dirty="0"/>
              </a:p>
              <a:p>
                <a:r>
                  <a:rPr lang="en-US" dirty="0"/>
                  <a:t>Q? What class of sharing economy does the proposed framework deal with?</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AC90AFB9-A637-4260-9D0E-59EF0D4C51B9}"/>
                  </a:ext>
                </a:extLst>
              </p:cNvPr>
              <p:cNvSpPr>
                <a:spLocks noGrp="1" noRot="1" noChangeAspect="1" noMove="1" noResize="1" noEditPoints="1" noAdjustHandles="1" noChangeArrowheads="1" noChangeShapeType="1" noTextEdit="1"/>
              </p:cNvSpPr>
              <p:nvPr>
                <p:ph idx="1"/>
              </p:nvPr>
            </p:nvSpPr>
            <p:spPr>
              <a:xfrm>
                <a:off x="344384" y="990600"/>
                <a:ext cx="8277102" cy="4724400"/>
              </a:xfrm>
              <a:blipFill>
                <a:blip r:embed="rId3"/>
                <a:stretch>
                  <a:fillRect l="-306" t="-80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B7C0E28-EAA0-4721-AFE4-50D369EFE291}"/>
              </a:ext>
            </a:extLst>
          </p:cNvPr>
          <p:cNvSpPr>
            <a:spLocks noGrp="1"/>
          </p:cNvSpPr>
          <p:nvPr>
            <p:ph type="sldNum" sz="quarter" idx="11"/>
          </p:nvPr>
        </p:nvSpPr>
        <p:spPr>
          <a:xfrm>
            <a:off x="185578" y="6356351"/>
            <a:ext cx="33840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D37B5F-ABCF-48FC-8FD3-F3890A2DD608}" type="slidenum">
              <a:rPr lang="en-US" smtClean="0"/>
              <a:pPr/>
              <a:t>76</a:t>
            </a:fld>
            <a:endParaRPr lang="en-US"/>
          </a:p>
        </p:txBody>
      </p:sp>
      <p:sp>
        <p:nvSpPr>
          <p:cNvPr id="6" name="TextBox 9">
            <a:extLst>
              <a:ext uri="{FF2B5EF4-FFF2-40B4-BE49-F238E27FC236}">
                <a16:creationId xmlns:a16="http://schemas.microsoft.com/office/drawing/2014/main" id="{AD2FAB7F-E0EC-4F0A-A0B0-E8ED895B79B6}"/>
              </a:ext>
            </a:extLst>
          </p:cNvPr>
          <p:cNvSpPr txBox="1"/>
          <p:nvPr/>
        </p:nvSpPr>
        <p:spPr>
          <a:xfrm>
            <a:off x="1127760" y="3482561"/>
            <a:ext cx="461665" cy="1691198"/>
          </a:xfrm>
          <a:prstGeom prst="rect">
            <a:avLst/>
          </a:prstGeom>
          <a:noFill/>
        </p:spPr>
        <p:txBody>
          <a:bodyPr vert="vert270"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135"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269"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404"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539"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5674" algn="l" defTabSz="914269" rtl="0" eaLnBrk="1" latinLnBrk="0" hangingPunct="1">
              <a:defRPr sz="2400" kern="1200">
                <a:solidFill>
                  <a:schemeClr val="tx1"/>
                </a:solidFill>
                <a:latin typeface="Arial" charset="0"/>
                <a:ea typeface="ＭＳ Ｐゴシック" pitchFamily="16" charset="-128"/>
                <a:cs typeface="+mn-cs"/>
              </a:defRPr>
            </a:lvl6pPr>
            <a:lvl7pPr marL="2742809" algn="l" defTabSz="914269" rtl="0" eaLnBrk="1" latinLnBrk="0" hangingPunct="1">
              <a:defRPr sz="2400" kern="1200">
                <a:solidFill>
                  <a:schemeClr val="tx1"/>
                </a:solidFill>
                <a:latin typeface="Arial" charset="0"/>
                <a:ea typeface="ＭＳ Ｐゴシック" pitchFamily="16" charset="-128"/>
                <a:cs typeface="+mn-cs"/>
              </a:defRPr>
            </a:lvl7pPr>
            <a:lvl8pPr marL="3199944" algn="l" defTabSz="914269" rtl="0" eaLnBrk="1" latinLnBrk="0" hangingPunct="1">
              <a:defRPr sz="2400" kern="1200">
                <a:solidFill>
                  <a:schemeClr val="tx1"/>
                </a:solidFill>
                <a:latin typeface="Arial" charset="0"/>
                <a:ea typeface="ＭＳ Ｐゴシック" pitchFamily="16" charset="-128"/>
                <a:cs typeface="+mn-cs"/>
              </a:defRPr>
            </a:lvl8pPr>
            <a:lvl9pPr marL="3657078" algn="l" defTabSz="914269" rtl="0" eaLnBrk="1" latinLnBrk="0" hangingPunct="1">
              <a:defRPr sz="2400" kern="1200">
                <a:solidFill>
                  <a:schemeClr val="tx1"/>
                </a:solidFill>
                <a:latin typeface="Arial" charset="0"/>
                <a:ea typeface="ＭＳ Ｐゴシック" pitchFamily="16" charset="-128"/>
                <a:cs typeface="+mn-cs"/>
              </a:defRPr>
            </a:lvl9pPr>
          </a:lstStyle>
          <a:p>
            <a:r>
              <a:rPr lang="en-US" sz="1800" b="1" dirty="0">
                <a:solidFill>
                  <a:schemeClr val="bg1"/>
                </a:solidFill>
              </a:rPr>
              <a:t>Consumers</a:t>
            </a:r>
          </a:p>
        </p:txBody>
      </p:sp>
      <p:graphicFrame>
        <p:nvGraphicFramePr>
          <p:cNvPr id="7" name="Table 6" descr="2×2 matrix categorizing interactions between consumers and service providers by mobility. Rows indicate consumers (stationary, moving) and columns indicate service providers (stationary, moving), with four cases labeled A (both stationary), B (stationary consumer, moving provider), C (moving consumer, stationary provider), and D (both moving)">
            <a:extLst>
              <a:ext uri="{FF2B5EF4-FFF2-40B4-BE49-F238E27FC236}">
                <a16:creationId xmlns:a16="http://schemas.microsoft.com/office/drawing/2014/main" id="{3C74BE02-32BB-415D-BEEF-121220178FC2}"/>
              </a:ext>
            </a:extLst>
          </p:cNvPr>
          <p:cNvGraphicFramePr>
            <a:graphicFrameLocks noGrp="1"/>
          </p:cNvGraphicFramePr>
          <p:nvPr>
            <p:extLst>
              <p:ext uri="{D42A27DB-BD31-4B8C-83A1-F6EECF244321}">
                <p14:modId xmlns:p14="http://schemas.microsoft.com/office/powerpoint/2010/main" val="2103287039"/>
              </p:ext>
            </p:extLst>
          </p:nvPr>
        </p:nvGraphicFramePr>
        <p:xfrm>
          <a:off x="1358592" y="4252422"/>
          <a:ext cx="6096000" cy="1483360"/>
        </p:xfrm>
        <a:graphic>
          <a:graphicData uri="http://schemas.openxmlformats.org/drawingml/2006/table">
            <a:tbl>
              <a:tblPr firstRow="1" firstCol="1">
                <a:tableStyleId>{5C22544A-7EE6-4342-B048-85BDC9FD1C3A}</a:tableStyleId>
              </a:tblPr>
              <a:tblGrid>
                <a:gridCol w="1226820">
                  <a:extLst>
                    <a:ext uri="{9D8B030D-6E8A-4147-A177-3AD203B41FA5}">
                      <a16:colId xmlns:a16="http://schemas.microsoft.com/office/drawing/2014/main" val="2371587345"/>
                    </a:ext>
                  </a:extLst>
                </a:gridCol>
                <a:gridCol w="982980">
                  <a:extLst>
                    <a:ext uri="{9D8B030D-6E8A-4147-A177-3AD203B41FA5}">
                      <a16:colId xmlns:a16="http://schemas.microsoft.com/office/drawing/2014/main" val="889218430"/>
                    </a:ext>
                  </a:extLst>
                </a:gridCol>
                <a:gridCol w="1943100">
                  <a:extLst>
                    <a:ext uri="{9D8B030D-6E8A-4147-A177-3AD203B41FA5}">
                      <a16:colId xmlns:a16="http://schemas.microsoft.com/office/drawing/2014/main" val="1783601673"/>
                    </a:ext>
                  </a:extLst>
                </a:gridCol>
                <a:gridCol w="1943100">
                  <a:extLst>
                    <a:ext uri="{9D8B030D-6E8A-4147-A177-3AD203B41FA5}">
                      <a16:colId xmlns:a16="http://schemas.microsoft.com/office/drawing/2014/main" val="2951866643"/>
                    </a:ext>
                  </a:extLst>
                </a:gridCol>
              </a:tblGrid>
              <a:tr h="370840">
                <a:tc rowSpan="2" gridSpan="2">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endParaRPr lang="en-US" dirty="0"/>
                    </a:p>
                  </a:txBody>
                  <a:tcPr/>
                </a:tc>
                <a:tc gridSpan="2">
                  <a:txBody>
                    <a:bodyPr/>
                    <a:lstStyle/>
                    <a:p>
                      <a:pPr algn="ctr"/>
                      <a:r>
                        <a:rPr lang="en-US" b="1" dirty="0">
                          <a:solidFill>
                            <a:schemeClr val="bg1"/>
                          </a:solidFill>
                        </a:rPr>
                        <a:t>Service Providers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A0019"/>
                    </a:solidFill>
                  </a:tcPr>
                </a:tc>
                <a:tc hMerge="1">
                  <a:txBody>
                    <a:bodyPr/>
                    <a:lstStyle/>
                    <a:p>
                      <a:endParaRPr lang="en-US" dirty="0"/>
                    </a:p>
                  </a:txBody>
                  <a:tcPr/>
                </a:tc>
                <a:extLst>
                  <a:ext uri="{0D108BD9-81ED-4DB2-BD59-A6C34878D82A}">
                    <a16:rowId xmlns:a16="http://schemas.microsoft.com/office/drawing/2014/main" val="2262369447"/>
                  </a:ext>
                </a:extLst>
              </a:tr>
              <a:tr h="370840">
                <a:tc gridSpan="2" vMerge="1">
                  <a:txBody>
                    <a:bodyPr/>
                    <a:lstStyle/>
                    <a:p>
                      <a:endParaRPr lang="en-US" dirty="0"/>
                    </a:p>
                  </a:txBody>
                  <a:tcPr/>
                </a:tc>
                <a:tc hMerge="1" vMerge="1">
                  <a:txBody>
                    <a:bodyPr/>
                    <a:lstStyle/>
                    <a:p>
                      <a:endParaRPr lang="en-US" dirty="0"/>
                    </a:p>
                  </a:txBody>
                  <a:tcPr/>
                </a:tc>
                <a:tc>
                  <a:txBody>
                    <a:bodyPr/>
                    <a:lstStyle/>
                    <a:p>
                      <a:pPr algn="ctr"/>
                      <a:r>
                        <a:rPr lang="en-US" dirty="0"/>
                        <a:t>Stationary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Moving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6112735"/>
                  </a:ext>
                </a:extLst>
              </a:tr>
              <a:tr h="370840">
                <a:tc rowSpan="2">
                  <a:txBody>
                    <a:bodyPr/>
                    <a:lstStyle/>
                    <a:p>
                      <a:r>
                        <a:rPr lang="en-US" b="1" dirty="0">
                          <a:solidFill>
                            <a:schemeClr val="bg1"/>
                          </a:solidFill>
                        </a:rPr>
                        <a:t>Consumers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A0019"/>
                    </a:solidFill>
                  </a:tcPr>
                </a:tc>
                <a:tc>
                  <a:txBody>
                    <a:bodyPr/>
                    <a:lstStyle/>
                    <a:p>
                      <a:r>
                        <a:rPr lang="en-US" dirty="0"/>
                        <a:t>Stationary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2458660"/>
                  </a:ext>
                </a:extLst>
              </a:tr>
              <a:tr h="370840">
                <a:tc vMerge="1">
                  <a:txBody>
                    <a:bodyPr/>
                    <a:lstStyle/>
                    <a:p>
                      <a:endParaRPr lang="en-US" dirty="0"/>
                    </a:p>
                  </a:txBody>
                  <a:tcPr/>
                </a:tc>
                <a:tc>
                  <a:txBody>
                    <a:bodyPr/>
                    <a:lstStyle/>
                    <a:p>
                      <a:r>
                        <a:rPr lang="en-US" dirty="0"/>
                        <a:t>Moving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0913438"/>
                  </a:ext>
                </a:extLst>
              </a:tr>
            </a:tbl>
          </a:graphicData>
        </a:graphic>
      </p:graphicFrame>
    </p:spTree>
    <p:extLst>
      <p:ext uri="{BB962C8B-B14F-4D97-AF65-F5344CB8AC3E}">
        <p14:creationId xmlns:p14="http://schemas.microsoft.com/office/powerpoint/2010/main" val="400574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39335-7CB7-4A98-8938-DD215D4DB847}"/>
              </a:ext>
            </a:extLst>
          </p:cNvPr>
          <p:cNvSpPr>
            <a:spLocks noGrp="1"/>
          </p:cNvSpPr>
          <p:nvPr>
            <p:ph type="title"/>
          </p:nvPr>
        </p:nvSpPr>
        <p:spPr/>
        <p:txBody>
          <a:bodyPr/>
          <a:lstStyle/>
          <a:p>
            <a:r>
              <a:rPr lang="en-US" dirty="0"/>
              <a:t>Recent Works</a:t>
            </a:r>
          </a:p>
        </p:txBody>
      </p:sp>
      <p:sp>
        <p:nvSpPr>
          <p:cNvPr id="3" name="Content Placeholder 2">
            <a:extLst>
              <a:ext uri="{FF2B5EF4-FFF2-40B4-BE49-F238E27FC236}">
                <a16:creationId xmlns:a16="http://schemas.microsoft.com/office/drawing/2014/main" id="{1002C8FA-2B75-425B-A408-782492140921}"/>
              </a:ext>
            </a:extLst>
          </p:cNvPr>
          <p:cNvSpPr>
            <a:spLocks noGrp="1"/>
          </p:cNvSpPr>
          <p:nvPr>
            <p:ph idx="1"/>
          </p:nvPr>
        </p:nvSpPr>
        <p:spPr/>
        <p:txBody>
          <a:bodyPr/>
          <a:lstStyle/>
          <a:p>
            <a:r>
              <a:rPr lang="en-US" dirty="0"/>
              <a:t>Ali, </a:t>
            </a:r>
            <a:r>
              <a:rPr lang="en-US" dirty="0" err="1"/>
              <a:t>Reem</a:t>
            </a:r>
            <a:r>
              <a:rPr lang="en-US" dirty="0"/>
              <a:t> Y., et al. "Supply-demand ratio and on-demand spatial service brokers: a summary of results." </a:t>
            </a:r>
            <a:r>
              <a:rPr lang="en-US" i="1" dirty="0"/>
              <a:t>Proceedings of the 9th ACM SIGSPATIAL International Workshop on Computational Transportation Science</a:t>
            </a:r>
            <a:r>
              <a:rPr lang="en-US" dirty="0"/>
              <a:t>. ACM, 2016.</a:t>
            </a:r>
          </a:p>
        </p:txBody>
      </p:sp>
      <p:sp>
        <p:nvSpPr>
          <p:cNvPr id="4" name="Slide Number Placeholder 3">
            <a:extLst>
              <a:ext uri="{FF2B5EF4-FFF2-40B4-BE49-F238E27FC236}">
                <a16:creationId xmlns:a16="http://schemas.microsoft.com/office/drawing/2014/main" id="{D65A76B8-F538-4CD5-94C1-7CC99295426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D37B5F-ABCF-48FC-8FD3-F3890A2DD608}" type="slidenum">
              <a:rPr kumimoji="0" lang="en-US" sz="1050" b="0" i="0" u="none" strike="noStrike" kern="1200" cap="none" spc="0" normalizeH="0" baseline="0" noProof="0" smtClean="0">
                <a:ln>
                  <a:noFill/>
                </a:ln>
                <a:solidFill>
                  <a:srgbClr val="FFFFFF"/>
                </a:solidFill>
                <a:effectLst/>
                <a:uLnTx/>
                <a:uFillTx/>
                <a:latin typeface="Arial"/>
                <a:ea typeface="ＭＳ Ｐゴシック"/>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050" b="0" i="0" u="none" strike="noStrike" kern="1200" cap="none" spc="0" normalizeH="0" baseline="0" noProof="0">
              <a:ln>
                <a:noFill/>
              </a:ln>
              <a:solidFill>
                <a:srgbClr val="FFFFFF"/>
              </a:solidFill>
              <a:effectLst/>
              <a:uLnTx/>
              <a:uFillTx/>
              <a:latin typeface="Arial"/>
              <a:ea typeface="ＭＳ Ｐゴシック"/>
            </a:endParaRPr>
          </a:p>
        </p:txBody>
      </p:sp>
    </p:spTree>
    <p:extLst>
      <p:ext uri="{BB962C8B-B14F-4D97-AF65-F5344CB8AC3E}">
        <p14:creationId xmlns:p14="http://schemas.microsoft.com/office/powerpoint/2010/main" val="40570306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685800"/>
          </a:xfrm>
        </p:spPr>
        <p:txBody>
          <a:bodyPr/>
          <a:lstStyle/>
          <a:p>
            <a:r>
              <a:rPr lang="en-US" sz="3000" dirty="0"/>
              <a:t>1. Toy Example</a:t>
            </a:r>
          </a:p>
        </p:txBody>
      </p:sp>
      <p:sp>
        <p:nvSpPr>
          <p:cNvPr id="8" name="TextBox 7"/>
          <p:cNvSpPr txBox="1"/>
          <p:nvPr/>
        </p:nvSpPr>
        <p:spPr>
          <a:xfrm>
            <a:off x="304800" y="609600"/>
            <a:ext cx="2667000" cy="338554"/>
          </a:xfrm>
          <a:prstGeom prst="rect">
            <a:avLst/>
          </a:prstGeom>
          <a:noFill/>
        </p:spPr>
        <p:txBody>
          <a:bodyPr wrap="square" rtlCol="0">
            <a:spAutoFit/>
          </a:bodyPr>
          <a:lstStyle/>
          <a:p>
            <a:pPr marL="285709" marR="0" lvl="0" indent="-285709" algn="l" defTabSz="914400" rtl="0" eaLnBrk="1" fontAlgn="auto" latinLnBrk="0" hangingPunct="1">
              <a:lnSpc>
                <a:spcPct val="100000"/>
              </a:lnSpc>
              <a:spcBef>
                <a:spcPct val="20000"/>
              </a:spcBef>
              <a:spcAft>
                <a:spcPts val="0"/>
              </a:spcAft>
              <a:buClr>
                <a:srgbClr val="7A0019"/>
              </a:buClr>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rPr>
              <a:t>Example Input:</a:t>
            </a:r>
          </a:p>
        </p:txBody>
      </p:sp>
      <p:sp>
        <p:nvSpPr>
          <p:cNvPr id="9" name="TextBox 8"/>
          <p:cNvSpPr txBox="1"/>
          <p:nvPr/>
        </p:nvSpPr>
        <p:spPr>
          <a:xfrm>
            <a:off x="228600" y="2743200"/>
            <a:ext cx="2667000" cy="634020"/>
          </a:xfrm>
          <a:prstGeom prst="rect">
            <a:avLst/>
          </a:prstGeom>
          <a:noFill/>
        </p:spPr>
        <p:txBody>
          <a:bodyPr wrap="square" rtlCol="0">
            <a:spAutoFit/>
          </a:bodyPr>
          <a:lstStyle/>
          <a:p>
            <a:pPr marL="285709" marR="0" lvl="0" indent="-285709" algn="l" defTabSz="914400" rtl="0" eaLnBrk="1" fontAlgn="auto" latinLnBrk="0" hangingPunct="1">
              <a:lnSpc>
                <a:spcPct val="100000"/>
              </a:lnSpc>
              <a:spcBef>
                <a:spcPct val="20000"/>
              </a:spcBef>
              <a:spcAft>
                <a:spcPts val="0"/>
              </a:spcAft>
              <a:buClr>
                <a:srgbClr val="7A0019"/>
              </a:buClr>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ＭＳ Ｐゴシック"/>
            </a:endParaRPr>
          </a:p>
          <a:p>
            <a:pPr marL="285709" marR="0" lvl="0" indent="-285709" algn="l" defTabSz="914400" rtl="0" eaLnBrk="1" fontAlgn="auto" latinLnBrk="0" hangingPunct="1">
              <a:lnSpc>
                <a:spcPct val="100000"/>
              </a:lnSpc>
              <a:spcBef>
                <a:spcPct val="20000"/>
              </a:spcBef>
              <a:spcAft>
                <a:spcPts val="0"/>
              </a:spcAft>
              <a:buClr>
                <a:srgbClr val="7A0019"/>
              </a:buClr>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rPr>
              <a:t>Example Output:</a:t>
            </a:r>
          </a:p>
        </p:txBody>
      </p:sp>
      <p:pic>
        <p:nvPicPr>
          <p:cNvPr id="12" name="Picture 11" descr="Toy example showing a sequence of graph-based inputs over time (t = 0 to t = 3), where vehicle nodes move across a grid network relative to fixed points of interest labeled X and Y."/>
          <p:cNvPicPr>
            <a:picLocks noChangeAspect="1"/>
          </p:cNvPicPr>
          <p:nvPr/>
        </p:nvPicPr>
        <p:blipFill>
          <a:blip r:embed="rId2" cstate="print"/>
          <a:stretch>
            <a:fillRect/>
          </a:stretch>
        </p:blipFill>
        <p:spPr>
          <a:xfrm>
            <a:off x="388201" y="926363"/>
            <a:ext cx="1371600" cy="1640114"/>
          </a:xfrm>
          <a:prstGeom prst="rect">
            <a:avLst/>
          </a:prstGeom>
        </p:spPr>
      </p:pic>
      <p:pic>
        <p:nvPicPr>
          <p:cNvPr id="13" name="Picture 12" descr="Toy example showing a sequence of graph-based inputs over time (t = 0 to t = 3), where vehicle nodes move across a grid network relative to fixed points of interest labeled X and Y."/>
          <p:cNvPicPr>
            <a:picLocks noChangeAspect="1"/>
          </p:cNvPicPr>
          <p:nvPr/>
        </p:nvPicPr>
        <p:blipFill>
          <a:blip r:embed="rId3" cstate="print"/>
          <a:stretch>
            <a:fillRect/>
          </a:stretch>
        </p:blipFill>
        <p:spPr>
          <a:xfrm>
            <a:off x="1981200" y="914400"/>
            <a:ext cx="1371600" cy="1640114"/>
          </a:xfrm>
          <a:prstGeom prst="rect">
            <a:avLst/>
          </a:prstGeom>
        </p:spPr>
      </p:pic>
      <p:graphicFrame>
        <p:nvGraphicFramePr>
          <p:cNvPr id="17" name="Table 16" descr="Example output table for a consumer request showing the Least Travel Cost (LTC) heuristic. The final match assigns provider X to requests A–F (six matched requests) and provider Y to none. The number of matched requests is 6, the number of matched providers is 1. Utilization metrics show uₓ = 6/8 = 0.75, uᵧ = 0, and overall utilization σ = 0.53."/>
          <p:cNvGraphicFramePr>
            <a:graphicFrameLocks noGrp="1"/>
          </p:cNvGraphicFramePr>
          <p:nvPr>
            <p:extLst>
              <p:ext uri="{D42A27DB-BD31-4B8C-83A1-F6EECF244321}">
                <p14:modId xmlns:p14="http://schemas.microsoft.com/office/powerpoint/2010/main" val="3741049389"/>
              </p:ext>
            </p:extLst>
          </p:nvPr>
        </p:nvGraphicFramePr>
        <p:xfrm>
          <a:off x="152400" y="3505200"/>
          <a:ext cx="8839200" cy="1905000"/>
        </p:xfrm>
        <a:graphic>
          <a:graphicData uri="http://schemas.openxmlformats.org/drawingml/2006/table">
            <a:tbl>
              <a:tblPr firstRow="1" bandRow="1">
                <a:tableStyleId>{5940675A-B579-460E-94D1-54222C63F5DA}</a:tableStyleId>
              </a:tblPr>
              <a:tblGrid>
                <a:gridCol w="1860884">
                  <a:extLst>
                    <a:ext uri="{9D8B030D-6E8A-4147-A177-3AD203B41FA5}">
                      <a16:colId xmlns:a16="http://schemas.microsoft.com/office/drawing/2014/main" val="20000"/>
                    </a:ext>
                  </a:extLst>
                </a:gridCol>
                <a:gridCol w="2482516">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tblGrid>
              <a:tr h="381000">
                <a:tc rowSpan="2">
                  <a:txBody>
                    <a:bodyPr/>
                    <a:lstStyle/>
                    <a:p>
                      <a:pPr algn="ctr"/>
                      <a:r>
                        <a:rPr lang="en-US" sz="1600" dirty="0">
                          <a:solidFill>
                            <a:schemeClr val="bg1"/>
                          </a:solidFill>
                        </a:rPr>
                        <a:t>Heuristic</a:t>
                      </a:r>
                      <a:endParaRPr lang="en-US" sz="1600" b="0" dirty="0">
                        <a:solidFill>
                          <a:schemeClr val="bg1"/>
                        </a:solidFill>
                      </a:endParaRPr>
                    </a:p>
                  </a:txBody>
                  <a:tcPr>
                    <a:solidFill>
                      <a:srgbClr val="0070C0"/>
                    </a:solidFill>
                  </a:tcPr>
                </a:tc>
                <a:tc rowSpan="2">
                  <a:txBody>
                    <a:bodyPr/>
                    <a:lstStyle/>
                    <a:p>
                      <a:pPr algn="ctr"/>
                      <a:r>
                        <a:rPr lang="en-US" sz="1600" dirty="0">
                          <a:solidFill>
                            <a:schemeClr val="bg1"/>
                          </a:solidFill>
                        </a:rPr>
                        <a:t>Final</a:t>
                      </a:r>
                      <a:r>
                        <a:rPr lang="en-US" sz="1600" baseline="0" dirty="0">
                          <a:solidFill>
                            <a:schemeClr val="bg1"/>
                          </a:solidFill>
                        </a:rPr>
                        <a:t> Match</a:t>
                      </a:r>
                      <a:endParaRPr lang="en-US" sz="1600" b="0" dirty="0">
                        <a:solidFill>
                          <a:schemeClr val="bg1"/>
                        </a:solidFill>
                      </a:endParaRPr>
                    </a:p>
                  </a:txBody>
                  <a:tcPr>
                    <a:solidFill>
                      <a:srgbClr val="0070C0"/>
                    </a:solidFill>
                  </a:tcPr>
                </a:tc>
                <a:tc rowSpan="2">
                  <a:txBody>
                    <a:bodyPr/>
                    <a:lstStyle/>
                    <a:p>
                      <a:pPr algn="ctr"/>
                      <a:r>
                        <a:rPr lang="en-US" sz="1600" dirty="0">
                          <a:solidFill>
                            <a:schemeClr val="bg1"/>
                          </a:solidFill>
                        </a:rPr>
                        <a:t>#</a:t>
                      </a:r>
                      <a:r>
                        <a:rPr lang="en-US" sz="1600" baseline="0" dirty="0">
                          <a:solidFill>
                            <a:schemeClr val="bg1"/>
                          </a:solidFill>
                        </a:rPr>
                        <a:t> matched requests</a:t>
                      </a:r>
                      <a:endParaRPr lang="en-US" sz="1600" b="0" dirty="0">
                        <a:solidFill>
                          <a:schemeClr val="bg1"/>
                        </a:solidFill>
                      </a:endParaRPr>
                    </a:p>
                  </a:txBody>
                  <a:tcPr>
                    <a:solidFill>
                      <a:srgbClr val="0070C0"/>
                    </a:solidFill>
                  </a:tcPr>
                </a:tc>
                <a:tc rowSpan="2">
                  <a:txBody>
                    <a:bodyPr/>
                    <a:lstStyle/>
                    <a:p>
                      <a:pPr algn="ctr"/>
                      <a:r>
                        <a:rPr lang="en-US" sz="1600" dirty="0">
                          <a:solidFill>
                            <a:schemeClr val="bg1"/>
                          </a:solidFill>
                        </a:rPr>
                        <a:t># matched providers</a:t>
                      </a:r>
                      <a:endParaRPr lang="en-US" sz="1600" b="0" dirty="0">
                        <a:solidFill>
                          <a:schemeClr val="bg1"/>
                        </a:solidFill>
                      </a:endParaRPr>
                    </a:p>
                  </a:txBody>
                  <a:tcPr>
                    <a:solidFill>
                      <a:srgbClr val="0070C0"/>
                    </a:solidFill>
                  </a:tcPr>
                </a:tc>
                <a:tc gridSpan="3">
                  <a:txBody>
                    <a:bodyPr/>
                    <a:lstStyle/>
                    <a:p>
                      <a:pPr algn="ctr"/>
                      <a:r>
                        <a:rPr lang="en-US" sz="1600" dirty="0">
                          <a:solidFill>
                            <a:schemeClr val="bg1"/>
                          </a:solidFill>
                        </a:rPr>
                        <a:t>Utilization</a:t>
                      </a:r>
                      <a:endParaRPr lang="en-US" sz="1600" b="0" dirty="0">
                        <a:solidFill>
                          <a:schemeClr val="bg1"/>
                        </a:solidFill>
                      </a:endParaRPr>
                    </a:p>
                  </a:txBody>
                  <a:tcPr>
                    <a:solidFill>
                      <a:srgbClr val="0070C0"/>
                    </a:solidFill>
                  </a:tcPr>
                </a:tc>
                <a:tc hMerge="1">
                  <a:txBody>
                    <a:bodyPr/>
                    <a:lstStyle/>
                    <a:p>
                      <a:endParaRPr lang="en-US"/>
                    </a:p>
                  </a:txBody>
                  <a:tcPr/>
                </a:tc>
                <a:tc hMerge="1">
                  <a:txBody>
                    <a:bodyPr/>
                    <a:lstStyle/>
                    <a:p>
                      <a:pPr algn="ctr"/>
                      <a:endParaRPr lang="en-US" sz="1600" b="0" dirty="0">
                        <a:solidFill>
                          <a:schemeClr val="bg1"/>
                        </a:solidFill>
                      </a:endParaRPr>
                    </a:p>
                  </a:txBody>
                  <a:tcPr>
                    <a:solidFill>
                      <a:srgbClr val="0070C0"/>
                    </a:solidFill>
                  </a:tcPr>
                </a:tc>
                <a:extLst>
                  <a:ext uri="{0D108BD9-81ED-4DB2-BD59-A6C34878D82A}">
                    <a16:rowId xmlns:a16="http://schemas.microsoft.com/office/drawing/2014/main" val="10000"/>
                  </a:ext>
                </a:extLst>
              </a:tr>
              <a:tr h="51934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2000" b="0" dirty="0" err="1">
                          <a:solidFill>
                            <a:schemeClr val="bg1"/>
                          </a:solidFill>
                        </a:rPr>
                        <a:t>u</a:t>
                      </a:r>
                      <a:r>
                        <a:rPr lang="en-US" sz="2000" b="0" baseline="-25000" dirty="0" err="1">
                          <a:solidFill>
                            <a:schemeClr val="bg1"/>
                          </a:solidFill>
                        </a:rPr>
                        <a:t>X</a:t>
                      </a:r>
                      <a:endParaRPr lang="en-US" sz="2000" b="0" baseline="-25000" dirty="0">
                        <a:solidFill>
                          <a:schemeClr val="bg1"/>
                        </a:solidFill>
                      </a:endParaRPr>
                    </a:p>
                  </a:txBody>
                  <a:tcPr>
                    <a:solidFill>
                      <a:srgbClr val="0070C0"/>
                    </a:solidFill>
                  </a:tcPr>
                </a:tc>
                <a:tc>
                  <a:txBody>
                    <a:bodyPr/>
                    <a:lstStyle/>
                    <a:p>
                      <a:pPr algn="ctr"/>
                      <a:r>
                        <a:rPr lang="en-US" sz="2000" b="0" dirty="0" err="1">
                          <a:solidFill>
                            <a:schemeClr val="bg1"/>
                          </a:solidFill>
                        </a:rPr>
                        <a:t>u</a:t>
                      </a:r>
                      <a:r>
                        <a:rPr lang="en-US" sz="2000" b="0" baseline="-25000" dirty="0" err="1">
                          <a:solidFill>
                            <a:schemeClr val="bg1"/>
                          </a:solidFill>
                        </a:rPr>
                        <a:t>Y</a:t>
                      </a:r>
                      <a:endParaRPr lang="en-US" sz="2000" b="0" baseline="-25000" dirty="0">
                        <a:solidFill>
                          <a:schemeClr val="bg1"/>
                        </a:solidFill>
                      </a:endParaRPr>
                    </a:p>
                  </a:txBody>
                  <a:tcPr>
                    <a:solidFill>
                      <a:srgbClr val="0070C0"/>
                    </a:solidFill>
                  </a:tcPr>
                </a:tc>
                <a:tc>
                  <a:txBody>
                    <a:bodyPr/>
                    <a:lstStyle/>
                    <a:p>
                      <a:pPr marL="0" marR="0" indent="0" algn="ctr" defTabSz="914269" rtl="0" eaLnBrk="1" fontAlgn="auto" latinLnBrk="0" hangingPunct="1">
                        <a:lnSpc>
                          <a:spcPct val="100000"/>
                        </a:lnSpc>
                        <a:spcBef>
                          <a:spcPts val="0"/>
                        </a:spcBef>
                        <a:spcAft>
                          <a:spcPts val="0"/>
                        </a:spcAft>
                        <a:buClrTx/>
                        <a:buSzTx/>
                        <a:buFontTx/>
                        <a:buNone/>
                        <a:tabLst/>
                        <a:defRPr/>
                      </a:pPr>
                      <a:r>
                        <a:rPr lang="el-GR" sz="1800" b="0" dirty="0">
                          <a:solidFill>
                            <a:schemeClr val="bg1"/>
                          </a:solidFill>
                          <a:latin typeface="Arial"/>
                          <a:cs typeface="Arial"/>
                        </a:rPr>
                        <a:t>σ</a:t>
                      </a:r>
                      <a:endParaRPr lang="en-US" sz="1800" b="0" dirty="0">
                        <a:solidFill>
                          <a:schemeClr val="bg1"/>
                        </a:solidFill>
                      </a:endParaRPr>
                    </a:p>
                  </a:txBody>
                  <a:tcPr>
                    <a:solidFill>
                      <a:srgbClr val="0070C0"/>
                    </a:solidFill>
                  </a:tcPr>
                </a:tc>
                <a:extLst>
                  <a:ext uri="{0D108BD9-81ED-4DB2-BD59-A6C34878D82A}">
                    <a16:rowId xmlns:a16="http://schemas.microsoft.com/office/drawing/2014/main" val="10001"/>
                  </a:ext>
                </a:extLst>
              </a:tr>
              <a:tr h="1004656">
                <a:tc>
                  <a:txBody>
                    <a:bodyPr/>
                    <a:lstStyle/>
                    <a:p>
                      <a:pPr algn="ctr"/>
                      <a:r>
                        <a:rPr lang="en-US" sz="1600" b="0" dirty="0"/>
                        <a:t>Least Travel Cost (LTC)</a:t>
                      </a:r>
                    </a:p>
                  </a:txBody>
                  <a:tcPr/>
                </a:tc>
                <a:tc>
                  <a:txBody>
                    <a:bodyPr/>
                    <a:lstStyle/>
                    <a:p>
                      <a:pPr algn="l"/>
                      <a:endParaRPr lang="en-US" sz="1600" b="0" dirty="0"/>
                    </a:p>
                  </a:txBody>
                  <a:tcPr/>
                </a:tc>
                <a:tc>
                  <a:txBody>
                    <a:bodyPr/>
                    <a:lstStyle/>
                    <a:p>
                      <a:pPr algn="ctr"/>
                      <a:r>
                        <a:rPr lang="en-US" sz="1600" b="0" dirty="0"/>
                        <a:t>6</a:t>
                      </a:r>
                    </a:p>
                  </a:txBody>
                  <a:tcPr/>
                </a:tc>
                <a:tc>
                  <a:txBody>
                    <a:bodyPr/>
                    <a:lstStyle/>
                    <a:p>
                      <a:pPr algn="ctr"/>
                      <a:r>
                        <a:rPr lang="en-US" sz="1600" b="0" dirty="0"/>
                        <a:t>1</a:t>
                      </a:r>
                    </a:p>
                  </a:txBody>
                  <a:tcPr/>
                </a:tc>
                <a:tc>
                  <a:txBody>
                    <a:bodyPr/>
                    <a:lstStyle/>
                    <a:p>
                      <a:pPr algn="ctr"/>
                      <a:r>
                        <a:rPr lang="en-US" sz="1600" b="0" dirty="0"/>
                        <a:t>6/8 = 0.75</a:t>
                      </a:r>
                    </a:p>
                  </a:txBody>
                  <a:tcPr/>
                </a:tc>
                <a:tc>
                  <a:txBody>
                    <a:bodyPr/>
                    <a:lstStyle/>
                    <a:p>
                      <a:pPr algn="ctr"/>
                      <a:r>
                        <a:rPr lang="en-US" sz="1600" b="0" dirty="0"/>
                        <a:t>0</a:t>
                      </a:r>
                    </a:p>
                  </a:txBody>
                  <a:tcPr/>
                </a:tc>
                <a:tc>
                  <a:txBody>
                    <a:bodyPr/>
                    <a:lstStyle/>
                    <a:p>
                      <a:pPr algn="ctr"/>
                      <a:r>
                        <a:rPr lang="en-US" sz="1600" b="0" dirty="0"/>
                        <a:t>0.53</a:t>
                      </a:r>
                    </a:p>
                  </a:txBody>
                  <a:tcPr/>
                </a:tc>
                <a:extLst>
                  <a:ext uri="{0D108BD9-81ED-4DB2-BD59-A6C34878D82A}">
                    <a16:rowId xmlns:a16="http://schemas.microsoft.com/office/drawing/2014/main" val="10002"/>
                  </a:ext>
                </a:extLst>
              </a:tr>
            </a:tbl>
          </a:graphicData>
        </a:graphic>
      </p:graphicFrame>
      <p:sp>
        <p:nvSpPr>
          <p:cNvPr id="18" name="Slide Number Placeholder 3"/>
          <p:cNvSpPr txBox="1">
            <a:spLocks/>
          </p:cNvSpPr>
          <p:nvPr/>
        </p:nvSpPr>
        <p:spPr>
          <a:xfrm>
            <a:off x="152400" y="6324600"/>
            <a:ext cx="21336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4B1FE366-8AE6-344D-A219-B0EE0B015E08}" type="slidenum">
              <a:rPr kumimoji="0" lang="en-US" sz="2400" b="0" i="0" u="none" strike="noStrike" kern="1200" cap="none" spc="0" normalizeH="0" baseline="0" noProof="0" smtClean="0">
                <a:ln>
                  <a:noFill/>
                </a:ln>
                <a:solidFill>
                  <a:srgbClr val="FFFFFF"/>
                </a:solidFill>
                <a:effectLst/>
                <a:uLnTx/>
                <a:uFillTx/>
                <a:latin typeface="Arial" charset="0"/>
                <a:ea typeface="ＭＳ Ｐゴシック" pitchFamily="16"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78</a:t>
            </a:fld>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16" charset="-128"/>
              <a:cs typeface="+mn-cs"/>
            </a:endParaRPr>
          </a:p>
        </p:txBody>
      </p:sp>
      <p:pic>
        <p:nvPicPr>
          <p:cNvPr id="16" name="Picture 15" descr="Toy example showing a sequence of graph-based inputs over time (t = 0 to t = 3), where vehicle nodes move across a grid network relative to fixed points of interest labeled X and Y."/>
          <p:cNvPicPr>
            <a:picLocks noChangeAspect="1"/>
          </p:cNvPicPr>
          <p:nvPr/>
        </p:nvPicPr>
        <p:blipFill>
          <a:blip r:embed="rId4" cstate="print"/>
          <a:stretch>
            <a:fillRect/>
          </a:stretch>
        </p:blipFill>
        <p:spPr>
          <a:xfrm>
            <a:off x="3480845" y="914400"/>
            <a:ext cx="1395955" cy="1669237"/>
          </a:xfrm>
          <a:prstGeom prst="rect">
            <a:avLst/>
          </a:prstGeom>
        </p:spPr>
      </p:pic>
      <p:pic>
        <p:nvPicPr>
          <p:cNvPr id="19" name="Picture 18" descr="Toy example showing a sequence of graph-based inputs over time (t = 0 to t = 3), where vehicle nodes move across a grid network relative to fixed points of interest labeled X and Y."/>
          <p:cNvPicPr>
            <a:picLocks noChangeAspect="1"/>
          </p:cNvPicPr>
          <p:nvPr/>
        </p:nvPicPr>
        <p:blipFill>
          <a:blip r:embed="rId5" cstate="print"/>
          <a:stretch>
            <a:fillRect/>
          </a:stretch>
        </p:blipFill>
        <p:spPr>
          <a:xfrm>
            <a:off x="5081045" y="1143000"/>
            <a:ext cx="1395955" cy="1440271"/>
          </a:xfrm>
          <a:prstGeom prst="rect">
            <a:avLst/>
          </a:prstGeom>
        </p:spPr>
      </p:pic>
      <p:graphicFrame>
        <p:nvGraphicFramePr>
          <p:cNvPr id="23" name="Table 22"/>
          <p:cNvGraphicFramePr>
            <a:graphicFrameLocks noGrp="1"/>
          </p:cNvGraphicFramePr>
          <p:nvPr/>
        </p:nvGraphicFramePr>
        <p:xfrm>
          <a:off x="2209800" y="4511040"/>
          <a:ext cx="2133603" cy="670560"/>
        </p:xfrm>
        <a:graphic>
          <a:graphicData uri="http://schemas.openxmlformats.org/drawingml/2006/table">
            <a:tbl>
              <a:tblPr firstRow="1" bandRow="1">
                <a:tableStyleId>{F5AB1C69-6EDB-4FF4-983F-18BD219EF322}</a:tableStyleId>
              </a:tblPr>
              <a:tblGrid>
                <a:gridCol w="237067">
                  <a:extLst>
                    <a:ext uri="{9D8B030D-6E8A-4147-A177-3AD203B41FA5}">
                      <a16:colId xmlns:a16="http://schemas.microsoft.com/office/drawing/2014/main" val="20000"/>
                    </a:ext>
                  </a:extLst>
                </a:gridCol>
                <a:gridCol w="237067">
                  <a:extLst>
                    <a:ext uri="{9D8B030D-6E8A-4147-A177-3AD203B41FA5}">
                      <a16:colId xmlns:a16="http://schemas.microsoft.com/office/drawing/2014/main" val="20001"/>
                    </a:ext>
                  </a:extLst>
                </a:gridCol>
                <a:gridCol w="237067">
                  <a:extLst>
                    <a:ext uri="{9D8B030D-6E8A-4147-A177-3AD203B41FA5}">
                      <a16:colId xmlns:a16="http://schemas.microsoft.com/office/drawing/2014/main" val="20002"/>
                    </a:ext>
                  </a:extLst>
                </a:gridCol>
                <a:gridCol w="237067">
                  <a:extLst>
                    <a:ext uri="{9D8B030D-6E8A-4147-A177-3AD203B41FA5}">
                      <a16:colId xmlns:a16="http://schemas.microsoft.com/office/drawing/2014/main" val="20003"/>
                    </a:ext>
                  </a:extLst>
                </a:gridCol>
                <a:gridCol w="237067">
                  <a:extLst>
                    <a:ext uri="{9D8B030D-6E8A-4147-A177-3AD203B41FA5}">
                      <a16:colId xmlns:a16="http://schemas.microsoft.com/office/drawing/2014/main" val="20004"/>
                    </a:ext>
                  </a:extLst>
                </a:gridCol>
                <a:gridCol w="237067">
                  <a:extLst>
                    <a:ext uri="{9D8B030D-6E8A-4147-A177-3AD203B41FA5}">
                      <a16:colId xmlns:a16="http://schemas.microsoft.com/office/drawing/2014/main" val="20005"/>
                    </a:ext>
                  </a:extLst>
                </a:gridCol>
                <a:gridCol w="237067">
                  <a:extLst>
                    <a:ext uri="{9D8B030D-6E8A-4147-A177-3AD203B41FA5}">
                      <a16:colId xmlns:a16="http://schemas.microsoft.com/office/drawing/2014/main" val="20006"/>
                    </a:ext>
                  </a:extLst>
                </a:gridCol>
                <a:gridCol w="237067">
                  <a:extLst>
                    <a:ext uri="{9D8B030D-6E8A-4147-A177-3AD203B41FA5}">
                      <a16:colId xmlns:a16="http://schemas.microsoft.com/office/drawing/2014/main" val="20007"/>
                    </a:ext>
                  </a:extLst>
                </a:gridCol>
                <a:gridCol w="237067">
                  <a:extLst>
                    <a:ext uri="{9D8B030D-6E8A-4147-A177-3AD203B41FA5}">
                      <a16:colId xmlns:a16="http://schemas.microsoft.com/office/drawing/2014/main" val="20008"/>
                    </a:ext>
                  </a:extLst>
                </a:gridCol>
              </a:tblGrid>
              <a:tr h="297180">
                <a:tc>
                  <a:txBody>
                    <a:bodyPr/>
                    <a:lstStyle/>
                    <a:p>
                      <a:pPr algn="ctr"/>
                      <a:r>
                        <a:rPr lang="en-US" sz="1600" dirty="0">
                          <a:solidFill>
                            <a:sysClr val="windowText" lastClr="00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600" b="1" dirty="0">
                          <a:solidFill>
                            <a:sysClr val="windowText" lastClr="00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80">
                <a:tc>
                  <a:txBody>
                    <a:bodyPr/>
                    <a:lstStyle/>
                    <a:p>
                      <a:pPr algn="ctr"/>
                      <a:r>
                        <a:rPr lang="en-US" sz="1600" b="1" dirty="0">
                          <a:solidFill>
                            <a:sysClr val="windowText" lastClr="000000"/>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5" name="TextBox 24"/>
          <p:cNvSpPr txBox="1"/>
          <p:nvPr/>
        </p:nvSpPr>
        <p:spPr>
          <a:xfrm>
            <a:off x="6629400" y="628233"/>
            <a:ext cx="2514600" cy="2800767"/>
          </a:xfrm>
          <a:prstGeom prst="rect">
            <a:avLst/>
          </a:prstGeom>
          <a:noFill/>
        </p:spPr>
        <p:txBody>
          <a:bodyPr wrap="square" rtlCol="0">
            <a:spAutoFit/>
          </a:bodyPr>
          <a:lstStyle/>
          <a:p>
            <a:pPr marL="285709" marR="0" lvl="0" indent="-285709" algn="l" defTabSz="914400" rtl="0" eaLnBrk="1" fontAlgn="auto" latinLnBrk="0" hangingPunct="1">
              <a:lnSpc>
                <a:spcPct val="100000"/>
              </a:lnSpc>
              <a:spcBef>
                <a:spcPct val="20000"/>
              </a:spcBef>
              <a:spcAft>
                <a:spcPts val="0"/>
              </a:spcAft>
              <a:buClr>
                <a:srgbClr val="7A0019"/>
              </a:buClr>
              <a:buSzTx/>
              <a:buFont typeface="Arial"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endParaRPr>
          </a:p>
          <a:p>
            <a:pPr marL="285709" marR="0" lvl="0" indent="-285709" algn="l" defTabSz="914400" rtl="0" eaLnBrk="1" fontAlgn="auto" latinLnBrk="0" hangingPunct="1">
              <a:lnSpc>
                <a:spcPct val="100000"/>
              </a:lnSpc>
              <a:spcBef>
                <a:spcPct val="20000"/>
              </a:spcBef>
              <a:spcAft>
                <a:spcPts val="0"/>
              </a:spcAft>
              <a:buClr>
                <a:srgbClr val="7A0019"/>
              </a:buClr>
              <a:buSzTx/>
              <a:buFont typeface="Arial"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endParaRPr>
          </a:p>
          <a:p>
            <a:pPr marL="285709" marR="0" lvl="0" indent="-285709" algn="l" defTabSz="914400" rtl="0" eaLnBrk="1" fontAlgn="auto" latinLnBrk="0" hangingPunct="1">
              <a:lnSpc>
                <a:spcPct val="100000"/>
              </a:lnSpc>
              <a:spcBef>
                <a:spcPct val="20000"/>
              </a:spcBef>
              <a:spcAft>
                <a:spcPts val="0"/>
              </a:spcAft>
              <a:buClr>
                <a:srgbClr val="7A0019"/>
              </a:buClr>
              <a:buSzTx/>
              <a:buFont typeface="Arial"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endParaRPr>
          </a:p>
          <a:p>
            <a:pPr marL="285709" marR="0" lvl="0" indent="-285709" algn="l" defTabSz="914400" rtl="0" eaLnBrk="1" fontAlgn="auto" latinLnBrk="0" hangingPunct="1">
              <a:lnSpc>
                <a:spcPct val="100000"/>
              </a:lnSpc>
              <a:spcBef>
                <a:spcPct val="20000"/>
              </a:spcBef>
              <a:spcAft>
                <a:spcPts val="0"/>
              </a:spcAft>
              <a:buClr>
                <a:srgbClr val="7A0019"/>
              </a:buClr>
              <a:buSzTx/>
              <a:buFont typeface="Arial"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a:ea typeface="ＭＳ Ｐゴシック"/>
            </a:endParaRPr>
          </a:p>
          <a:p>
            <a:pPr marL="285709" marR="0" lvl="0" indent="-285709" algn="l" defTabSz="914400" rtl="0" eaLnBrk="1" fontAlgn="auto" latinLnBrk="0" hangingPunct="1">
              <a:lnSpc>
                <a:spcPct val="100000"/>
              </a:lnSpc>
              <a:spcBef>
                <a:spcPct val="20000"/>
              </a:spcBef>
              <a:spcAft>
                <a:spcPts val="0"/>
              </a:spcAft>
              <a:buClr>
                <a:srgbClr val="7A0019"/>
              </a:buClr>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K=1, </a:t>
            </a:r>
            <a:r>
              <a:rPr kumimoji="0" lang="en-US" sz="1600" b="0" i="0" u="none" strike="noStrike" kern="1200" cap="none" spc="0" normalizeH="0" baseline="0" noProof="0" dirty="0" err="1">
                <a:ln>
                  <a:noFill/>
                </a:ln>
                <a:solidFill>
                  <a:srgbClr val="000000"/>
                </a:solidFill>
                <a:effectLst/>
                <a:uLnTx/>
                <a:uFillTx/>
                <a:latin typeface="Arial"/>
                <a:ea typeface="ＭＳ Ｐゴシック"/>
              </a:rPr>
              <a:t>t</a:t>
            </a:r>
            <a:r>
              <a:rPr kumimoji="0" lang="en-US" sz="1600" b="0" i="0" u="none" strike="noStrike" kern="1200" cap="none" spc="0" normalizeH="0" baseline="-25000" noProof="0" dirty="0" err="1">
                <a:ln>
                  <a:noFill/>
                </a:ln>
                <a:solidFill>
                  <a:srgbClr val="000000"/>
                </a:solidFill>
                <a:effectLst/>
                <a:uLnTx/>
                <a:uFillTx/>
                <a:latin typeface="Arial"/>
                <a:ea typeface="ＭＳ Ｐゴシック"/>
              </a:rPr>
              <a:t>timeout</a:t>
            </a:r>
            <a:r>
              <a:rPr kumimoji="0" lang="en-US" sz="1600" b="0" i="0" u="none" strike="noStrike" kern="1200" cap="none" spc="0" normalizeH="0" baseline="0" noProof="0" dirty="0">
                <a:ln>
                  <a:noFill/>
                </a:ln>
                <a:solidFill>
                  <a:srgbClr val="000000"/>
                </a:solidFill>
                <a:effectLst/>
                <a:uLnTx/>
                <a:uFillTx/>
                <a:latin typeface="Arial"/>
                <a:ea typeface="ＭＳ Ｐゴシック"/>
              </a:rPr>
              <a:t>=1 time unit, &amp; unit edge costs</a:t>
            </a:r>
          </a:p>
          <a:p>
            <a:pPr marL="285709" marR="0" lvl="0" indent="-285709" algn="l" defTabSz="914400" rtl="0" eaLnBrk="1" fontAlgn="auto" latinLnBrk="0" hangingPunct="1">
              <a:lnSpc>
                <a:spcPct val="100000"/>
              </a:lnSpc>
              <a:spcBef>
                <a:spcPct val="20000"/>
              </a:spcBef>
              <a:spcAft>
                <a:spcPts val="0"/>
              </a:spcAft>
              <a:buClr>
                <a:srgbClr val="7A0019"/>
              </a:buClr>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 Assume that both providers are valid candidates for each consumer request</a:t>
            </a:r>
          </a:p>
        </p:txBody>
      </p:sp>
      <p:graphicFrame>
        <p:nvGraphicFramePr>
          <p:cNvPr id="26" name="Table 25"/>
          <p:cNvGraphicFramePr>
            <a:graphicFrameLocks noGrp="1"/>
          </p:cNvGraphicFramePr>
          <p:nvPr/>
        </p:nvGraphicFramePr>
        <p:xfrm>
          <a:off x="6858000" y="1009233"/>
          <a:ext cx="2133603" cy="670560"/>
        </p:xfrm>
        <a:graphic>
          <a:graphicData uri="http://schemas.openxmlformats.org/drawingml/2006/table">
            <a:tbl>
              <a:tblPr firstRow="1" bandRow="1">
                <a:tableStyleId>{F5AB1C69-6EDB-4FF4-983F-18BD219EF322}</a:tableStyleId>
              </a:tblPr>
              <a:tblGrid>
                <a:gridCol w="237067">
                  <a:extLst>
                    <a:ext uri="{9D8B030D-6E8A-4147-A177-3AD203B41FA5}">
                      <a16:colId xmlns:a16="http://schemas.microsoft.com/office/drawing/2014/main" val="20000"/>
                    </a:ext>
                  </a:extLst>
                </a:gridCol>
                <a:gridCol w="237067">
                  <a:extLst>
                    <a:ext uri="{9D8B030D-6E8A-4147-A177-3AD203B41FA5}">
                      <a16:colId xmlns:a16="http://schemas.microsoft.com/office/drawing/2014/main" val="20001"/>
                    </a:ext>
                  </a:extLst>
                </a:gridCol>
                <a:gridCol w="237067">
                  <a:extLst>
                    <a:ext uri="{9D8B030D-6E8A-4147-A177-3AD203B41FA5}">
                      <a16:colId xmlns:a16="http://schemas.microsoft.com/office/drawing/2014/main" val="20002"/>
                    </a:ext>
                  </a:extLst>
                </a:gridCol>
                <a:gridCol w="237067">
                  <a:extLst>
                    <a:ext uri="{9D8B030D-6E8A-4147-A177-3AD203B41FA5}">
                      <a16:colId xmlns:a16="http://schemas.microsoft.com/office/drawing/2014/main" val="20003"/>
                    </a:ext>
                  </a:extLst>
                </a:gridCol>
                <a:gridCol w="237067">
                  <a:extLst>
                    <a:ext uri="{9D8B030D-6E8A-4147-A177-3AD203B41FA5}">
                      <a16:colId xmlns:a16="http://schemas.microsoft.com/office/drawing/2014/main" val="20004"/>
                    </a:ext>
                  </a:extLst>
                </a:gridCol>
                <a:gridCol w="237067">
                  <a:extLst>
                    <a:ext uri="{9D8B030D-6E8A-4147-A177-3AD203B41FA5}">
                      <a16:colId xmlns:a16="http://schemas.microsoft.com/office/drawing/2014/main" val="20005"/>
                    </a:ext>
                  </a:extLst>
                </a:gridCol>
                <a:gridCol w="237067">
                  <a:extLst>
                    <a:ext uri="{9D8B030D-6E8A-4147-A177-3AD203B41FA5}">
                      <a16:colId xmlns:a16="http://schemas.microsoft.com/office/drawing/2014/main" val="20006"/>
                    </a:ext>
                  </a:extLst>
                </a:gridCol>
                <a:gridCol w="237067">
                  <a:extLst>
                    <a:ext uri="{9D8B030D-6E8A-4147-A177-3AD203B41FA5}">
                      <a16:colId xmlns:a16="http://schemas.microsoft.com/office/drawing/2014/main" val="20007"/>
                    </a:ext>
                  </a:extLst>
                </a:gridCol>
                <a:gridCol w="237067">
                  <a:extLst>
                    <a:ext uri="{9D8B030D-6E8A-4147-A177-3AD203B41FA5}">
                      <a16:colId xmlns:a16="http://schemas.microsoft.com/office/drawing/2014/main" val="20008"/>
                    </a:ext>
                  </a:extLst>
                </a:gridCol>
              </a:tblGrid>
              <a:tr h="297180">
                <a:tc>
                  <a:txBody>
                    <a:bodyPr/>
                    <a:lstStyle/>
                    <a:p>
                      <a:pPr algn="ctr"/>
                      <a:r>
                        <a:rPr lang="en-US" sz="1600" dirty="0">
                          <a:solidFill>
                            <a:sysClr val="windowText" lastClr="00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80">
                <a:tc>
                  <a:txBody>
                    <a:bodyPr/>
                    <a:lstStyle/>
                    <a:p>
                      <a:pPr algn="ctr"/>
                      <a:r>
                        <a:rPr lang="en-US" sz="1600" b="1" dirty="0">
                          <a:solidFill>
                            <a:sysClr val="windowText" lastClr="000000"/>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0836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04800"/>
            <a:ext cx="7772400" cy="762000"/>
          </a:xfrm>
        </p:spPr>
        <p:txBody>
          <a:bodyPr/>
          <a:lstStyle/>
          <a:p>
            <a:r>
              <a:rPr lang="en-US" sz="3600" dirty="0"/>
              <a:t>Limitations of Related Work</a:t>
            </a:r>
          </a:p>
        </p:txBody>
      </p:sp>
      <p:sp>
        <p:nvSpPr>
          <p:cNvPr id="6" name="TextBox 5"/>
          <p:cNvSpPr txBox="1"/>
          <p:nvPr/>
        </p:nvSpPr>
        <p:spPr>
          <a:xfrm>
            <a:off x="1066800" y="1371600"/>
            <a:ext cx="6781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rPr>
              <a:t>Balances provider assignments to keep provider eco-system functioning?</a:t>
            </a:r>
          </a:p>
        </p:txBody>
      </p:sp>
      <p:cxnSp>
        <p:nvCxnSpPr>
          <p:cNvPr id="8" name="Straight Arrow Connector 7">
            <a:extLst>
              <a:ext uri="{C183D7F6-B498-43B3-948B-1728B52AA6E4}">
                <adec:decorative xmlns:adec="http://schemas.microsoft.com/office/drawing/2017/decorative" val="1"/>
              </a:ext>
            </a:extLst>
          </p:cNvPr>
          <p:cNvCxnSpPr>
            <a:stCxn id="6" idx="2"/>
          </p:cNvCxnSpPr>
          <p:nvPr/>
        </p:nvCxnSpPr>
        <p:spPr bwMode="auto">
          <a:xfrm flipH="1">
            <a:off x="3276600" y="2202597"/>
            <a:ext cx="1181100" cy="61680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a:extLst>
              <a:ext uri="{C183D7F6-B498-43B3-948B-1728B52AA6E4}">
                <adec:decorative xmlns:adec="http://schemas.microsoft.com/office/drawing/2017/decorative" val="1"/>
              </a:ext>
            </a:extLst>
          </p:cNvPr>
          <p:cNvCxnSpPr>
            <a:stCxn id="6" idx="2"/>
          </p:cNvCxnSpPr>
          <p:nvPr/>
        </p:nvCxnSpPr>
        <p:spPr bwMode="auto">
          <a:xfrm>
            <a:off x="4457700" y="2202597"/>
            <a:ext cx="1257300" cy="61680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 name="TextBox 11"/>
          <p:cNvSpPr txBox="1"/>
          <p:nvPr/>
        </p:nvSpPr>
        <p:spPr>
          <a:xfrm>
            <a:off x="-76200" y="2895600"/>
            <a:ext cx="472440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Least Travel Cost  (LTC)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 (ridesharing</a:t>
            </a:r>
            <a:r>
              <a:rPr kumimoji="0" lang="en-US" sz="1400" b="0" i="0" u="none" strike="noStrike" kern="1200" cap="none" spc="0" normalizeH="0" baseline="30000" noProof="0" dirty="0">
                <a:ln>
                  <a:noFill/>
                </a:ln>
                <a:solidFill>
                  <a:srgbClr val="000000"/>
                </a:solidFill>
                <a:effectLst/>
                <a:uLnTx/>
                <a:uFillTx/>
                <a:latin typeface="Arial"/>
                <a:ea typeface="ＭＳ Ｐゴシック"/>
              </a:rPr>
              <a:t> [1,2,3,4,5,6,]</a:t>
            </a:r>
            <a:r>
              <a:rPr kumimoji="0" lang="en-US" sz="1400" b="0" i="0" u="none" strike="noStrike" kern="1200" cap="none" spc="0" normalizeH="0" baseline="0" noProof="0" dirty="0">
                <a:ln>
                  <a:noFill/>
                </a:ln>
                <a:solidFill>
                  <a:srgbClr val="000000"/>
                </a:solidFill>
                <a:effectLst/>
                <a:uLnTx/>
                <a:uFillTx/>
                <a:latin typeface="Arial"/>
                <a:ea typeface="ＭＳ Ｐゴシック"/>
              </a:rPr>
              <a:t>, spatial </a:t>
            </a:r>
            <a:r>
              <a:rPr kumimoji="0" lang="en-US" sz="1400" b="0" i="0" u="none" strike="noStrike" kern="1200" cap="none" spc="0" normalizeH="0" baseline="0" noProof="0" dirty="0" err="1">
                <a:ln>
                  <a:noFill/>
                </a:ln>
                <a:solidFill>
                  <a:srgbClr val="000000"/>
                </a:solidFill>
                <a:effectLst/>
                <a:uLnTx/>
                <a:uFillTx/>
                <a:latin typeface="Arial"/>
                <a:ea typeface="ＭＳ Ｐゴシック"/>
              </a:rPr>
              <a:t>crowdsourcing</a:t>
            </a:r>
            <a:r>
              <a:rPr kumimoji="0" lang="en-US" sz="1400" b="0" i="0" u="none" strike="noStrike" kern="1200" cap="none" spc="0" normalizeH="0" baseline="0" noProof="0" dirty="0">
                <a:ln>
                  <a:noFill/>
                </a:ln>
                <a:solidFill>
                  <a:srgbClr val="000000"/>
                </a:solidFill>
                <a:effectLst/>
                <a:uLnTx/>
                <a:uFillTx/>
                <a:latin typeface="Arial"/>
                <a:ea typeface="ＭＳ Ｐゴシック"/>
              </a:rPr>
              <a:t> </a:t>
            </a:r>
            <a:r>
              <a:rPr kumimoji="0" lang="en-US" sz="1400" b="0" i="0" u="none" strike="noStrike" kern="1200" cap="none" spc="0" normalizeH="0" baseline="30000" noProof="0" dirty="0">
                <a:ln>
                  <a:noFill/>
                </a:ln>
                <a:solidFill>
                  <a:srgbClr val="000000"/>
                </a:solidFill>
                <a:effectLst/>
                <a:uLnTx/>
                <a:uFillTx/>
                <a:latin typeface="Arial"/>
                <a:ea typeface="ＭＳ Ｐゴシック"/>
              </a:rPr>
              <a:t>[7, 8,9,10]</a:t>
            </a:r>
            <a:r>
              <a:rPr kumimoji="0" lang="en-US" sz="1400" b="0" i="0" u="none" strike="noStrike" kern="1200" cap="none" spc="0" normalizeH="0" baseline="0" noProof="0" dirty="0">
                <a:ln>
                  <a:noFill/>
                </a:ln>
                <a:solidFill>
                  <a:srgbClr val="000000"/>
                </a:solidFill>
                <a:effectLst/>
                <a:uLnTx/>
                <a:uFillTx/>
                <a:latin typeface="Arial"/>
                <a:ea typeface="ＭＳ Ｐゴシック"/>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Least Location Entropy Priority  (LLEP)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(spatial </a:t>
            </a:r>
            <a:r>
              <a:rPr kumimoji="0" lang="en-US" sz="1400" b="0" i="0" u="none" strike="noStrike" kern="1200" cap="none" spc="0" normalizeH="0" baseline="0" noProof="0" dirty="0" err="1">
                <a:ln>
                  <a:noFill/>
                </a:ln>
                <a:solidFill>
                  <a:srgbClr val="000000"/>
                </a:solidFill>
                <a:effectLst/>
                <a:uLnTx/>
                <a:uFillTx/>
                <a:latin typeface="Arial"/>
                <a:ea typeface="ＭＳ Ｐゴシック"/>
              </a:rPr>
              <a:t>crowdsourcing</a:t>
            </a:r>
            <a:r>
              <a:rPr kumimoji="0" lang="en-US" sz="1400" b="0" i="0" u="none" strike="noStrike" kern="1200" cap="none" spc="0" normalizeH="0" baseline="0" noProof="0" dirty="0">
                <a:ln>
                  <a:noFill/>
                </a:ln>
                <a:solidFill>
                  <a:srgbClr val="000000"/>
                </a:solidFill>
                <a:effectLst/>
                <a:uLnTx/>
                <a:uFillTx/>
                <a:latin typeface="Arial"/>
                <a:ea typeface="ＭＳ Ｐゴシック"/>
              </a:rPr>
              <a:t> </a:t>
            </a:r>
            <a:r>
              <a:rPr kumimoji="0" lang="en-US" sz="1400" b="0" i="0" u="none" strike="noStrike" kern="1200" cap="none" spc="0" normalizeH="0" baseline="30000" noProof="0" dirty="0">
                <a:ln>
                  <a:noFill/>
                </a:ln>
                <a:solidFill>
                  <a:srgbClr val="000000"/>
                </a:solidFill>
                <a:effectLst/>
                <a:uLnTx/>
                <a:uFillTx/>
                <a:latin typeface="Arial"/>
                <a:ea typeface="ＭＳ Ｐゴシック"/>
              </a:rPr>
              <a:t>[7]</a:t>
            </a:r>
            <a:r>
              <a:rPr kumimoji="0" lang="en-US" sz="1400" b="0" i="0" u="none" strike="noStrike" kern="1200" cap="none" spc="0" normalizeH="0" baseline="0" noProof="0" dirty="0">
                <a:ln>
                  <a:noFill/>
                </a:ln>
                <a:solidFill>
                  <a:srgbClr val="000000"/>
                </a:solidFill>
                <a:effectLst/>
                <a:uLnTx/>
                <a:uFillTx/>
                <a:latin typeface="Arial"/>
                <a:ea typeface="ＭＳ Ｐゴシック"/>
              </a:rPr>
              <a:t>)</a:t>
            </a:r>
          </a:p>
        </p:txBody>
      </p:sp>
      <p:sp>
        <p:nvSpPr>
          <p:cNvPr id="14" name="TextBox 13"/>
          <p:cNvSpPr txBox="1"/>
          <p:nvPr/>
        </p:nvSpPr>
        <p:spPr>
          <a:xfrm>
            <a:off x="3733800" y="2895600"/>
            <a:ext cx="43434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Utilization Aware?</a:t>
            </a:r>
          </a:p>
        </p:txBody>
      </p:sp>
      <p:sp>
        <p:nvSpPr>
          <p:cNvPr id="17" name="TextBox 16"/>
          <p:cNvSpPr txBox="1"/>
          <p:nvPr/>
        </p:nvSpPr>
        <p:spPr>
          <a:xfrm>
            <a:off x="5410200" y="2362200"/>
            <a:ext cx="1600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Yes</a:t>
            </a:r>
          </a:p>
        </p:txBody>
      </p:sp>
      <p:sp>
        <p:nvSpPr>
          <p:cNvPr id="18" name="TextBox 17"/>
          <p:cNvSpPr txBox="1"/>
          <p:nvPr/>
        </p:nvSpPr>
        <p:spPr>
          <a:xfrm>
            <a:off x="1752600" y="2322969"/>
            <a:ext cx="1600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No</a:t>
            </a:r>
          </a:p>
        </p:txBody>
      </p:sp>
      <p:sp>
        <p:nvSpPr>
          <p:cNvPr id="37" name="TextBox 36"/>
          <p:cNvSpPr txBox="1"/>
          <p:nvPr/>
        </p:nvSpPr>
        <p:spPr>
          <a:xfrm>
            <a:off x="6324600" y="3962400"/>
            <a:ext cx="2743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0000"/>
                </a:solidFill>
                <a:effectLst/>
                <a:uLnTx/>
                <a:uFillTx/>
                <a:latin typeface="Arial"/>
                <a:ea typeface="ＭＳ Ｐゴシック"/>
              </a:rPr>
              <a:t>Proposed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Least Utilized First (UA-LUF)</a:t>
            </a:r>
          </a:p>
        </p:txBody>
      </p:sp>
      <p:cxnSp>
        <p:nvCxnSpPr>
          <p:cNvPr id="40" name="Straight Arrow Connector 39">
            <a:extLst>
              <a:ext uri="{C183D7F6-B498-43B3-948B-1728B52AA6E4}">
                <adec:decorative xmlns:adec="http://schemas.microsoft.com/office/drawing/2017/decorative" val="1"/>
              </a:ext>
            </a:extLst>
          </p:cNvPr>
          <p:cNvCxnSpPr>
            <a:endCxn id="44" idx="0"/>
          </p:cNvCxnSpPr>
          <p:nvPr/>
        </p:nvCxnSpPr>
        <p:spPr bwMode="auto">
          <a:xfrm flipH="1">
            <a:off x="5029200" y="3269397"/>
            <a:ext cx="723900" cy="69300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1" name="Straight Arrow Connector 40">
            <a:extLst>
              <a:ext uri="{C183D7F6-B498-43B3-948B-1728B52AA6E4}">
                <adec:decorative xmlns:adec="http://schemas.microsoft.com/office/drawing/2017/decorative" val="1"/>
              </a:ext>
            </a:extLst>
          </p:cNvPr>
          <p:cNvCxnSpPr/>
          <p:nvPr/>
        </p:nvCxnSpPr>
        <p:spPr bwMode="auto">
          <a:xfrm>
            <a:off x="5905500" y="3269397"/>
            <a:ext cx="952500" cy="69300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4" name="TextBox 43"/>
          <p:cNvSpPr txBox="1"/>
          <p:nvPr/>
        </p:nvSpPr>
        <p:spPr>
          <a:xfrm>
            <a:off x="3810000" y="3962400"/>
            <a:ext cx="24384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Arial"/>
                <a:ea typeface="ＭＳ Ｐゴシック"/>
              </a:rPr>
              <a:t>Preliminary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Least Accepted First (LAF)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Least Appearance as Candidate First (LCF)</a:t>
            </a:r>
          </a:p>
        </p:txBody>
      </p:sp>
      <p:sp>
        <p:nvSpPr>
          <p:cNvPr id="47" name="TextBox 46"/>
          <p:cNvSpPr txBox="1"/>
          <p:nvPr/>
        </p:nvSpPr>
        <p:spPr>
          <a:xfrm>
            <a:off x="6019800" y="3352800"/>
            <a:ext cx="1600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Yes</a:t>
            </a:r>
          </a:p>
        </p:txBody>
      </p:sp>
      <p:sp>
        <p:nvSpPr>
          <p:cNvPr id="48" name="TextBox 47"/>
          <p:cNvSpPr txBox="1"/>
          <p:nvPr/>
        </p:nvSpPr>
        <p:spPr>
          <a:xfrm>
            <a:off x="4267200" y="3429000"/>
            <a:ext cx="1600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No</a:t>
            </a:r>
          </a:p>
        </p:txBody>
      </p:sp>
      <p:sp>
        <p:nvSpPr>
          <p:cNvPr id="32" name="Slide Number Placeholder 3"/>
          <p:cNvSpPr txBox="1">
            <a:spLocks/>
          </p:cNvSpPr>
          <p:nvPr/>
        </p:nvSpPr>
        <p:spPr>
          <a:xfrm>
            <a:off x="152400" y="6324600"/>
            <a:ext cx="21336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4B1FE366-8AE6-344D-A219-B0EE0B015E08}" type="slidenum">
              <a:rPr kumimoji="0" lang="en-US" sz="2400" b="0" i="0" u="none" strike="noStrike" kern="1200" cap="none" spc="0" normalizeH="0" baseline="0" noProof="0" smtClean="0">
                <a:ln>
                  <a:noFill/>
                </a:ln>
                <a:solidFill>
                  <a:srgbClr val="FFFFFF"/>
                </a:solidFill>
                <a:effectLst/>
                <a:uLnTx/>
                <a:uFillTx/>
                <a:latin typeface="Arial" charset="0"/>
                <a:ea typeface="ＭＳ Ｐゴシック" pitchFamily="16"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79</a:t>
            </a:fld>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16" charset="-128"/>
              <a:cs typeface="+mn-cs"/>
            </a:endParaRPr>
          </a:p>
        </p:txBody>
      </p:sp>
      <p:graphicFrame>
        <p:nvGraphicFramePr>
          <p:cNvPr id="33" name="Table 32" descr="Flowchart titled ‘Limitations of Related Work’ showing decision paths on whether provider assignments balance the ecosystem. Left branch (No) lists LTC and LLEP methods. Right branch asks if methods are utilization-aware; ‘No’ shows preliminary methods (LAF, LCF), and ‘Yes’ highlights the proposed method UA-LUF, with example assignments distributing tasks between providers X and Y."/>
          <p:cNvGraphicFramePr>
            <a:graphicFrameLocks noGrp="1"/>
          </p:cNvGraphicFramePr>
          <p:nvPr>
            <p:extLst>
              <p:ext uri="{D42A27DB-BD31-4B8C-83A1-F6EECF244321}">
                <p14:modId xmlns:p14="http://schemas.microsoft.com/office/powerpoint/2010/main" val="3999100052"/>
              </p:ext>
            </p:extLst>
          </p:nvPr>
        </p:nvGraphicFramePr>
        <p:xfrm>
          <a:off x="1066797" y="4282440"/>
          <a:ext cx="2133603" cy="670560"/>
        </p:xfrm>
        <a:graphic>
          <a:graphicData uri="http://schemas.openxmlformats.org/drawingml/2006/table">
            <a:tbl>
              <a:tblPr firstRow="1" bandRow="1">
                <a:tableStyleId>{F5AB1C69-6EDB-4FF4-983F-18BD219EF322}</a:tableStyleId>
              </a:tblPr>
              <a:tblGrid>
                <a:gridCol w="237067">
                  <a:extLst>
                    <a:ext uri="{9D8B030D-6E8A-4147-A177-3AD203B41FA5}">
                      <a16:colId xmlns:a16="http://schemas.microsoft.com/office/drawing/2014/main" val="20000"/>
                    </a:ext>
                  </a:extLst>
                </a:gridCol>
                <a:gridCol w="237067">
                  <a:extLst>
                    <a:ext uri="{9D8B030D-6E8A-4147-A177-3AD203B41FA5}">
                      <a16:colId xmlns:a16="http://schemas.microsoft.com/office/drawing/2014/main" val="20001"/>
                    </a:ext>
                  </a:extLst>
                </a:gridCol>
                <a:gridCol w="237067">
                  <a:extLst>
                    <a:ext uri="{9D8B030D-6E8A-4147-A177-3AD203B41FA5}">
                      <a16:colId xmlns:a16="http://schemas.microsoft.com/office/drawing/2014/main" val="20002"/>
                    </a:ext>
                  </a:extLst>
                </a:gridCol>
                <a:gridCol w="237067">
                  <a:extLst>
                    <a:ext uri="{9D8B030D-6E8A-4147-A177-3AD203B41FA5}">
                      <a16:colId xmlns:a16="http://schemas.microsoft.com/office/drawing/2014/main" val="20003"/>
                    </a:ext>
                  </a:extLst>
                </a:gridCol>
                <a:gridCol w="237067">
                  <a:extLst>
                    <a:ext uri="{9D8B030D-6E8A-4147-A177-3AD203B41FA5}">
                      <a16:colId xmlns:a16="http://schemas.microsoft.com/office/drawing/2014/main" val="20004"/>
                    </a:ext>
                  </a:extLst>
                </a:gridCol>
                <a:gridCol w="237067">
                  <a:extLst>
                    <a:ext uri="{9D8B030D-6E8A-4147-A177-3AD203B41FA5}">
                      <a16:colId xmlns:a16="http://schemas.microsoft.com/office/drawing/2014/main" val="20005"/>
                    </a:ext>
                  </a:extLst>
                </a:gridCol>
                <a:gridCol w="237067">
                  <a:extLst>
                    <a:ext uri="{9D8B030D-6E8A-4147-A177-3AD203B41FA5}">
                      <a16:colId xmlns:a16="http://schemas.microsoft.com/office/drawing/2014/main" val="20006"/>
                    </a:ext>
                  </a:extLst>
                </a:gridCol>
                <a:gridCol w="237067">
                  <a:extLst>
                    <a:ext uri="{9D8B030D-6E8A-4147-A177-3AD203B41FA5}">
                      <a16:colId xmlns:a16="http://schemas.microsoft.com/office/drawing/2014/main" val="20007"/>
                    </a:ext>
                  </a:extLst>
                </a:gridCol>
                <a:gridCol w="237067">
                  <a:extLst>
                    <a:ext uri="{9D8B030D-6E8A-4147-A177-3AD203B41FA5}">
                      <a16:colId xmlns:a16="http://schemas.microsoft.com/office/drawing/2014/main" val="20008"/>
                    </a:ext>
                  </a:extLst>
                </a:gridCol>
              </a:tblGrid>
              <a:tr h="297180">
                <a:tc>
                  <a:txBody>
                    <a:bodyPr/>
                    <a:lstStyle/>
                    <a:p>
                      <a:pPr algn="ctr"/>
                      <a:r>
                        <a:rPr lang="en-US" sz="1600" dirty="0">
                          <a:solidFill>
                            <a:sysClr val="windowText" lastClr="00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600" b="1" dirty="0">
                          <a:solidFill>
                            <a:sysClr val="windowText" lastClr="00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80">
                <a:tc>
                  <a:txBody>
                    <a:bodyPr/>
                    <a:lstStyle/>
                    <a:p>
                      <a:pPr algn="ctr"/>
                      <a:r>
                        <a:rPr lang="en-US" sz="1600" b="1" dirty="0">
                          <a:solidFill>
                            <a:sysClr val="windowText" lastClr="000000"/>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4" name="Table 33" descr="Flowchart titled ‘Limitations of Related Work’ showing decision paths on whether provider assignments balance the ecosystem. Left branch (No) lists LTC and LLEP methods. Right branch asks if methods are utilization-aware; ‘No’ shows preliminary methods (LAF, LCF), and ‘Yes’ highlights the proposed method UA-LUF, with example assignments distributing tasks between providers X and Y."/>
          <p:cNvGraphicFramePr>
            <a:graphicFrameLocks noGrp="1"/>
          </p:cNvGraphicFramePr>
          <p:nvPr>
            <p:extLst>
              <p:ext uri="{D42A27DB-BD31-4B8C-83A1-F6EECF244321}">
                <p14:modId xmlns:p14="http://schemas.microsoft.com/office/powerpoint/2010/main" val="911896034"/>
              </p:ext>
            </p:extLst>
          </p:nvPr>
        </p:nvGraphicFramePr>
        <p:xfrm>
          <a:off x="4038600" y="4953000"/>
          <a:ext cx="2133603" cy="670560"/>
        </p:xfrm>
        <a:graphic>
          <a:graphicData uri="http://schemas.openxmlformats.org/drawingml/2006/table">
            <a:tbl>
              <a:tblPr firstRow="1" bandRow="1">
                <a:tableStyleId>{F5AB1C69-6EDB-4FF4-983F-18BD219EF322}</a:tableStyleId>
              </a:tblPr>
              <a:tblGrid>
                <a:gridCol w="237067">
                  <a:extLst>
                    <a:ext uri="{9D8B030D-6E8A-4147-A177-3AD203B41FA5}">
                      <a16:colId xmlns:a16="http://schemas.microsoft.com/office/drawing/2014/main" val="20000"/>
                    </a:ext>
                  </a:extLst>
                </a:gridCol>
                <a:gridCol w="237067">
                  <a:extLst>
                    <a:ext uri="{9D8B030D-6E8A-4147-A177-3AD203B41FA5}">
                      <a16:colId xmlns:a16="http://schemas.microsoft.com/office/drawing/2014/main" val="20001"/>
                    </a:ext>
                  </a:extLst>
                </a:gridCol>
                <a:gridCol w="237067">
                  <a:extLst>
                    <a:ext uri="{9D8B030D-6E8A-4147-A177-3AD203B41FA5}">
                      <a16:colId xmlns:a16="http://schemas.microsoft.com/office/drawing/2014/main" val="20002"/>
                    </a:ext>
                  </a:extLst>
                </a:gridCol>
                <a:gridCol w="237067">
                  <a:extLst>
                    <a:ext uri="{9D8B030D-6E8A-4147-A177-3AD203B41FA5}">
                      <a16:colId xmlns:a16="http://schemas.microsoft.com/office/drawing/2014/main" val="20003"/>
                    </a:ext>
                  </a:extLst>
                </a:gridCol>
                <a:gridCol w="237067">
                  <a:extLst>
                    <a:ext uri="{9D8B030D-6E8A-4147-A177-3AD203B41FA5}">
                      <a16:colId xmlns:a16="http://schemas.microsoft.com/office/drawing/2014/main" val="20004"/>
                    </a:ext>
                  </a:extLst>
                </a:gridCol>
                <a:gridCol w="237067">
                  <a:extLst>
                    <a:ext uri="{9D8B030D-6E8A-4147-A177-3AD203B41FA5}">
                      <a16:colId xmlns:a16="http://schemas.microsoft.com/office/drawing/2014/main" val="20005"/>
                    </a:ext>
                  </a:extLst>
                </a:gridCol>
                <a:gridCol w="237067">
                  <a:extLst>
                    <a:ext uri="{9D8B030D-6E8A-4147-A177-3AD203B41FA5}">
                      <a16:colId xmlns:a16="http://schemas.microsoft.com/office/drawing/2014/main" val="20006"/>
                    </a:ext>
                  </a:extLst>
                </a:gridCol>
                <a:gridCol w="237067">
                  <a:extLst>
                    <a:ext uri="{9D8B030D-6E8A-4147-A177-3AD203B41FA5}">
                      <a16:colId xmlns:a16="http://schemas.microsoft.com/office/drawing/2014/main" val="20007"/>
                    </a:ext>
                  </a:extLst>
                </a:gridCol>
                <a:gridCol w="237067">
                  <a:extLst>
                    <a:ext uri="{9D8B030D-6E8A-4147-A177-3AD203B41FA5}">
                      <a16:colId xmlns:a16="http://schemas.microsoft.com/office/drawing/2014/main" val="20008"/>
                    </a:ext>
                  </a:extLst>
                </a:gridCol>
              </a:tblGrid>
              <a:tr h="297180">
                <a:tc>
                  <a:txBody>
                    <a:bodyPr/>
                    <a:lstStyle/>
                    <a:p>
                      <a:pPr algn="ctr"/>
                      <a:r>
                        <a:rPr lang="en-US" sz="1600" dirty="0">
                          <a:solidFill>
                            <a:sysClr val="windowText" lastClr="00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600" b="1" dirty="0">
                          <a:solidFill>
                            <a:sysClr val="windowText" lastClr="00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80">
                <a:tc>
                  <a:txBody>
                    <a:bodyPr/>
                    <a:lstStyle/>
                    <a:p>
                      <a:pPr algn="ctr"/>
                      <a:r>
                        <a:rPr lang="en-US" sz="1600" b="1" dirty="0">
                          <a:solidFill>
                            <a:sysClr val="windowText" lastClr="000000"/>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r>
                        <a:rPr lang="en-US" sz="1600" b="1" dirty="0">
                          <a:solidFill>
                            <a:sysClr val="windowText" lastClr="00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600" b="1" dirty="0">
                          <a:solidFill>
                            <a:sysClr val="windowText" lastClr="00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600" b="1" dirty="0">
                          <a:solidFill>
                            <a:sysClr val="windowText" lastClr="0000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5" name="Table 34" descr="Flowchart titled ‘Limitations of Related Work’ showing decision paths on whether provider assignments balance the ecosystem. Left branch (No) lists LTC and LLEP methods. Right branch asks if methods are utilization-aware; ‘No’ shows preliminary methods (LAF, LCF), and ‘Yes’ highlights the proposed method UA-LUF, with example assignments distributing tasks between providers X and Y."/>
          <p:cNvGraphicFramePr>
            <a:graphicFrameLocks noGrp="1"/>
          </p:cNvGraphicFramePr>
          <p:nvPr>
            <p:extLst>
              <p:ext uri="{D42A27DB-BD31-4B8C-83A1-F6EECF244321}">
                <p14:modId xmlns:p14="http://schemas.microsoft.com/office/powerpoint/2010/main" val="3372772530"/>
              </p:ext>
            </p:extLst>
          </p:nvPr>
        </p:nvGraphicFramePr>
        <p:xfrm>
          <a:off x="6705600" y="4572000"/>
          <a:ext cx="2133603" cy="670560"/>
        </p:xfrm>
        <a:graphic>
          <a:graphicData uri="http://schemas.openxmlformats.org/drawingml/2006/table">
            <a:tbl>
              <a:tblPr firstRow="1" bandRow="1">
                <a:tableStyleId>{F5AB1C69-6EDB-4FF4-983F-18BD219EF322}</a:tableStyleId>
              </a:tblPr>
              <a:tblGrid>
                <a:gridCol w="237067">
                  <a:extLst>
                    <a:ext uri="{9D8B030D-6E8A-4147-A177-3AD203B41FA5}">
                      <a16:colId xmlns:a16="http://schemas.microsoft.com/office/drawing/2014/main" val="20000"/>
                    </a:ext>
                  </a:extLst>
                </a:gridCol>
                <a:gridCol w="237067">
                  <a:extLst>
                    <a:ext uri="{9D8B030D-6E8A-4147-A177-3AD203B41FA5}">
                      <a16:colId xmlns:a16="http://schemas.microsoft.com/office/drawing/2014/main" val="20001"/>
                    </a:ext>
                  </a:extLst>
                </a:gridCol>
                <a:gridCol w="237067">
                  <a:extLst>
                    <a:ext uri="{9D8B030D-6E8A-4147-A177-3AD203B41FA5}">
                      <a16:colId xmlns:a16="http://schemas.microsoft.com/office/drawing/2014/main" val="20002"/>
                    </a:ext>
                  </a:extLst>
                </a:gridCol>
                <a:gridCol w="237067">
                  <a:extLst>
                    <a:ext uri="{9D8B030D-6E8A-4147-A177-3AD203B41FA5}">
                      <a16:colId xmlns:a16="http://schemas.microsoft.com/office/drawing/2014/main" val="20003"/>
                    </a:ext>
                  </a:extLst>
                </a:gridCol>
                <a:gridCol w="237067">
                  <a:extLst>
                    <a:ext uri="{9D8B030D-6E8A-4147-A177-3AD203B41FA5}">
                      <a16:colId xmlns:a16="http://schemas.microsoft.com/office/drawing/2014/main" val="20004"/>
                    </a:ext>
                  </a:extLst>
                </a:gridCol>
                <a:gridCol w="237067">
                  <a:extLst>
                    <a:ext uri="{9D8B030D-6E8A-4147-A177-3AD203B41FA5}">
                      <a16:colId xmlns:a16="http://schemas.microsoft.com/office/drawing/2014/main" val="20005"/>
                    </a:ext>
                  </a:extLst>
                </a:gridCol>
                <a:gridCol w="237067">
                  <a:extLst>
                    <a:ext uri="{9D8B030D-6E8A-4147-A177-3AD203B41FA5}">
                      <a16:colId xmlns:a16="http://schemas.microsoft.com/office/drawing/2014/main" val="20006"/>
                    </a:ext>
                  </a:extLst>
                </a:gridCol>
                <a:gridCol w="237067">
                  <a:extLst>
                    <a:ext uri="{9D8B030D-6E8A-4147-A177-3AD203B41FA5}">
                      <a16:colId xmlns:a16="http://schemas.microsoft.com/office/drawing/2014/main" val="20007"/>
                    </a:ext>
                  </a:extLst>
                </a:gridCol>
                <a:gridCol w="237067">
                  <a:extLst>
                    <a:ext uri="{9D8B030D-6E8A-4147-A177-3AD203B41FA5}">
                      <a16:colId xmlns:a16="http://schemas.microsoft.com/office/drawing/2014/main" val="20008"/>
                    </a:ext>
                  </a:extLst>
                </a:gridCol>
              </a:tblGrid>
              <a:tr h="297180">
                <a:tc>
                  <a:txBody>
                    <a:bodyPr/>
                    <a:lstStyle/>
                    <a:p>
                      <a:pPr algn="ctr"/>
                      <a:r>
                        <a:rPr lang="en-US" sz="1600" dirty="0">
                          <a:solidFill>
                            <a:sysClr val="windowText" lastClr="00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600" b="1" dirty="0">
                          <a:solidFill>
                            <a:sysClr val="windowText" lastClr="00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80">
                <a:tc>
                  <a:txBody>
                    <a:bodyPr/>
                    <a:lstStyle/>
                    <a:p>
                      <a:pPr algn="ctr"/>
                      <a:r>
                        <a:rPr lang="en-US" sz="1600" b="1" dirty="0">
                          <a:solidFill>
                            <a:sysClr val="windowText" lastClr="000000"/>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r>
                        <a:rPr lang="en-US" sz="1600" b="1" dirty="0">
                          <a:solidFill>
                            <a:sysClr val="windowText" lastClr="00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600" b="1" dirty="0">
                          <a:solidFill>
                            <a:sysClr val="windowText" lastClr="00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32001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7" grpId="0"/>
      <p:bldP spid="44"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14069"/>
            <a:ext cx="7772400" cy="476250"/>
          </a:xfrm>
        </p:spPr>
        <p:txBody>
          <a:bodyPr/>
          <a:lstStyle/>
          <a:p>
            <a:r>
              <a:rPr lang="en-US" b="1" dirty="0"/>
              <a:t>Evaluation of Approach and Execution</a:t>
            </a:r>
          </a:p>
        </p:txBody>
      </p:sp>
      <p:sp>
        <p:nvSpPr>
          <p:cNvPr id="3" name="Content Placeholder 2"/>
          <p:cNvSpPr>
            <a:spLocks noGrp="1"/>
          </p:cNvSpPr>
          <p:nvPr>
            <p:ph idx="1"/>
          </p:nvPr>
        </p:nvSpPr>
        <p:spPr>
          <a:xfrm>
            <a:off x="523983" y="1178246"/>
            <a:ext cx="8384491" cy="4939272"/>
          </a:xfrm>
        </p:spPr>
        <p:txBody>
          <a:bodyPr/>
          <a:lstStyle/>
          <a:p>
            <a:r>
              <a:rPr lang="en-US" b="1" dirty="0"/>
              <a:t>Is the method of approach valid?</a:t>
            </a:r>
          </a:p>
          <a:p>
            <a:pPr lvl="1"/>
            <a:r>
              <a:rPr lang="en-US" sz="1600" dirty="0"/>
              <a:t>Is there something about the approach that invalidates the results? Ex. contradicts physical laws (e.g., perpetual motion machines) or widely reported measurements? </a:t>
            </a:r>
          </a:p>
          <a:p>
            <a:pPr lvl="1"/>
            <a:r>
              <a:rPr lang="en-US" sz="1600" dirty="0"/>
              <a:t>Does paper describe the method? or does one have to guess it from mathematical formulas? </a:t>
            </a:r>
          </a:p>
          <a:p>
            <a:pPr lvl="1"/>
            <a:r>
              <a:rPr lang="en-US" sz="1600" dirty="0"/>
              <a:t>What are the assumptions?</a:t>
            </a:r>
          </a:p>
          <a:p>
            <a:pPr lvl="1"/>
            <a:r>
              <a:rPr lang="en-US" sz="1600" dirty="0"/>
              <a:t>How realistic are they? If they are not realistic, does it matter?</a:t>
            </a:r>
          </a:p>
          <a:p>
            <a:pPr lvl="1"/>
            <a:r>
              <a:rPr lang="en-US" sz="1600" dirty="0"/>
              <a:t>How sensitive are the results to the assumptions? </a:t>
            </a:r>
          </a:p>
          <a:p>
            <a:pPr lvl="1"/>
            <a:endParaRPr lang="en-US" dirty="0"/>
          </a:p>
          <a:p>
            <a:r>
              <a:rPr lang="en-US" b="1" dirty="0"/>
              <a:t>Is the actual execution of the research correct? </a:t>
            </a:r>
          </a:p>
          <a:p>
            <a:pPr lvl="1"/>
            <a:r>
              <a:rPr lang="en-US" sz="1600" dirty="0"/>
              <a:t>Are the mathematics correct? </a:t>
            </a:r>
          </a:p>
          <a:p>
            <a:pPr lvl="1"/>
            <a:r>
              <a:rPr lang="en-US" sz="1600" dirty="0"/>
              <a:t>Are the proofs convincing?</a:t>
            </a:r>
          </a:p>
          <a:p>
            <a:pPr lvl="1"/>
            <a:r>
              <a:rPr lang="en-US" sz="1600" dirty="0"/>
              <a:t>Do controlled experiments use synthetic data to control parameter values?</a:t>
            </a:r>
          </a:p>
          <a:p>
            <a:pPr lvl="1"/>
            <a:r>
              <a:rPr lang="en-US" sz="1600" dirty="0"/>
              <a:t>…</a:t>
            </a:r>
          </a:p>
        </p:txBody>
      </p:sp>
      <p:sp>
        <p:nvSpPr>
          <p:cNvPr id="4" name="Slide Number Placeholder 3"/>
          <p:cNvSpPr>
            <a:spLocks noGrp="1"/>
          </p:cNvSpPr>
          <p:nvPr>
            <p:ph type="sldNum" sz="quarter" idx="11"/>
          </p:nvPr>
        </p:nvSpPr>
        <p:spPr/>
        <p:txBody>
          <a:bodyPr/>
          <a:lstStyle/>
          <a:p>
            <a:fld id="{E4D37B5F-ABCF-48FC-8FD3-F3890A2DD608}" type="slidenum">
              <a:rPr lang="en-US" smtClean="0"/>
              <a:pPr/>
              <a:t>8</a:t>
            </a:fld>
            <a:endParaRPr lang="en-US"/>
          </a:p>
        </p:txBody>
      </p:sp>
    </p:spTree>
    <p:extLst>
      <p:ext uri="{BB962C8B-B14F-4D97-AF65-F5344CB8AC3E}">
        <p14:creationId xmlns:p14="http://schemas.microsoft.com/office/powerpoint/2010/main" val="27632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685800"/>
          </a:xfrm>
        </p:spPr>
        <p:txBody>
          <a:bodyPr/>
          <a:lstStyle/>
          <a:p>
            <a:r>
              <a:rPr lang="en-US" sz="3000" dirty="0"/>
              <a:t>2. Toy Example</a:t>
            </a:r>
          </a:p>
        </p:txBody>
      </p:sp>
      <p:sp>
        <p:nvSpPr>
          <p:cNvPr id="8" name="TextBox 7"/>
          <p:cNvSpPr txBox="1"/>
          <p:nvPr/>
        </p:nvSpPr>
        <p:spPr>
          <a:xfrm>
            <a:off x="304800" y="609600"/>
            <a:ext cx="2667000" cy="338554"/>
          </a:xfrm>
          <a:prstGeom prst="rect">
            <a:avLst/>
          </a:prstGeom>
          <a:noFill/>
        </p:spPr>
        <p:txBody>
          <a:bodyPr wrap="square" rtlCol="0">
            <a:spAutoFit/>
          </a:bodyPr>
          <a:lstStyle/>
          <a:p>
            <a:pPr marL="285709" marR="0" lvl="0" indent="-285709" algn="l" defTabSz="914400" rtl="0" eaLnBrk="1" fontAlgn="auto" latinLnBrk="0" hangingPunct="1">
              <a:lnSpc>
                <a:spcPct val="100000"/>
              </a:lnSpc>
              <a:spcBef>
                <a:spcPct val="20000"/>
              </a:spcBef>
              <a:spcAft>
                <a:spcPts val="0"/>
              </a:spcAft>
              <a:buClr>
                <a:srgbClr val="7A0019"/>
              </a:buClr>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rPr>
              <a:t>Example Input:</a:t>
            </a:r>
          </a:p>
        </p:txBody>
      </p:sp>
      <p:sp>
        <p:nvSpPr>
          <p:cNvPr id="9" name="TextBox 8"/>
          <p:cNvSpPr txBox="1"/>
          <p:nvPr/>
        </p:nvSpPr>
        <p:spPr>
          <a:xfrm>
            <a:off x="304800" y="2590800"/>
            <a:ext cx="2895600" cy="338554"/>
          </a:xfrm>
          <a:prstGeom prst="rect">
            <a:avLst/>
          </a:prstGeom>
          <a:noFill/>
        </p:spPr>
        <p:txBody>
          <a:bodyPr wrap="square" rtlCol="0">
            <a:spAutoFit/>
          </a:bodyPr>
          <a:lstStyle/>
          <a:p>
            <a:pPr marL="285709" marR="0" lvl="0" indent="-285709" algn="l" defTabSz="914400" rtl="0" eaLnBrk="1" fontAlgn="auto" latinLnBrk="0" hangingPunct="1">
              <a:lnSpc>
                <a:spcPct val="100000"/>
              </a:lnSpc>
              <a:spcBef>
                <a:spcPct val="20000"/>
              </a:spcBef>
              <a:spcAft>
                <a:spcPts val="0"/>
              </a:spcAft>
              <a:buClr>
                <a:srgbClr val="7A0019"/>
              </a:buClr>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rPr>
              <a:t>Possible Outputs:</a:t>
            </a:r>
          </a:p>
        </p:txBody>
      </p:sp>
      <p:pic>
        <p:nvPicPr>
          <p:cNvPr id="13" name="Picture 12" descr="Toy example illustrating time-varying input graphs from t = 0 to t = 3, where moving consumers traverse a grid network with two fixed providers (X and Y). The right side shows a linear representation of provider positions and experimental assumptions including K = 1, timeout of one time unit, unit edge costs, and both providers being valid candidates for each request."/>
          <p:cNvPicPr>
            <a:picLocks noChangeAspect="1"/>
          </p:cNvPicPr>
          <p:nvPr/>
        </p:nvPicPr>
        <p:blipFill>
          <a:blip r:embed="rId3" cstate="print"/>
          <a:stretch>
            <a:fillRect/>
          </a:stretch>
        </p:blipFill>
        <p:spPr>
          <a:xfrm>
            <a:off x="388201" y="926363"/>
            <a:ext cx="1371600" cy="1640114"/>
          </a:xfrm>
          <a:prstGeom prst="rect">
            <a:avLst/>
          </a:prstGeom>
        </p:spPr>
      </p:pic>
      <p:pic>
        <p:nvPicPr>
          <p:cNvPr id="14" name="Picture 13" descr="Toy example illustrating time-varying input graphs from t = 0 to t = 3, where moving consumers traverse a grid network with two fixed providers (X and Y). The right side shows a linear representation of provider positions and experimental assumptions including K = 1, timeout of one time unit, unit edge costs, and both providers being valid candidates for each request."/>
          <p:cNvPicPr>
            <a:picLocks noChangeAspect="1"/>
          </p:cNvPicPr>
          <p:nvPr/>
        </p:nvPicPr>
        <p:blipFill>
          <a:blip r:embed="rId4" cstate="print"/>
          <a:stretch>
            <a:fillRect/>
          </a:stretch>
        </p:blipFill>
        <p:spPr>
          <a:xfrm>
            <a:off x="1981200" y="914400"/>
            <a:ext cx="1371600" cy="1640114"/>
          </a:xfrm>
          <a:prstGeom prst="rect">
            <a:avLst/>
          </a:prstGeom>
        </p:spPr>
      </p:pic>
      <p:graphicFrame>
        <p:nvGraphicFramePr>
          <p:cNvPr id="17" name="Table 16" descr="Table comparing four heuristics (LTC, LLEP, LAF, LCF) showing final provider–request matches, number of matched requests/providers, and utilization metrics (uₓ, uᵧ, σ), where LAF distributes load across two providers while others concentrate on one."/>
          <p:cNvGraphicFramePr>
            <a:graphicFrameLocks noGrp="1"/>
          </p:cNvGraphicFramePr>
          <p:nvPr>
            <p:extLst>
              <p:ext uri="{D42A27DB-BD31-4B8C-83A1-F6EECF244321}">
                <p14:modId xmlns:p14="http://schemas.microsoft.com/office/powerpoint/2010/main" val="4201015976"/>
              </p:ext>
            </p:extLst>
          </p:nvPr>
        </p:nvGraphicFramePr>
        <p:xfrm>
          <a:off x="152401" y="2971800"/>
          <a:ext cx="8915399" cy="1500202"/>
        </p:xfrm>
        <a:graphic>
          <a:graphicData uri="http://schemas.openxmlformats.org/drawingml/2006/table">
            <a:tbl>
              <a:tblPr firstRow="1" bandRow="1">
                <a:tableStyleId>{5940675A-B579-460E-94D1-54222C63F5DA}</a:tableStyleId>
              </a:tblPr>
              <a:tblGrid>
                <a:gridCol w="2514599">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tblGrid>
              <a:tr h="311262">
                <a:tc rowSpan="2">
                  <a:txBody>
                    <a:bodyPr/>
                    <a:lstStyle/>
                    <a:p>
                      <a:pPr algn="ctr"/>
                      <a:r>
                        <a:rPr lang="en-US" sz="1600" dirty="0">
                          <a:solidFill>
                            <a:schemeClr val="bg1"/>
                          </a:solidFill>
                        </a:rPr>
                        <a:t>Heuristic</a:t>
                      </a:r>
                      <a:endParaRPr lang="en-US" sz="1600" b="0" dirty="0">
                        <a:solidFill>
                          <a:schemeClr val="bg1"/>
                        </a:solidFill>
                      </a:endParaRPr>
                    </a:p>
                  </a:txBody>
                  <a:tcPr>
                    <a:solidFill>
                      <a:srgbClr val="0070C0"/>
                    </a:solidFill>
                  </a:tcPr>
                </a:tc>
                <a:tc rowSpan="2">
                  <a:txBody>
                    <a:bodyPr/>
                    <a:lstStyle/>
                    <a:p>
                      <a:pPr algn="ctr"/>
                      <a:r>
                        <a:rPr lang="en-US" sz="1600" dirty="0">
                          <a:solidFill>
                            <a:schemeClr val="bg1"/>
                          </a:solidFill>
                        </a:rPr>
                        <a:t>Final</a:t>
                      </a:r>
                      <a:r>
                        <a:rPr lang="en-US" sz="1600" baseline="0" dirty="0">
                          <a:solidFill>
                            <a:schemeClr val="bg1"/>
                          </a:solidFill>
                        </a:rPr>
                        <a:t> Match</a:t>
                      </a:r>
                      <a:endParaRPr lang="en-US" sz="1600" b="0" dirty="0">
                        <a:solidFill>
                          <a:schemeClr val="bg1"/>
                        </a:solidFill>
                      </a:endParaRPr>
                    </a:p>
                  </a:txBody>
                  <a:tcPr>
                    <a:solidFill>
                      <a:srgbClr val="0070C0"/>
                    </a:solidFill>
                  </a:tcPr>
                </a:tc>
                <a:tc rowSpan="2">
                  <a:txBody>
                    <a:bodyPr/>
                    <a:lstStyle/>
                    <a:p>
                      <a:pPr algn="ctr"/>
                      <a:r>
                        <a:rPr lang="en-US" sz="1600" dirty="0">
                          <a:solidFill>
                            <a:schemeClr val="bg1"/>
                          </a:solidFill>
                        </a:rPr>
                        <a:t>#</a:t>
                      </a:r>
                      <a:r>
                        <a:rPr lang="en-US" sz="1600" baseline="0" dirty="0">
                          <a:solidFill>
                            <a:schemeClr val="bg1"/>
                          </a:solidFill>
                        </a:rPr>
                        <a:t> matched requests</a:t>
                      </a:r>
                      <a:endParaRPr lang="en-US" sz="1600" b="0" dirty="0">
                        <a:solidFill>
                          <a:schemeClr val="bg1"/>
                        </a:solidFill>
                      </a:endParaRPr>
                    </a:p>
                  </a:txBody>
                  <a:tcPr>
                    <a:solidFill>
                      <a:srgbClr val="0070C0"/>
                    </a:solidFill>
                  </a:tcPr>
                </a:tc>
                <a:tc rowSpan="2">
                  <a:txBody>
                    <a:bodyPr/>
                    <a:lstStyle/>
                    <a:p>
                      <a:pPr algn="ctr"/>
                      <a:r>
                        <a:rPr lang="en-US" sz="1600" dirty="0">
                          <a:solidFill>
                            <a:schemeClr val="bg1"/>
                          </a:solidFill>
                        </a:rPr>
                        <a:t># matched providers</a:t>
                      </a:r>
                      <a:endParaRPr lang="en-US" sz="1600" b="0" dirty="0">
                        <a:solidFill>
                          <a:schemeClr val="bg1"/>
                        </a:solidFill>
                      </a:endParaRPr>
                    </a:p>
                  </a:txBody>
                  <a:tcPr>
                    <a:solidFill>
                      <a:srgbClr val="0070C0"/>
                    </a:solidFill>
                  </a:tcPr>
                </a:tc>
                <a:tc gridSpan="3">
                  <a:txBody>
                    <a:bodyPr/>
                    <a:lstStyle/>
                    <a:p>
                      <a:pPr algn="ctr"/>
                      <a:r>
                        <a:rPr lang="en-US" sz="1600" dirty="0">
                          <a:solidFill>
                            <a:schemeClr val="bg1"/>
                          </a:solidFill>
                        </a:rPr>
                        <a:t>Utilization</a:t>
                      </a:r>
                      <a:endParaRPr lang="en-US" sz="1600" b="0" dirty="0">
                        <a:solidFill>
                          <a:schemeClr val="bg1"/>
                        </a:solidFill>
                      </a:endParaRPr>
                    </a:p>
                  </a:txBody>
                  <a:tcPr>
                    <a:solidFill>
                      <a:srgbClr val="0070C0"/>
                    </a:solidFill>
                  </a:tcPr>
                </a:tc>
                <a:tc hMerge="1">
                  <a:txBody>
                    <a:bodyPr/>
                    <a:lstStyle/>
                    <a:p>
                      <a:endParaRPr lang="en-US"/>
                    </a:p>
                  </a:txBody>
                  <a:tcPr/>
                </a:tc>
                <a:tc hMerge="1">
                  <a:txBody>
                    <a:bodyPr/>
                    <a:lstStyle/>
                    <a:p>
                      <a:pPr algn="ctr"/>
                      <a:endParaRPr lang="en-US" sz="1600" b="0" dirty="0">
                        <a:solidFill>
                          <a:schemeClr val="bg1"/>
                        </a:solidFill>
                      </a:endParaRPr>
                    </a:p>
                  </a:txBody>
                  <a:tcPr>
                    <a:solidFill>
                      <a:srgbClr val="0070C0"/>
                    </a:solidFill>
                  </a:tcPr>
                </a:tc>
                <a:extLst>
                  <a:ext uri="{0D108BD9-81ED-4DB2-BD59-A6C34878D82A}">
                    <a16:rowId xmlns:a16="http://schemas.microsoft.com/office/drawing/2014/main" val="10000"/>
                  </a:ext>
                </a:extLst>
              </a:tr>
              <a:tr h="36785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2000" b="0" dirty="0" err="1">
                          <a:solidFill>
                            <a:schemeClr val="bg1"/>
                          </a:solidFill>
                        </a:rPr>
                        <a:t>u</a:t>
                      </a:r>
                      <a:r>
                        <a:rPr lang="en-US" sz="2000" b="0" baseline="-25000" dirty="0" err="1">
                          <a:solidFill>
                            <a:schemeClr val="bg1"/>
                          </a:solidFill>
                        </a:rPr>
                        <a:t>X</a:t>
                      </a:r>
                      <a:endParaRPr lang="en-US" sz="2000" b="0" baseline="-25000" dirty="0">
                        <a:solidFill>
                          <a:schemeClr val="bg1"/>
                        </a:solidFill>
                      </a:endParaRPr>
                    </a:p>
                  </a:txBody>
                  <a:tcPr>
                    <a:solidFill>
                      <a:srgbClr val="0070C0"/>
                    </a:solidFill>
                  </a:tcPr>
                </a:tc>
                <a:tc>
                  <a:txBody>
                    <a:bodyPr/>
                    <a:lstStyle/>
                    <a:p>
                      <a:pPr algn="ctr"/>
                      <a:r>
                        <a:rPr lang="en-US" sz="2000" b="0" dirty="0" err="1">
                          <a:solidFill>
                            <a:schemeClr val="bg1"/>
                          </a:solidFill>
                        </a:rPr>
                        <a:t>u</a:t>
                      </a:r>
                      <a:r>
                        <a:rPr lang="en-US" sz="2000" b="0" baseline="-25000" dirty="0" err="1">
                          <a:solidFill>
                            <a:schemeClr val="bg1"/>
                          </a:solidFill>
                        </a:rPr>
                        <a:t>Y</a:t>
                      </a:r>
                      <a:endParaRPr lang="en-US" sz="2000" b="0" baseline="-25000" dirty="0">
                        <a:solidFill>
                          <a:schemeClr val="bg1"/>
                        </a:solidFill>
                      </a:endParaRPr>
                    </a:p>
                  </a:txBody>
                  <a:tcPr>
                    <a:solidFill>
                      <a:srgbClr val="0070C0"/>
                    </a:solidFill>
                  </a:tcPr>
                </a:tc>
                <a:tc>
                  <a:txBody>
                    <a:bodyPr/>
                    <a:lstStyle/>
                    <a:p>
                      <a:pPr marL="0" marR="0" indent="0" algn="ctr" defTabSz="914269" rtl="0" eaLnBrk="1" fontAlgn="auto" latinLnBrk="0" hangingPunct="1">
                        <a:lnSpc>
                          <a:spcPct val="100000"/>
                        </a:lnSpc>
                        <a:spcBef>
                          <a:spcPts val="0"/>
                        </a:spcBef>
                        <a:spcAft>
                          <a:spcPts val="0"/>
                        </a:spcAft>
                        <a:buClrTx/>
                        <a:buSzTx/>
                        <a:buFontTx/>
                        <a:buNone/>
                        <a:tabLst/>
                        <a:defRPr/>
                      </a:pPr>
                      <a:r>
                        <a:rPr lang="el-GR" sz="2000" dirty="0">
                          <a:solidFill>
                            <a:schemeClr val="bg1"/>
                          </a:solidFill>
                          <a:latin typeface="+mn-lt"/>
                          <a:cs typeface="Arial"/>
                        </a:rPr>
                        <a:t>σ</a:t>
                      </a:r>
                      <a:endParaRPr lang="en-US" sz="2000" b="0" dirty="0">
                        <a:solidFill>
                          <a:schemeClr val="bg1"/>
                        </a:solidFill>
                      </a:endParaRPr>
                    </a:p>
                  </a:txBody>
                  <a:tcPr>
                    <a:solidFill>
                      <a:srgbClr val="0070C0"/>
                    </a:solidFill>
                  </a:tcPr>
                </a:tc>
                <a:extLst>
                  <a:ext uri="{0D108BD9-81ED-4DB2-BD59-A6C34878D82A}">
                    <a16:rowId xmlns:a16="http://schemas.microsoft.com/office/drawing/2014/main" val="10001"/>
                  </a:ext>
                </a:extLst>
              </a:tr>
              <a:tr h="768682">
                <a:tc>
                  <a:txBody>
                    <a:bodyPr/>
                    <a:lstStyle/>
                    <a:p>
                      <a:pPr algn="ctr"/>
                      <a:r>
                        <a:rPr lang="en-US" sz="1600" b="0" dirty="0"/>
                        <a:t>Least Travel Cost (LTC)</a:t>
                      </a:r>
                    </a:p>
                  </a:txBody>
                  <a:tcPr>
                    <a:solidFill>
                      <a:schemeClr val="bg1"/>
                    </a:solidFill>
                  </a:tcPr>
                </a:tc>
                <a:tc>
                  <a:txBody>
                    <a:bodyPr/>
                    <a:lstStyle/>
                    <a:p>
                      <a:pPr algn="l"/>
                      <a:endParaRPr lang="en-US" sz="1600" b="0" dirty="0"/>
                    </a:p>
                  </a:txBody>
                  <a:tcPr>
                    <a:solidFill>
                      <a:schemeClr val="bg1"/>
                    </a:solidFill>
                  </a:tcPr>
                </a:tc>
                <a:tc>
                  <a:txBody>
                    <a:bodyPr/>
                    <a:lstStyle/>
                    <a:p>
                      <a:pPr algn="ctr"/>
                      <a:r>
                        <a:rPr lang="en-US" sz="1600" b="0" dirty="0"/>
                        <a:t>6</a:t>
                      </a:r>
                    </a:p>
                  </a:txBody>
                  <a:tcPr>
                    <a:solidFill>
                      <a:schemeClr val="bg1"/>
                    </a:solidFill>
                  </a:tcPr>
                </a:tc>
                <a:tc>
                  <a:txBody>
                    <a:bodyPr/>
                    <a:lstStyle/>
                    <a:p>
                      <a:pPr algn="ctr"/>
                      <a:r>
                        <a:rPr lang="en-US" sz="1600" b="0" dirty="0"/>
                        <a:t>1</a:t>
                      </a:r>
                    </a:p>
                  </a:txBody>
                  <a:tcPr>
                    <a:solidFill>
                      <a:schemeClr val="bg1"/>
                    </a:solidFill>
                  </a:tcPr>
                </a:tc>
                <a:tc>
                  <a:txBody>
                    <a:bodyPr/>
                    <a:lstStyle/>
                    <a:p>
                      <a:pPr algn="ctr"/>
                      <a:r>
                        <a:rPr lang="en-US" sz="1600" b="0" dirty="0"/>
                        <a:t>6/8</a:t>
                      </a:r>
                    </a:p>
                  </a:txBody>
                  <a:tcPr>
                    <a:solidFill>
                      <a:schemeClr val="bg1"/>
                    </a:solidFill>
                  </a:tcPr>
                </a:tc>
                <a:tc>
                  <a:txBody>
                    <a:bodyPr/>
                    <a:lstStyle/>
                    <a:p>
                      <a:pPr algn="ctr"/>
                      <a:r>
                        <a:rPr lang="en-US" sz="1600" b="0" dirty="0"/>
                        <a:t>0</a:t>
                      </a:r>
                    </a:p>
                  </a:txBody>
                  <a:tcPr>
                    <a:solidFill>
                      <a:schemeClr val="bg1"/>
                    </a:solidFill>
                  </a:tcPr>
                </a:tc>
                <a:tc>
                  <a:txBody>
                    <a:bodyPr/>
                    <a:lstStyle/>
                    <a:p>
                      <a:pPr algn="ctr"/>
                      <a:r>
                        <a:rPr lang="en-US" sz="1600" b="0" dirty="0"/>
                        <a:t>0.53</a:t>
                      </a:r>
                    </a:p>
                  </a:txBody>
                  <a:tcPr>
                    <a:solidFill>
                      <a:schemeClr val="bg1"/>
                    </a:solidFill>
                  </a:tcPr>
                </a:tc>
                <a:extLst>
                  <a:ext uri="{0D108BD9-81ED-4DB2-BD59-A6C34878D82A}">
                    <a16:rowId xmlns:a16="http://schemas.microsoft.com/office/drawing/2014/main" val="10002"/>
                  </a:ext>
                </a:extLst>
              </a:tr>
            </a:tbl>
          </a:graphicData>
        </a:graphic>
      </p:graphicFrame>
      <p:graphicFrame>
        <p:nvGraphicFramePr>
          <p:cNvPr id="20" name="Table 19" descr="Table comparing four heuristics (LTC, LLEP, LAF, LCF) showing final provider–request matches, number of matched requests/providers, and utilization metrics (uₓ, uᵧ, σ), where LAF distributes load across two providers while others concentrate on one."/>
          <p:cNvGraphicFramePr>
            <a:graphicFrameLocks noGrp="1"/>
          </p:cNvGraphicFramePr>
          <p:nvPr>
            <p:extLst>
              <p:ext uri="{D42A27DB-BD31-4B8C-83A1-F6EECF244321}">
                <p14:modId xmlns:p14="http://schemas.microsoft.com/office/powerpoint/2010/main" val="1046032081"/>
              </p:ext>
            </p:extLst>
          </p:nvPr>
        </p:nvGraphicFramePr>
        <p:xfrm>
          <a:off x="152401" y="4450080"/>
          <a:ext cx="8915399" cy="807720"/>
        </p:xfrm>
        <a:graphic>
          <a:graphicData uri="http://schemas.openxmlformats.org/drawingml/2006/table">
            <a:tbl>
              <a:tblPr firstRow="1" bandRow="1">
                <a:tableStyleId>{5940675A-B579-460E-94D1-54222C63F5DA}</a:tableStyleId>
              </a:tblPr>
              <a:tblGrid>
                <a:gridCol w="2514599">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tblGrid>
              <a:tr h="807720">
                <a:tc>
                  <a:txBody>
                    <a:bodyPr/>
                    <a:lstStyle/>
                    <a:p>
                      <a:pPr algn="ctr"/>
                      <a:r>
                        <a:rPr lang="en-US" sz="1600" b="0" dirty="0"/>
                        <a:t>Least</a:t>
                      </a:r>
                      <a:r>
                        <a:rPr lang="en-US" sz="1600" b="0" baseline="0" dirty="0"/>
                        <a:t> Location Entropy Priority</a:t>
                      </a:r>
                      <a:r>
                        <a:rPr lang="en-US" sz="1600" b="0" dirty="0"/>
                        <a:t> (LLEP)</a:t>
                      </a:r>
                    </a:p>
                  </a:txBody>
                  <a:tcPr>
                    <a:solidFill>
                      <a:schemeClr val="bg1"/>
                    </a:solidFill>
                  </a:tcPr>
                </a:tc>
                <a:tc>
                  <a:txBody>
                    <a:bodyPr/>
                    <a:lstStyle/>
                    <a:p>
                      <a:pPr algn="l"/>
                      <a:endParaRPr lang="en-US" sz="1600" b="0" dirty="0"/>
                    </a:p>
                  </a:txBody>
                  <a:tcPr>
                    <a:solidFill>
                      <a:schemeClr val="bg1"/>
                    </a:solidFill>
                  </a:tcPr>
                </a:tc>
                <a:tc>
                  <a:txBody>
                    <a:bodyPr/>
                    <a:lstStyle/>
                    <a:p>
                      <a:pPr algn="ctr"/>
                      <a:r>
                        <a:rPr lang="en-US" sz="1600" b="0" dirty="0"/>
                        <a:t>6</a:t>
                      </a:r>
                    </a:p>
                  </a:txBody>
                  <a:tcPr>
                    <a:solidFill>
                      <a:schemeClr val="bg1"/>
                    </a:solidFill>
                  </a:tcPr>
                </a:tc>
                <a:tc>
                  <a:txBody>
                    <a:bodyPr/>
                    <a:lstStyle/>
                    <a:p>
                      <a:pPr algn="ctr"/>
                      <a:r>
                        <a:rPr lang="en-US" sz="1600" b="0" dirty="0"/>
                        <a:t>1 </a:t>
                      </a:r>
                    </a:p>
                    <a:p>
                      <a:pPr algn="ctr"/>
                      <a:r>
                        <a:rPr lang="en-US" sz="1600" b="0" dirty="0"/>
                        <a:t>(arbitrary)</a:t>
                      </a:r>
                    </a:p>
                  </a:txBody>
                  <a:tcPr>
                    <a:solidFill>
                      <a:schemeClr val="bg1"/>
                    </a:solidFill>
                  </a:tcPr>
                </a:tc>
                <a:tc>
                  <a:txBody>
                    <a:bodyPr/>
                    <a:lstStyle/>
                    <a:p>
                      <a:pPr algn="ctr"/>
                      <a:r>
                        <a:rPr lang="en-US" sz="1600" b="0" dirty="0"/>
                        <a:t>6/8</a:t>
                      </a:r>
                    </a:p>
                  </a:txBody>
                  <a:tcPr>
                    <a:solidFill>
                      <a:schemeClr val="bg1"/>
                    </a:solidFill>
                  </a:tcPr>
                </a:tc>
                <a:tc>
                  <a:txBody>
                    <a:bodyPr/>
                    <a:lstStyle/>
                    <a:p>
                      <a:pPr algn="ctr"/>
                      <a:r>
                        <a:rPr lang="en-US" sz="1600" b="0" dirty="0"/>
                        <a:t>0</a:t>
                      </a:r>
                    </a:p>
                  </a:txBody>
                  <a:tcPr>
                    <a:solidFill>
                      <a:schemeClr val="bg1"/>
                    </a:solidFill>
                  </a:tcPr>
                </a:tc>
                <a:tc>
                  <a:txBody>
                    <a:bodyPr/>
                    <a:lstStyle/>
                    <a:p>
                      <a:pPr algn="ctr"/>
                      <a:r>
                        <a:rPr lang="en-US" sz="1600" b="0" dirty="0"/>
                        <a:t>0.53</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21" name="Table 20" descr="Table comparing four heuristics (LTC, LLEP, LAF, LCF) showing final provider–request matches, number of matched requests/providers, and utilization metrics (uₓ, uᵧ, σ), where LAF distributes load across two providers while others concentrate on one."/>
          <p:cNvGraphicFramePr>
            <a:graphicFrameLocks noGrp="1"/>
          </p:cNvGraphicFramePr>
          <p:nvPr>
            <p:extLst>
              <p:ext uri="{D42A27DB-BD31-4B8C-83A1-F6EECF244321}">
                <p14:modId xmlns:p14="http://schemas.microsoft.com/office/powerpoint/2010/main" val="3959132176"/>
              </p:ext>
            </p:extLst>
          </p:nvPr>
        </p:nvGraphicFramePr>
        <p:xfrm>
          <a:off x="152401" y="5257800"/>
          <a:ext cx="8915399" cy="838200"/>
        </p:xfrm>
        <a:graphic>
          <a:graphicData uri="http://schemas.openxmlformats.org/drawingml/2006/table">
            <a:tbl>
              <a:tblPr firstRow="1" bandRow="1">
                <a:tableStyleId>{5940675A-B579-460E-94D1-54222C63F5DA}</a:tableStyleId>
              </a:tblPr>
              <a:tblGrid>
                <a:gridCol w="2514599">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tblGrid>
              <a:tr h="838200">
                <a:tc>
                  <a:txBody>
                    <a:bodyPr/>
                    <a:lstStyle/>
                    <a:p>
                      <a:pPr algn="ctr"/>
                      <a:r>
                        <a:rPr lang="en-US" sz="1600" b="0" dirty="0"/>
                        <a:t>Least Accepted First (LAF)</a:t>
                      </a:r>
                    </a:p>
                  </a:txBody>
                  <a:tcPr>
                    <a:solidFill>
                      <a:schemeClr val="bg1"/>
                    </a:solidFill>
                  </a:tcPr>
                </a:tc>
                <a:tc>
                  <a:txBody>
                    <a:bodyPr/>
                    <a:lstStyle/>
                    <a:p>
                      <a:pPr algn="l"/>
                      <a:endParaRPr lang="en-US" sz="1600" b="0" dirty="0"/>
                    </a:p>
                  </a:txBody>
                  <a:tcPr>
                    <a:solidFill>
                      <a:schemeClr val="bg1"/>
                    </a:solidFill>
                  </a:tcPr>
                </a:tc>
                <a:tc>
                  <a:txBody>
                    <a:bodyPr/>
                    <a:lstStyle/>
                    <a:p>
                      <a:pPr algn="ctr"/>
                      <a:r>
                        <a:rPr lang="en-US" sz="1600" b="0" dirty="0"/>
                        <a:t>6</a:t>
                      </a:r>
                    </a:p>
                  </a:txBody>
                  <a:tcPr>
                    <a:solidFill>
                      <a:schemeClr val="bg1"/>
                    </a:solidFill>
                  </a:tcPr>
                </a:tc>
                <a:tc>
                  <a:txBody>
                    <a:bodyPr/>
                    <a:lstStyle/>
                    <a:p>
                      <a:pPr algn="ctr"/>
                      <a:r>
                        <a:rPr lang="en-US" sz="1600" b="0" dirty="0"/>
                        <a:t>2</a:t>
                      </a:r>
                    </a:p>
                  </a:txBody>
                  <a:tcPr>
                    <a:solidFill>
                      <a:schemeClr val="bg1"/>
                    </a:solidFill>
                  </a:tcPr>
                </a:tc>
                <a:tc>
                  <a:txBody>
                    <a:bodyPr/>
                    <a:lstStyle/>
                    <a:p>
                      <a:pPr algn="ctr"/>
                      <a:r>
                        <a:rPr lang="en-US" sz="1600" b="0" dirty="0"/>
                        <a:t>3/8</a:t>
                      </a:r>
                    </a:p>
                  </a:txBody>
                  <a:tcPr>
                    <a:solidFill>
                      <a:schemeClr val="bg1"/>
                    </a:solidFill>
                  </a:tcPr>
                </a:tc>
                <a:tc>
                  <a:txBody>
                    <a:bodyPr/>
                    <a:lstStyle/>
                    <a:p>
                      <a:pPr algn="ctr"/>
                      <a:r>
                        <a:rPr lang="en-US" sz="1600" b="0" dirty="0"/>
                        <a:t>3/4</a:t>
                      </a:r>
                    </a:p>
                  </a:txBody>
                  <a:tcPr>
                    <a:solidFill>
                      <a:schemeClr val="bg1"/>
                    </a:solidFill>
                  </a:tcPr>
                </a:tc>
                <a:tc>
                  <a:txBody>
                    <a:bodyPr/>
                    <a:lstStyle/>
                    <a:p>
                      <a:pPr algn="ctr"/>
                      <a:r>
                        <a:rPr lang="en-US" sz="1600" b="0" dirty="0"/>
                        <a:t>0.265</a:t>
                      </a:r>
                    </a:p>
                  </a:txBody>
                  <a:tcPr>
                    <a:solidFill>
                      <a:schemeClr val="bg1"/>
                    </a:solidFill>
                  </a:tcPr>
                </a:tc>
                <a:extLst>
                  <a:ext uri="{0D108BD9-81ED-4DB2-BD59-A6C34878D82A}">
                    <a16:rowId xmlns:a16="http://schemas.microsoft.com/office/drawing/2014/main" val="10000"/>
                  </a:ext>
                </a:extLst>
              </a:tr>
            </a:tbl>
          </a:graphicData>
        </a:graphic>
      </p:graphicFrame>
      <p:sp>
        <p:nvSpPr>
          <p:cNvPr id="25" name="Slide Number Placeholder 3"/>
          <p:cNvSpPr txBox="1">
            <a:spLocks/>
          </p:cNvSpPr>
          <p:nvPr/>
        </p:nvSpPr>
        <p:spPr>
          <a:xfrm>
            <a:off x="152400" y="6324600"/>
            <a:ext cx="21336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4B1FE366-8AE6-344D-A219-B0EE0B015E08}" type="slidenum">
              <a:rPr kumimoji="0" lang="en-US" sz="2400" b="0" i="0" u="none" strike="noStrike" kern="1200" cap="none" spc="0" normalizeH="0" baseline="0" noProof="0" smtClean="0">
                <a:ln>
                  <a:noFill/>
                </a:ln>
                <a:solidFill>
                  <a:srgbClr val="FFFFFF"/>
                </a:solidFill>
                <a:effectLst/>
                <a:uLnTx/>
                <a:uFillTx/>
                <a:latin typeface="Arial" charset="0"/>
                <a:ea typeface="ＭＳ Ｐゴシック" pitchFamily="16"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80</a:t>
            </a:fld>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16" charset="-128"/>
              <a:cs typeface="+mn-cs"/>
            </a:endParaRPr>
          </a:p>
        </p:txBody>
      </p:sp>
      <p:pic>
        <p:nvPicPr>
          <p:cNvPr id="18" name="Picture 17" descr="Toy example illustrating time-varying input graphs from t = 0 to t = 3, where moving consumers traverse a grid network with two fixed providers (X and Y). The right side shows a linear representation of provider positions and experimental assumptions including K = 1, timeout of one time unit, unit edge costs, and both providers being valid candidates for each request."/>
          <p:cNvPicPr>
            <a:picLocks noChangeAspect="1"/>
          </p:cNvPicPr>
          <p:nvPr/>
        </p:nvPicPr>
        <p:blipFill>
          <a:blip r:embed="rId5" cstate="print"/>
          <a:stretch>
            <a:fillRect/>
          </a:stretch>
        </p:blipFill>
        <p:spPr>
          <a:xfrm>
            <a:off x="3480845" y="914400"/>
            <a:ext cx="1395955" cy="1669237"/>
          </a:xfrm>
          <a:prstGeom prst="rect">
            <a:avLst/>
          </a:prstGeom>
        </p:spPr>
      </p:pic>
      <p:pic>
        <p:nvPicPr>
          <p:cNvPr id="19" name="Picture 18" descr="Toy example illustrating time-varying input graphs from t = 0 to t = 3, where moving consumers traverse a grid network with two fixed providers (X and Y). The right side shows a linear representation of provider positions and experimental assumptions including K = 1, timeout of one time unit, unit edge costs, and both providers being valid candidates for each request."/>
          <p:cNvPicPr>
            <a:picLocks noChangeAspect="1"/>
          </p:cNvPicPr>
          <p:nvPr/>
        </p:nvPicPr>
        <p:blipFill>
          <a:blip r:embed="rId6" cstate="print"/>
          <a:stretch>
            <a:fillRect/>
          </a:stretch>
        </p:blipFill>
        <p:spPr>
          <a:xfrm>
            <a:off x="5081045" y="1143000"/>
            <a:ext cx="1395955" cy="1440271"/>
          </a:xfrm>
          <a:prstGeom prst="rect">
            <a:avLst/>
          </a:prstGeom>
        </p:spPr>
      </p:pic>
      <p:graphicFrame>
        <p:nvGraphicFramePr>
          <p:cNvPr id="26" name="Table 25" descr="Table comparing four heuristics (LTC, LLEP, LAF, LCF) showing final provider–request matches, number of matched requests/providers, and utilization metrics (uₓ, uᵧ, σ), where LAF distributes load across two providers while others concentrate on one."/>
          <p:cNvGraphicFramePr>
            <a:graphicFrameLocks noGrp="1"/>
          </p:cNvGraphicFramePr>
          <p:nvPr>
            <p:extLst>
              <p:ext uri="{D42A27DB-BD31-4B8C-83A1-F6EECF244321}">
                <p14:modId xmlns:p14="http://schemas.microsoft.com/office/powerpoint/2010/main" val="3757489484"/>
              </p:ext>
            </p:extLst>
          </p:nvPr>
        </p:nvGraphicFramePr>
        <p:xfrm>
          <a:off x="152400" y="6096000"/>
          <a:ext cx="8915399" cy="762000"/>
        </p:xfrm>
        <a:graphic>
          <a:graphicData uri="http://schemas.openxmlformats.org/drawingml/2006/table">
            <a:tbl>
              <a:tblPr firstRow="1" bandRow="1">
                <a:tableStyleId>{5940675A-B579-460E-94D1-54222C63F5DA}</a:tableStyleId>
              </a:tblPr>
              <a:tblGrid>
                <a:gridCol w="2514599">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1">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761999">
                  <a:extLst>
                    <a:ext uri="{9D8B030D-6E8A-4147-A177-3AD203B41FA5}">
                      <a16:colId xmlns:a16="http://schemas.microsoft.com/office/drawing/2014/main" val="20006"/>
                    </a:ext>
                  </a:extLst>
                </a:gridCol>
              </a:tblGrid>
              <a:tr h="762000">
                <a:tc>
                  <a:txBody>
                    <a:bodyPr/>
                    <a:lstStyle/>
                    <a:p>
                      <a:pPr algn="ctr"/>
                      <a:r>
                        <a:rPr lang="en-US" sz="1600" b="0" dirty="0"/>
                        <a:t>Least Appearance as Candidate</a:t>
                      </a:r>
                      <a:r>
                        <a:rPr lang="en-US" sz="1600" b="0" baseline="0" dirty="0"/>
                        <a:t> </a:t>
                      </a:r>
                      <a:r>
                        <a:rPr lang="en-US" sz="1600" b="0" dirty="0"/>
                        <a:t>First (LCF)</a:t>
                      </a:r>
                    </a:p>
                  </a:txBody>
                  <a:tcPr>
                    <a:solidFill>
                      <a:schemeClr val="bg1"/>
                    </a:solidFill>
                  </a:tcPr>
                </a:tc>
                <a:tc>
                  <a:txBody>
                    <a:bodyPr/>
                    <a:lstStyle/>
                    <a:p>
                      <a:pPr algn="l"/>
                      <a:endParaRPr lang="en-US" sz="1600" b="0" dirty="0"/>
                    </a:p>
                  </a:txBody>
                  <a:tcPr>
                    <a:solidFill>
                      <a:schemeClr val="bg1"/>
                    </a:solidFill>
                  </a:tcPr>
                </a:tc>
                <a:tc>
                  <a:txBody>
                    <a:bodyPr/>
                    <a:lstStyle/>
                    <a:p>
                      <a:pPr algn="ctr"/>
                      <a:r>
                        <a:rPr lang="en-US" sz="1600" b="0" dirty="0"/>
                        <a:t>6</a:t>
                      </a:r>
                    </a:p>
                  </a:txBody>
                  <a:tcPr>
                    <a:solidFill>
                      <a:schemeClr val="bg1"/>
                    </a:solidFill>
                  </a:tcPr>
                </a:tc>
                <a:tc>
                  <a:txBody>
                    <a:bodyPr/>
                    <a:lstStyle/>
                    <a:p>
                      <a:pPr algn="ctr"/>
                      <a:r>
                        <a:rPr lang="en-US" sz="1600" b="0" dirty="0"/>
                        <a:t>1</a:t>
                      </a:r>
                    </a:p>
                    <a:p>
                      <a:pPr marL="0" marR="0" indent="0" algn="ctr" defTabSz="914269" rtl="0" eaLnBrk="1" fontAlgn="auto" latinLnBrk="0" hangingPunct="1">
                        <a:lnSpc>
                          <a:spcPct val="100000"/>
                        </a:lnSpc>
                        <a:spcBef>
                          <a:spcPts val="0"/>
                        </a:spcBef>
                        <a:spcAft>
                          <a:spcPts val="0"/>
                        </a:spcAft>
                        <a:buClrTx/>
                        <a:buSzTx/>
                        <a:buFontTx/>
                        <a:buNone/>
                        <a:tabLst/>
                        <a:defRPr/>
                      </a:pPr>
                      <a:r>
                        <a:rPr lang="en-US" sz="1600" b="0" dirty="0"/>
                        <a:t>(arbitrary)</a:t>
                      </a:r>
                    </a:p>
                  </a:txBody>
                  <a:tcPr>
                    <a:solidFill>
                      <a:schemeClr val="bg1"/>
                    </a:solidFill>
                  </a:tcPr>
                </a:tc>
                <a:tc>
                  <a:txBody>
                    <a:bodyPr/>
                    <a:lstStyle/>
                    <a:p>
                      <a:pPr algn="ctr"/>
                      <a:r>
                        <a:rPr lang="en-US" sz="1600" b="0" dirty="0"/>
                        <a:t>6/8</a:t>
                      </a:r>
                    </a:p>
                  </a:txBody>
                  <a:tcPr>
                    <a:solidFill>
                      <a:schemeClr val="bg1"/>
                    </a:solidFill>
                  </a:tcPr>
                </a:tc>
                <a:tc>
                  <a:txBody>
                    <a:bodyPr/>
                    <a:lstStyle/>
                    <a:p>
                      <a:pPr algn="ctr"/>
                      <a:r>
                        <a:rPr lang="en-US" sz="1600" b="0" dirty="0"/>
                        <a:t>0</a:t>
                      </a:r>
                    </a:p>
                  </a:txBody>
                  <a:tcPr>
                    <a:solidFill>
                      <a:schemeClr val="bg1"/>
                    </a:solidFill>
                  </a:tcPr>
                </a:tc>
                <a:tc>
                  <a:txBody>
                    <a:bodyPr/>
                    <a:lstStyle/>
                    <a:p>
                      <a:pPr algn="ctr"/>
                      <a:r>
                        <a:rPr lang="en-US" sz="1600" b="0" dirty="0"/>
                        <a:t>0.53</a:t>
                      </a:r>
                    </a:p>
                  </a:txBody>
                  <a:tcPr>
                    <a:solidFill>
                      <a:schemeClr val="bg1"/>
                    </a:solidFill>
                  </a:tcPr>
                </a:tc>
                <a:extLst>
                  <a:ext uri="{0D108BD9-81ED-4DB2-BD59-A6C34878D82A}">
                    <a16:rowId xmlns:a16="http://schemas.microsoft.com/office/drawing/2014/main" val="10000"/>
                  </a:ext>
                </a:extLst>
              </a:tr>
            </a:tbl>
          </a:graphicData>
        </a:graphic>
      </p:graphicFrame>
      <p:graphicFrame>
        <p:nvGraphicFramePr>
          <p:cNvPr id="29" name="Table 28"/>
          <p:cNvGraphicFramePr>
            <a:graphicFrameLocks noGrp="1"/>
          </p:cNvGraphicFramePr>
          <p:nvPr/>
        </p:nvGraphicFramePr>
        <p:xfrm>
          <a:off x="2743200" y="6172200"/>
          <a:ext cx="2133603" cy="670560"/>
        </p:xfrm>
        <a:graphic>
          <a:graphicData uri="http://schemas.openxmlformats.org/drawingml/2006/table">
            <a:tbl>
              <a:tblPr firstRow="1" bandRow="1">
                <a:tableStyleId>{F5AB1C69-6EDB-4FF4-983F-18BD219EF322}</a:tableStyleId>
              </a:tblPr>
              <a:tblGrid>
                <a:gridCol w="237067">
                  <a:extLst>
                    <a:ext uri="{9D8B030D-6E8A-4147-A177-3AD203B41FA5}">
                      <a16:colId xmlns:a16="http://schemas.microsoft.com/office/drawing/2014/main" val="20000"/>
                    </a:ext>
                  </a:extLst>
                </a:gridCol>
                <a:gridCol w="237067">
                  <a:extLst>
                    <a:ext uri="{9D8B030D-6E8A-4147-A177-3AD203B41FA5}">
                      <a16:colId xmlns:a16="http://schemas.microsoft.com/office/drawing/2014/main" val="20001"/>
                    </a:ext>
                  </a:extLst>
                </a:gridCol>
                <a:gridCol w="237067">
                  <a:extLst>
                    <a:ext uri="{9D8B030D-6E8A-4147-A177-3AD203B41FA5}">
                      <a16:colId xmlns:a16="http://schemas.microsoft.com/office/drawing/2014/main" val="20002"/>
                    </a:ext>
                  </a:extLst>
                </a:gridCol>
                <a:gridCol w="237067">
                  <a:extLst>
                    <a:ext uri="{9D8B030D-6E8A-4147-A177-3AD203B41FA5}">
                      <a16:colId xmlns:a16="http://schemas.microsoft.com/office/drawing/2014/main" val="20003"/>
                    </a:ext>
                  </a:extLst>
                </a:gridCol>
                <a:gridCol w="237067">
                  <a:extLst>
                    <a:ext uri="{9D8B030D-6E8A-4147-A177-3AD203B41FA5}">
                      <a16:colId xmlns:a16="http://schemas.microsoft.com/office/drawing/2014/main" val="20004"/>
                    </a:ext>
                  </a:extLst>
                </a:gridCol>
                <a:gridCol w="237067">
                  <a:extLst>
                    <a:ext uri="{9D8B030D-6E8A-4147-A177-3AD203B41FA5}">
                      <a16:colId xmlns:a16="http://schemas.microsoft.com/office/drawing/2014/main" val="20005"/>
                    </a:ext>
                  </a:extLst>
                </a:gridCol>
                <a:gridCol w="237067">
                  <a:extLst>
                    <a:ext uri="{9D8B030D-6E8A-4147-A177-3AD203B41FA5}">
                      <a16:colId xmlns:a16="http://schemas.microsoft.com/office/drawing/2014/main" val="20006"/>
                    </a:ext>
                  </a:extLst>
                </a:gridCol>
                <a:gridCol w="237067">
                  <a:extLst>
                    <a:ext uri="{9D8B030D-6E8A-4147-A177-3AD203B41FA5}">
                      <a16:colId xmlns:a16="http://schemas.microsoft.com/office/drawing/2014/main" val="20007"/>
                    </a:ext>
                  </a:extLst>
                </a:gridCol>
                <a:gridCol w="237067">
                  <a:extLst>
                    <a:ext uri="{9D8B030D-6E8A-4147-A177-3AD203B41FA5}">
                      <a16:colId xmlns:a16="http://schemas.microsoft.com/office/drawing/2014/main" val="20008"/>
                    </a:ext>
                  </a:extLst>
                </a:gridCol>
              </a:tblGrid>
              <a:tr h="297180">
                <a:tc>
                  <a:txBody>
                    <a:bodyPr/>
                    <a:lstStyle/>
                    <a:p>
                      <a:pPr algn="ctr"/>
                      <a:r>
                        <a:rPr lang="en-US" sz="1600" dirty="0">
                          <a:solidFill>
                            <a:sysClr val="windowText" lastClr="00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600" b="1" dirty="0">
                          <a:solidFill>
                            <a:sysClr val="windowText" lastClr="00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80">
                <a:tc>
                  <a:txBody>
                    <a:bodyPr/>
                    <a:lstStyle/>
                    <a:p>
                      <a:pPr algn="ctr"/>
                      <a:r>
                        <a:rPr lang="en-US" sz="1600" b="1" dirty="0">
                          <a:solidFill>
                            <a:sysClr val="windowText" lastClr="000000"/>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0" name="Table 29"/>
          <p:cNvGraphicFramePr>
            <a:graphicFrameLocks noGrp="1"/>
          </p:cNvGraphicFramePr>
          <p:nvPr/>
        </p:nvGraphicFramePr>
        <p:xfrm>
          <a:off x="2743200" y="3733800"/>
          <a:ext cx="2133603" cy="670560"/>
        </p:xfrm>
        <a:graphic>
          <a:graphicData uri="http://schemas.openxmlformats.org/drawingml/2006/table">
            <a:tbl>
              <a:tblPr firstRow="1" bandRow="1">
                <a:tableStyleId>{F5AB1C69-6EDB-4FF4-983F-18BD219EF322}</a:tableStyleId>
              </a:tblPr>
              <a:tblGrid>
                <a:gridCol w="237067">
                  <a:extLst>
                    <a:ext uri="{9D8B030D-6E8A-4147-A177-3AD203B41FA5}">
                      <a16:colId xmlns:a16="http://schemas.microsoft.com/office/drawing/2014/main" val="20000"/>
                    </a:ext>
                  </a:extLst>
                </a:gridCol>
                <a:gridCol w="237067">
                  <a:extLst>
                    <a:ext uri="{9D8B030D-6E8A-4147-A177-3AD203B41FA5}">
                      <a16:colId xmlns:a16="http://schemas.microsoft.com/office/drawing/2014/main" val="20001"/>
                    </a:ext>
                  </a:extLst>
                </a:gridCol>
                <a:gridCol w="237067">
                  <a:extLst>
                    <a:ext uri="{9D8B030D-6E8A-4147-A177-3AD203B41FA5}">
                      <a16:colId xmlns:a16="http://schemas.microsoft.com/office/drawing/2014/main" val="20002"/>
                    </a:ext>
                  </a:extLst>
                </a:gridCol>
                <a:gridCol w="237067">
                  <a:extLst>
                    <a:ext uri="{9D8B030D-6E8A-4147-A177-3AD203B41FA5}">
                      <a16:colId xmlns:a16="http://schemas.microsoft.com/office/drawing/2014/main" val="20003"/>
                    </a:ext>
                  </a:extLst>
                </a:gridCol>
                <a:gridCol w="237067">
                  <a:extLst>
                    <a:ext uri="{9D8B030D-6E8A-4147-A177-3AD203B41FA5}">
                      <a16:colId xmlns:a16="http://schemas.microsoft.com/office/drawing/2014/main" val="20004"/>
                    </a:ext>
                  </a:extLst>
                </a:gridCol>
                <a:gridCol w="237067">
                  <a:extLst>
                    <a:ext uri="{9D8B030D-6E8A-4147-A177-3AD203B41FA5}">
                      <a16:colId xmlns:a16="http://schemas.microsoft.com/office/drawing/2014/main" val="20005"/>
                    </a:ext>
                  </a:extLst>
                </a:gridCol>
                <a:gridCol w="237067">
                  <a:extLst>
                    <a:ext uri="{9D8B030D-6E8A-4147-A177-3AD203B41FA5}">
                      <a16:colId xmlns:a16="http://schemas.microsoft.com/office/drawing/2014/main" val="20006"/>
                    </a:ext>
                  </a:extLst>
                </a:gridCol>
                <a:gridCol w="237067">
                  <a:extLst>
                    <a:ext uri="{9D8B030D-6E8A-4147-A177-3AD203B41FA5}">
                      <a16:colId xmlns:a16="http://schemas.microsoft.com/office/drawing/2014/main" val="20007"/>
                    </a:ext>
                  </a:extLst>
                </a:gridCol>
                <a:gridCol w="237067">
                  <a:extLst>
                    <a:ext uri="{9D8B030D-6E8A-4147-A177-3AD203B41FA5}">
                      <a16:colId xmlns:a16="http://schemas.microsoft.com/office/drawing/2014/main" val="20008"/>
                    </a:ext>
                  </a:extLst>
                </a:gridCol>
              </a:tblGrid>
              <a:tr h="297180">
                <a:tc>
                  <a:txBody>
                    <a:bodyPr/>
                    <a:lstStyle/>
                    <a:p>
                      <a:pPr algn="ctr"/>
                      <a:r>
                        <a:rPr lang="en-US" sz="1600" dirty="0">
                          <a:solidFill>
                            <a:sysClr val="windowText" lastClr="00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600" b="1" dirty="0">
                          <a:solidFill>
                            <a:sysClr val="windowText" lastClr="00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80">
                <a:tc>
                  <a:txBody>
                    <a:bodyPr/>
                    <a:lstStyle/>
                    <a:p>
                      <a:pPr algn="ctr"/>
                      <a:r>
                        <a:rPr lang="en-US" sz="1600" b="1" dirty="0">
                          <a:solidFill>
                            <a:sysClr val="windowText" lastClr="000000"/>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1" name="Table 30"/>
          <p:cNvGraphicFramePr>
            <a:graphicFrameLocks noGrp="1"/>
          </p:cNvGraphicFramePr>
          <p:nvPr/>
        </p:nvGraphicFramePr>
        <p:xfrm>
          <a:off x="2743200" y="4511040"/>
          <a:ext cx="2133603" cy="670560"/>
        </p:xfrm>
        <a:graphic>
          <a:graphicData uri="http://schemas.openxmlformats.org/drawingml/2006/table">
            <a:tbl>
              <a:tblPr firstRow="1" bandRow="1">
                <a:tableStyleId>{F5AB1C69-6EDB-4FF4-983F-18BD219EF322}</a:tableStyleId>
              </a:tblPr>
              <a:tblGrid>
                <a:gridCol w="237067">
                  <a:extLst>
                    <a:ext uri="{9D8B030D-6E8A-4147-A177-3AD203B41FA5}">
                      <a16:colId xmlns:a16="http://schemas.microsoft.com/office/drawing/2014/main" val="20000"/>
                    </a:ext>
                  </a:extLst>
                </a:gridCol>
                <a:gridCol w="237067">
                  <a:extLst>
                    <a:ext uri="{9D8B030D-6E8A-4147-A177-3AD203B41FA5}">
                      <a16:colId xmlns:a16="http://schemas.microsoft.com/office/drawing/2014/main" val="20001"/>
                    </a:ext>
                  </a:extLst>
                </a:gridCol>
                <a:gridCol w="237067">
                  <a:extLst>
                    <a:ext uri="{9D8B030D-6E8A-4147-A177-3AD203B41FA5}">
                      <a16:colId xmlns:a16="http://schemas.microsoft.com/office/drawing/2014/main" val="20002"/>
                    </a:ext>
                  </a:extLst>
                </a:gridCol>
                <a:gridCol w="237067">
                  <a:extLst>
                    <a:ext uri="{9D8B030D-6E8A-4147-A177-3AD203B41FA5}">
                      <a16:colId xmlns:a16="http://schemas.microsoft.com/office/drawing/2014/main" val="20003"/>
                    </a:ext>
                  </a:extLst>
                </a:gridCol>
                <a:gridCol w="237067">
                  <a:extLst>
                    <a:ext uri="{9D8B030D-6E8A-4147-A177-3AD203B41FA5}">
                      <a16:colId xmlns:a16="http://schemas.microsoft.com/office/drawing/2014/main" val="20004"/>
                    </a:ext>
                  </a:extLst>
                </a:gridCol>
                <a:gridCol w="237067">
                  <a:extLst>
                    <a:ext uri="{9D8B030D-6E8A-4147-A177-3AD203B41FA5}">
                      <a16:colId xmlns:a16="http://schemas.microsoft.com/office/drawing/2014/main" val="20005"/>
                    </a:ext>
                  </a:extLst>
                </a:gridCol>
                <a:gridCol w="237067">
                  <a:extLst>
                    <a:ext uri="{9D8B030D-6E8A-4147-A177-3AD203B41FA5}">
                      <a16:colId xmlns:a16="http://schemas.microsoft.com/office/drawing/2014/main" val="20006"/>
                    </a:ext>
                  </a:extLst>
                </a:gridCol>
                <a:gridCol w="237067">
                  <a:extLst>
                    <a:ext uri="{9D8B030D-6E8A-4147-A177-3AD203B41FA5}">
                      <a16:colId xmlns:a16="http://schemas.microsoft.com/office/drawing/2014/main" val="20007"/>
                    </a:ext>
                  </a:extLst>
                </a:gridCol>
                <a:gridCol w="237067">
                  <a:extLst>
                    <a:ext uri="{9D8B030D-6E8A-4147-A177-3AD203B41FA5}">
                      <a16:colId xmlns:a16="http://schemas.microsoft.com/office/drawing/2014/main" val="20008"/>
                    </a:ext>
                  </a:extLst>
                </a:gridCol>
              </a:tblGrid>
              <a:tr h="297180">
                <a:tc>
                  <a:txBody>
                    <a:bodyPr/>
                    <a:lstStyle/>
                    <a:p>
                      <a:pPr algn="ctr"/>
                      <a:r>
                        <a:rPr lang="en-US" sz="1600" dirty="0">
                          <a:solidFill>
                            <a:sysClr val="windowText" lastClr="00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600" b="1" dirty="0">
                          <a:solidFill>
                            <a:sysClr val="windowText" lastClr="00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80">
                <a:tc>
                  <a:txBody>
                    <a:bodyPr/>
                    <a:lstStyle/>
                    <a:p>
                      <a:pPr algn="ctr"/>
                      <a:r>
                        <a:rPr lang="en-US" sz="1600" b="1" dirty="0">
                          <a:solidFill>
                            <a:sysClr val="windowText" lastClr="000000"/>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2" name="Table 31"/>
          <p:cNvGraphicFramePr>
            <a:graphicFrameLocks noGrp="1"/>
          </p:cNvGraphicFramePr>
          <p:nvPr/>
        </p:nvGraphicFramePr>
        <p:xfrm>
          <a:off x="2743200" y="5334000"/>
          <a:ext cx="2133603" cy="670560"/>
        </p:xfrm>
        <a:graphic>
          <a:graphicData uri="http://schemas.openxmlformats.org/drawingml/2006/table">
            <a:tbl>
              <a:tblPr firstRow="1" bandRow="1">
                <a:tableStyleId>{F5AB1C69-6EDB-4FF4-983F-18BD219EF322}</a:tableStyleId>
              </a:tblPr>
              <a:tblGrid>
                <a:gridCol w="237067">
                  <a:extLst>
                    <a:ext uri="{9D8B030D-6E8A-4147-A177-3AD203B41FA5}">
                      <a16:colId xmlns:a16="http://schemas.microsoft.com/office/drawing/2014/main" val="20000"/>
                    </a:ext>
                  </a:extLst>
                </a:gridCol>
                <a:gridCol w="237067">
                  <a:extLst>
                    <a:ext uri="{9D8B030D-6E8A-4147-A177-3AD203B41FA5}">
                      <a16:colId xmlns:a16="http://schemas.microsoft.com/office/drawing/2014/main" val="20001"/>
                    </a:ext>
                  </a:extLst>
                </a:gridCol>
                <a:gridCol w="237067">
                  <a:extLst>
                    <a:ext uri="{9D8B030D-6E8A-4147-A177-3AD203B41FA5}">
                      <a16:colId xmlns:a16="http://schemas.microsoft.com/office/drawing/2014/main" val="20002"/>
                    </a:ext>
                  </a:extLst>
                </a:gridCol>
                <a:gridCol w="237067">
                  <a:extLst>
                    <a:ext uri="{9D8B030D-6E8A-4147-A177-3AD203B41FA5}">
                      <a16:colId xmlns:a16="http://schemas.microsoft.com/office/drawing/2014/main" val="20003"/>
                    </a:ext>
                  </a:extLst>
                </a:gridCol>
                <a:gridCol w="237067">
                  <a:extLst>
                    <a:ext uri="{9D8B030D-6E8A-4147-A177-3AD203B41FA5}">
                      <a16:colId xmlns:a16="http://schemas.microsoft.com/office/drawing/2014/main" val="20004"/>
                    </a:ext>
                  </a:extLst>
                </a:gridCol>
                <a:gridCol w="237067">
                  <a:extLst>
                    <a:ext uri="{9D8B030D-6E8A-4147-A177-3AD203B41FA5}">
                      <a16:colId xmlns:a16="http://schemas.microsoft.com/office/drawing/2014/main" val="20005"/>
                    </a:ext>
                  </a:extLst>
                </a:gridCol>
                <a:gridCol w="237067">
                  <a:extLst>
                    <a:ext uri="{9D8B030D-6E8A-4147-A177-3AD203B41FA5}">
                      <a16:colId xmlns:a16="http://schemas.microsoft.com/office/drawing/2014/main" val="20006"/>
                    </a:ext>
                  </a:extLst>
                </a:gridCol>
                <a:gridCol w="237067">
                  <a:extLst>
                    <a:ext uri="{9D8B030D-6E8A-4147-A177-3AD203B41FA5}">
                      <a16:colId xmlns:a16="http://schemas.microsoft.com/office/drawing/2014/main" val="20007"/>
                    </a:ext>
                  </a:extLst>
                </a:gridCol>
                <a:gridCol w="237067">
                  <a:extLst>
                    <a:ext uri="{9D8B030D-6E8A-4147-A177-3AD203B41FA5}">
                      <a16:colId xmlns:a16="http://schemas.microsoft.com/office/drawing/2014/main" val="20008"/>
                    </a:ext>
                  </a:extLst>
                </a:gridCol>
              </a:tblGrid>
              <a:tr h="297180">
                <a:tc>
                  <a:txBody>
                    <a:bodyPr/>
                    <a:lstStyle/>
                    <a:p>
                      <a:pPr algn="ctr"/>
                      <a:r>
                        <a:rPr lang="en-US" sz="1600" dirty="0">
                          <a:solidFill>
                            <a:sysClr val="windowText" lastClr="00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600" b="1" dirty="0">
                          <a:solidFill>
                            <a:sysClr val="windowText" lastClr="00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80">
                <a:tc>
                  <a:txBody>
                    <a:bodyPr/>
                    <a:lstStyle/>
                    <a:p>
                      <a:pPr algn="ctr"/>
                      <a:r>
                        <a:rPr lang="en-US" sz="1600" b="1" dirty="0">
                          <a:solidFill>
                            <a:sysClr val="windowText" lastClr="000000"/>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r>
                        <a:rPr lang="en-US" sz="1600" b="1" dirty="0">
                          <a:solidFill>
                            <a:sysClr val="windowText" lastClr="00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600" b="1" dirty="0">
                          <a:solidFill>
                            <a:sysClr val="windowText" lastClr="00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600" b="1" dirty="0">
                          <a:solidFill>
                            <a:sysClr val="windowText" lastClr="0000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4" name="TextBox 33"/>
          <p:cNvSpPr txBox="1"/>
          <p:nvPr/>
        </p:nvSpPr>
        <p:spPr>
          <a:xfrm>
            <a:off x="6629400" y="1295400"/>
            <a:ext cx="2514600" cy="1618905"/>
          </a:xfrm>
          <a:prstGeom prst="rect">
            <a:avLst/>
          </a:prstGeom>
          <a:noFill/>
        </p:spPr>
        <p:txBody>
          <a:bodyPr wrap="square" rtlCol="0">
            <a:spAutoFit/>
          </a:bodyPr>
          <a:lstStyle/>
          <a:p>
            <a:pPr marL="285709" marR="0" lvl="0" indent="-285709" algn="l" defTabSz="914400" rtl="0" eaLnBrk="1" fontAlgn="auto" latinLnBrk="0" hangingPunct="1">
              <a:lnSpc>
                <a:spcPct val="100000"/>
              </a:lnSpc>
              <a:spcBef>
                <a:spcPct val="20000"/>
              </a:spcBef>
              <a:spcAft>
                <a:spcPts val="0"/>
              </a:spcAft>
              <a:buClr>
                <a:srgbClr val="7A0019"/>
              </a:buClr>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K=1, </a:t>
            </a:r>
            <a:r>
              <a:rPr kumimoji="0" lang="en-US" sz="1600" b="0" i="0" u="none" strike="noStrike" kern="1200" cap="none" spc="0" normalizeH="0" baseline="0" noProof="0" dirty="0" err="1">
                <a:ln>
                  <a:noFill/>
                </a:ln>
                <a:solidFill>
                  <a:srgbClr val="000000"/>
                </a:solidFill>
                <a:effectLst/>
                <a:uLnTx/>
                <a:uFillTx/>
                <a:latin typeface="Arial"/>
                <a:ea typeface="ＭＳ Ｐゴシック"/>
              </a:rPr>
              <a:t>t</a:t>
            </a:r>
            <a:r>
              <a:rPr kumimoji="0" lang="en-US" sz="1600" b="0" i="0" u="none" strike="noStrike" kern="1200" cap="none" spc="0" normalizeH="0" baseline="-25000" noProof="0" dirty="0" err="1">
                <a:ln>
                  <a:noFill/>
                </a:ln>
                <a:solidFill>
                  <a:srgbClr val="000000"/>
                </a:solidFill>
                <a:effectLst/>
                <a:uLnTx/>
                <a:uFillTx/>
                <a:latin typeface="Arial"/>
                <a:ea typeface="ＭＳ Ｐゴシック"/>
              </a:rPr>
              <a:t>timeout</a:t>
            </a:r>
            <a:r>
              <a:rPr kumimoji="0" lang="en-US" sz="1600" b="0" i="0" u="none" strike="noStrike" kern="1200" cap="none" spc="0" normalizeH="0" baseline="0" noProof="0" dirty="0">
                <a:ln>
                  <a:noFill/>
                </a:ln>
                <a:solidFill>
                  <a:srgbClr val="000000"/>
                </a:solidFill>
                <a:effectLst/>
                <a:uLnTx/>
                <a:uFillTx/>
                <a:latin typeface="Arial"/>
                <a:ea typeface="ＭＳ Ｐゴシック"/>
              </a:rPr>
              <a:t>=1 time unit, &amp; unit edge costs</a:t>
            </a:r>
          </a:p>
          <a:p>
            <a:pPr marL="285709" marR="0" lvl="0" indent="-285709" algn="l" defTabSz="914400" rtl="0" eaLnBrk="1" fontAlgn="auto" latinLnBrk="0" hangingPunct="1">
              <a:lnSpc>
                <a:spcPct val="100000"/>
              </a:lnSpc>
              <a:spcBef>
                <a:spcPct val="20000"/>
              </a:spcBef>
              <a:spcAft>
                <a:spcPts val="0"/>
              </a:spcAft>
              <a:buClr>
                <a:srgbClr val="7A0019"/>
              </a:buClr>
              <a:buSzTx/>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 Assume that both providers are valid candidates for each consumer request</a:t>
            </a:r>
          </a:p>
        </p:txBody>
      </p:sp>
      <p:graphicFrame>
        <p:nvGraphicFramePr>
          <p:cNvPr id="35" name="Table 34" descr="Grid layout with two providers (X in green, Y in yellow) and multiple empty slots representing unassigned request positions."/>
          <p:cNvGraphicFramePr>
            <a:graphicFrameLocks noGrp="1"/>
          </p:cNvGraphicFramePr>
          <p:nvPr>
            <p:extLst>
              <p:ext uri="{D42A27DB-BD31-4B8C-83A1-F6EECF244321}">
                <p14:modId xmlns:p14="http://schemas.microsoft.com/office/powerpoint/2010/main" val="1877955088"/>
              </p:ext>
            </p:extLst>
          </p:nvPr>
        </p:nvGraphicFramePr>
        <p:xfrm>
          <a:off x="6858000" y="533400"/>
          <a:ext cx="2133603" cy="670560"/>
        </p:xfrm>
        <a:graphic>
          <a:graphicData uri="http://schemas.openxmlformats.org/drawingml/2006/table">
            <a:tbl>
              <a:tblPr firstRow="1" bandRow="1">
                <a:tableStyleId>{F5AB1C69-6EDB-4FF4-983F-18BD219EF322}</a:tableStyleId>
              </a:tblPr>
              <a:tblGrid>
                <a:gridCol w="237067">
                  <a:extLst>
                    <a:ext uri="{9D8B030D-6E8A-4147-A177-3AD203B41FA5}">
                      <a16:colId xmlns:a16="http://schemas.microsoft.com/office/drawing/2014/main" val="20000"/>
                    </a:ext>
                  </a:extLst>
                </a:gridCol>
                <a:gridCol w="237067">
                  <a:extLst>
                    <a:ext uri="{9D8B030D-6E8A-4147-A177-3AD203B41FA5}">
                      <a16:colId xmlns:a16="http://schemas.microsoft.com/office/drawing/2014/main" val="20001"/>
                    </a:ext>
                  </a:extLst>
                </a:gridCol>
                <a:gridCol w="237067">
                  <a:extLst>
                    <a:ext uri="{9D8B030D-6E8A-4147-A177-3AD203B41FA5}">
                      <a16:colId xmlns:a16="http://schemas.microsoft.com/office/drawing/2014/main" val="20002"/>
                    </a:ext>
                  </a:extLst>
                </a:gridCol>
                <a:gridCol w="237067">
                  <a:extLst>
                    <a:ext uri="{9D8B030D-6E8A-4147-A177-3AD203B41FA5}">
                      <a16:colId xmlns:a16="http://schemas.microsoft.com/office/drawing/2014/main" val="20003"/>
                    </a:ext>
                  </a:extLst>
                </a:gridCol>
                <a:gridCol w="237067">
                  <a:extLst>
                    <a:ext uri="{9D8B030D-6E8A-4147-A177-3AD203B41FA5}">
                      <a16:colId xmlns:a16="http://schemas.microsoft.com/office/drawing/2014/main" val="20004"/>
                    </a:ext>
                  </a:extLst>
                </a:gridCol>
                <a:gridCol w="237067">
                  <a:extLst>
                    <a:ext uri="{9D8B030D-6E8A-4147-A177-3AD203B41FA5}">
                      <a16:colId xmlns:a16="http://schemas.microsoft.com/office/drawing/2014/main" val="20005"/>
                    </a:ext>
                  </a:extLst>
                </a:gridCol>
                <a:gridCol w="237067">
                  <a:extLst>
                    <a:ext uri="{9D8B030D-6E8A-4147-A177-3AD203B41FA5}">
                      <a16:colId xmlns:a16="http://schemas.microsoft.com/office/drawing/2014/main" val="20006"/>
                    </a:ext>
                  </a:extLst>
                </a:gridCol>
                <a:gridCol w="237067">
                  <a:extLst>
                    <a:ext uri="{9D8B030D-6E8A-4147-A177-3AD203B41FA5}">
                      <a16:colId xmlns:a16="http://schemas.microsoft.com/office/drawing/2014/main" val="20007"/>
                    </a:ext>
                  </a:extLst>
                </a:gridCol>
                <a:gridCol w="237067">
                  <a:extLst>
                    <a:ext uri="{9D8B030D-6E8A-4147-A177-3AD203B41FA5}">
                      <a16:colId xmlns:a16="http://schemas.microsoft.com/office/drawing/2014/main" val="20008"/>
                    </a:ext>
                  </a:extLst>
                </a:gridCol>
              </a:tblGrid>
              <a:tr h="297180">
                <a:tc>
                  <a:txBody>
                    <a:bodyPr/>
                    <a:lstStyle/>
                    <a:p>
                      <a:pPr algn="ctr"/>
                      <a:r>
                        <a:rPr lang="en-US" sz="1600" dirty="0">
                          <a:solidFill>
                            <a:sysClr val="windowText" lastClr="00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80">
                <a:tc>
                  <a:txBody>
                    <a:bodyPr/>
                    <a:lstStyle/>
                    <a:p>
                      <a:pPr algn="ctr"/>
                      <a:r>
                        <a:rPr lang="en-US" sz="1600" b="1" dirty="0">
                          <a:solidFill>
                            <a:sysClr val="windowText" lastClr="000000"/>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3682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66BBC-BBD8-5C48-BCAD-CC445CB80F00}"/>
              </a:ext>
            </a:extLst>
          </p:cNvPr>
          <p:cNvSpPr>
            <a:spLocks noGrp="1"/>
          </p:cNvSpPr>
          <p:nvPr>
            <p:ph type="title"/>
          </p:nvPr>
        </p:nvSpPr>
        <p:spPr>
          <a:xfrm>
            <a:off x="685800" y="280151"/>
            <a:ext cx="7772400" cy="456120"/>
          </a:xfrm>
        </p:spPr>
        <p:txBody>
          <a:bodyPr/>
          <a:lstStyle/>
          <a:p>
            <a:r>
              <a:rPr lang="en-US" dirty="0"/>
              <a:t>Quiz (3)</a:t>
            </a:r>
          </a:p>
        </p:txBody>
      </p:sp>
      <p:sp>
        <p:nvSpPr>
          <p:cNvPr id="3" name="Content Placeholder 2">
            <a:extLst>
              <a:ext uri="{FF2B5EF4-FFF2-40B4-BE49-F238E27FC236}">
                <a16:creationId xmlns:a16="http://schemas.microsoft.com/office/drawing/2014/main" id="{A44311A5-5B5B-2F43-89D8-6CEFB7C43412}"/>
              </a:ext>
            </a:extLst>
          </p:cNvPr>
          <p:cNvSpPr>
            <a:spLocks noGrp="1"/>
          </p:cNvSpPr>
          <p:nvPr>
            <p:ph idx="1"/>
          </p:nvPr>
        </p:nvSpPr>
        <p:spPr>
          <a:xfrm>
            <a:off x="685800" y="736271"/>
            <a:ext cx="7772400" cy="676893"/>
          </a:xfrm>
        </p:spPr>
        <p:txBody>
          <a:bodyPr/>
          <a:lstStyle/>
          <a:p>
            <a:r>
              <a:rPr lang="en-US" dirty="0"/>
              <a:t>Redraw the classification tree to make the proposed work a direct descendant of root to bolster the novelty argument.</a:t>
            </a:r>
          </a:p>
        </p:txBody>
      </p:sp>
      <p:sp>
        <p:nvSpPr>
          <p:cNvPr id="4" name="Slide Number Placeholder 3">
            <a:extLst>
              <a:ext uri="{FF2B5EF4-FFF2-40B4-BE49-F238E27FC236}">
                <a16:creationId xmlns:a16="http://schemas.microsoft.com/office/drawing/2014/main" id="{3138768E-D5DF-9C44-8014-E881246C4A01}"/>
              </a:ext>
            </a:extLst>
          </p:cNvPr>
          <p:cNvSpPr>
            <a:spLocks noGrp="1"/>
          </p:cNvSpPr>
          <p:nvPr>
            <p:ph type="sldNum" sz="quarter" idx="11"/>
          </p:nvPr>
        </p:nvSpPr>
        <p:spPr/>
        <p:txBody>
          <a:bodyPr/>
          <a:lstStyle/>
          <a:p>
            <a:fld id="{E4D37B5F-ABCF-48FC-8FD3-F3890A2DD608}" type="slidenum">
              <a:rPr lang="en-US" smtClean="0"/>
              <a:pPr/>
              <a:t>81</a:t>
            </a:fld>
            <a:endParaRPr lang="en-US"/>
          </a:p>
        </p:txBody>
      </p:sp>
      <p:sp>
        <p:nvSpPr>
          <p:cNvPr id="5" name="TextBox 4">
            <a:extLst>
              <a:ext uri="{FF2B5EF4-FFF2-40B4-BE49-F238E27FC236}">
                <a16:creationId xmlns:a16="http://schemas.microsoft.com/office/drawing/2014/main" id="{10F47AB6-F5EB-9641-A41B-8C5942D03424}"/>
              </a:ext>
            </a:extLst>
          </p:cNvPr>
          <p:cNvSpPr txBox="1"/>
          <p:nvPr/>
        </p:nvSpPr>
        <p:spPr>
          <a:xfrm>
            <a:off x="1066800" y="1751610"/>
            <a:ext cx="67818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Balances provider assignments to keep provider eco-system functioning?</a:t>
            </a:r>
          </a:p>
        </p:txBody>
      </p:sp>
      <p:cxnSp>
        <p:nvCxnSpPr>
          <p:cNvPr id="6" name="Straight Arrow Connector 5">
            <a:extLst>
              <a:ext uri="{FF2B5EF4-FFF2-40B4-BE49-F238E27FC236}">
                <a16:creationId xmlns:a16="http://schemas.microsoft.com/office/drawing/2014/main" id="{C82F03F1-40A5-8148-874B-076501739C77}"/>
              </a:ext>
              <a:ext uri="{C183D7F6-B498-43B3-948B-1728B52AA6E4}">
                <adec:decorative xmlns:adec="http://schemas.microsoft.com/office/drawing/2017/decorative" val="1"/>
              </a:ext>
            </a:extLst>
          </p:cNvPr>
          <p:cNvCxnSpPr>
            <a:stCxn id="5" idx="2"/>
          </p:cNvCxnSpPr>
          <p:nvPr/>
        </p:nvCxnSpPr>
        <p:spPr bwMode="auto">
          <a:xfrm flipH="1">
            <a:off x="3276600" y="2090164"/>
            <a:ext cx="1181100" cy="110924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 name="Straight Arrow Connector 6">
            <a:extLst>
              <a:ext uri="{FF2B5EF4-FFF2-40B4-BE49-F238E27FC236}">
                <a16:creationId xmlns:a16="http://schemas.microsoft.com/office/drawing/2014/main" id="{AC468BB4-6C0E-804B-B804-EF20D70DAD9D}"/>
              </a:ext>
              <a:ext uri="{C183D7F6-B498-43B3-948B-1728B52AA6E4}">
                <adec:decorative xmlns:adec="http://schemas.microsoft.com/office/drawing/2017/decorative" val="1"/>
              </a:ext>
            </a:extLst>
          </p:cNvPr>
          <p:cNvCxnSpPr>
            <a:stCxn id="5" idx="2"/>
          </p:cNvCxnSpPr>
          <p:nvPr/>
        </p:nvCxnSpPr>
        <p:spPr bwMode="auto">
          <a:xfrm>
            <a:off x="4457700" y="2090164"/>
            <a:ext cx="1257300" cy="110924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8" name="TextBox 7">
            <a:extLst>
              <a:ext uri="{FF2B5EF4-FFF2-40B4-BE49-F238E27FC236}">
                <a16:creationId xmlns:a16="http://schemas.microsoft.com/office/drawing/2014/main" id="{9AEAC50B-33CA-E047-96A2-A39ABD6AC901}"/>
              </a:ext>
            </a:extLst>
          </p:cNvPr>
          <p:cNvSpPr txBox="1"/>
          <p:nvPr/>
        </p:nvSpPr>
        <p:spPr>
          <a:xfrm>
            <a:off x="-76200" y="3180607"/>
            <a:ext cx="472440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Least Travel Cost  (LTC)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 (ridesharing</a:t>
            </a:r>
            <a:r>
              <a:rPr kumimoji="0" lang="en-US" sz="1400" b="0" i="0" u="none" strike="noStrike" kern="1200" cap="none" spc="0" normalizeH="0" baseline="30000" noProof="0" dirty="0">
                <a:ln>
                  <a:noFill/>
                </a:ln>
                <a:solidFill>
                  <a:srgbClr val="000000"/>
                </a:solidFill>
                <a:effectLst/>
                <a:uLnTx/>
                <a:uFillTx/>
                <a:latin typeface="Arial"/>
                <a:ea typeface="ＭＳ Ｐゴシック"/>
              </a:rPr>
              <a:t> [1,2,3,4,5,6,]</a:t>
            </a:r>
            <a:r>
              <a:rPr kumimoji="0" lang="en-US" sz="1400" b="0" i="0" u="none" strike="noStrike" kern="1200" cap="none" spc="0" normalizeH="0" baseline="0" noProof="0" dirty="0">
                <a:ln>
                  <a:noFill/>
                </a:ln>
                <a:solidFill>
                  <a:srgbClr val="000000"/>
                </a:solidFill>
                <a:effectLst/>
                <a:uLnTx/>
                <a:uFillTx/>
                <a:latin typeface="Arial"/>
                <a:ea typeface="ＭＳ Ｐゴシック"/>
              </a:rPr>
              <a:t>, spatial </a:t>
            </a:r>
            <a:r>
              <a:rPr kumimoji="0" lang="en-US" sz="1400" b="0" i="0" u="none" strike="noStrike" kern="1200" cap="none" spc="0" normalizeH="0" baseline="0" noProof="0" dirty="0" err="1">
                <a:ln>
                  <a:noFill/>
                </a:ln>
                <a:solidFill>
                  <a:srgbClr val="000000"/>
                </a:solidFill>
                <a:effectLst/>
                <a:uLnTx/>
                <a:uFillTx/>
                <a:latin typeface="Arial"/>
                <a:ea typeface="ＭＳ Ｐゴシック"/>
              </a:rPr>
              <a:t>crowdsourcing</a:t>
            </a:r>
            <a:r>
              <a:rPr kumimoji="0" lang="en-US" sz="1400" b="0" i="0" u="none" strike="noStrike" kern="1200" cap="none" spc="0" normalizeH="0" baseline="0" noProof="0" dirty="0">
                <a:ln>
                  <a:noFill/>
                </a:ln>
                <a:solidFill>
                  <a:srgbClr val="000000"/>
                </a:solidFill>
                <a:effectLst/>
                <a:uLnTx/>
                <a:uFillTx/>
                <a:latin typeface="Arial"/>
                <a:ea typeface="ＭＳ Ｐゴシック"/>
              </a:rPr>
              <a:t> </a:t>
            </a:r>
            <a:r>
              <a:rPr kumimoji="0" lang="en-US" sz="1400" b="0" i="0" u="none" strike="noStrike" kern="1200" cap="none" spc="0" normalizeH="0" baseline="30000" noProof="0" dirty="0">
                <a:ln>
                  <a:noFill/>
                </a:ln>
                <a:solidFill>
                  <a:srgbClr val="000000"/>
                </a:solidFill>
                <a:effectLst/>
                <a:uLnTx/>
                <a:uFillTx/>
                <a:latin typeface="Arial"/>
                <a:ea typeface="ＭＳ Ｐゴシック"/>
              </a:rPr>
              <a:t>[7, 8,9,10]</a:t>
            </a:r>
            <a:r>
              <a:rPr kumimoji="0" lang="en-US" sz="1400" b="0" i="0" u="none" strike="noStrike" kern="1200" cap="none" spc="0" normalizeH="0" baseline="0" noProof="0" dirty="0">
                <a:ln>
                  <a:noFill/>
                </a:ln>
                <a:solidFill>
                  <a:srgbClr val="000000"/>
                </a:solidFill>
                <a:effectLst/>
                <a:uLnTx/>
                <a:uFillTx/>
                <a:latin typeface="Arial"/>
                <a:ea typeface="ＭＳ Ｐゴシック"/>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Least Location Entropy Priority  (LLEP)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(spatial </a:t>
            </a:r>
            <a:r>
              <a:rPr kumimoji="0" lang="en-US" sz="1400" b="0" i="0" u="none" strike="noStrike" kern="1200" cap="none" spc="0" normalizeH="0" baseline="0" noProof="0" dirty="0" err="1">
                <a:ln>
                  <a:noFill/>
                </a:ln>
                <a:solidFill>
                  <a:srgbClr val="000000"/>
                </a:solidFill>
                <a:effectLst/>
                <a:uLnTx/>
                <a:uFillTx/>
                <a:latin typeface="Arial"/>
                <a:ea typeface="ＭＳ Ｐゴシック"/>
              </a:rPr>
              <a:t>crowdsourcing</a:t>
            </a:r>
            <a:r>
              <a:rPr kumimoji="0" lang="en-US" sz="1400" b="0" i="0" u="none" strike="noStrike" kern="1200" cap="none" spc="0" normalizeH="0" baseline="0" noProof="0" dirty="0">
                <a:ln>
                  <a:noFill/>
                </a:ln>
                <a:solidFill>
                  <a:srgbClr val="000000"/>
                </a:solidFill>
                <a:effectLst/>
                <a:uLnTx/>
                <a:uFillTx/>
                <a:latin typeface="Arial"/>
                <a:ea typeface="ＭＳ Ｐゴシック"/>
              </a:rPr>
              <a:t> </a:t>
            </a:r>
            <a:r>
              <a:rPr kumimoji="0" lang="en-US" sz="1400" b="0" i="0" u="none" strike="noStrike" kern="1200" cap="none" spc="0" normalizeH="0" baseline="30000" noProof="0" dirty="0">
                <a:ln>
                  <a:noFill/>
                </a:ln>
                <a:solidFill>
                  <a:srgbClr val="000000"/>
                </a:solidFill>
                <a:effectLst/>
                <a:uLnTx/>
                <a:uFillTx/>
                <a:latin typeface="Arial"/>
                <a:ea typeface="ＭＳ Ｐゴシック"/>
              </a:rPr>
              <a:t>[7]</a:t>
            </a:r>
            <a:r>
              <a:rPr kumimoji="0" lang="en-US" sz="1400" b="0" i="0" u="none" strike="noStrike" kern="1200" cap="none" spc="0" normalizeH="0" baseline="0" noProof="0" dirty="0">
                <a:ln>
                  <a:noFill/>
                </a:ln>
                <a:solidFill>
                  <a:srgbClr val="000000"/>
                </a:solidFill>
                <a:effectLst/>
                <a:uLnTx/>
                <a:uFillTx/>
                <a:latin typeface="Arial"/>
                <a:ea typeface="ＭＳ Ｐゴシック"/>
              </a:rPr>
              <a:t>)</a:t>
            </a:r>
          </a:p>
        </p:txBody>
      </p:sp>
      <p:sp>
        <p:nvSpPr>
          <p:cNvPr id="9" name="TextBox 8">
            <a:extLst>
              <a:ext uri="{FF2B5EF4-FFF2-40B4-BE49-F238E27FC236}">
                <a16:creationId xmlns:a16="http://schemas.microsoft.com/office/drawing/2014/main" id="{EC534375-0753-BA40-9051-16F741358315}"/>
              </a:ext>
            </a:extLst>
          </p:cNvPr>
          <p:cNvSpPr txBox="1"/>
          <p:nvPr/>
        </p:nvSpPr>
        <p:spPr>
          <a:xfrm>
            <a:off x="3733800" y="3180607"/>
            <a:ext cx="43434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Utilization Aware?</a:t>
            </a:r>
          </a:p>
        </p:txBody>
      </p:sp>
      <p:sp>
        <p:nvSpPr>
          <p:cNvPr id="10" name="TextBox 9">
            <a:extLst>
              <a:ext uri="{FF2B5EF4-FFF2-40B4-BE49-F238E27FC236}">
                <a16:creationId xmlns:a16="http://schemas.microsoft.com/office/drawing/2014/main" id="{95BF982C-2D8F-1B40-8758-B6440309C235}"/>
              </a:ext>
            </a:extLst>
          </p:cNvPr>
          <p:cNvSpPr txBox="1"/>
          <p:nvPr/>
        </p:nvSpPr>
        <p:spPr>
          <a:xfrm>
            <a:off x="4556661" y="2329251"/>
            <a:ext cx="16002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Yes</a:t>
            </a:r>
          </a:p>
        </p:txBody>
      </p:sp>
      <p:sp>
        <p:nvSpPr>
          <p:cNvPr id="11" name="TextBox 10">
            <a:extLst>
              <a:ext uri="{FF2B5EF4-FFF2-40B4-BE49-F238E27FC236}">
                <a16:creationId xmlns:a16="http://schemas.microsoft.com/office/drawing/2014/main" id="{6445F4C5-143F-7C4A-A89D-B9649A8CDB7D}"/>
              </a:ext>
            </a:extLst>
          </p:cNvPr>
          <p:cNvSpPr txBox="1"/>
          <p:nvPr/>
        </p:nvSpPr>
        <p:spPr>
          <a:xfrm>
            <a:off x="2857500" y="2329251"/>
            <a:ext cx="16002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No</a:t>
            </a:r>
          </a:p>
        </p:txBody>
      </p:sp>
      <p:sp>
        <p:nvSpPr>
          <p:cNvPr id="12" name="TextBox 11">
            <a:extLst>
              <a:ext uri="{FF2B5EF4-FFF2-40B4-BE49-F238E27FC236}">
                <a16:creationId xmlns:a16="http://schemas.microsoft.com/office/drawing/2014/main" id="{17F7CF4A-FAE4-E04E-A90B-8152787119F4}"/>
              </a:ext>
            </a:extLst>
          </p:cNvPr>
          <p:cNvSpPr txBox="1"/>
          <p:nvPr/>
        </p:nvSpPr>
        <p:spPr>
          <a:xfrm>
            <a:off x="6324600" y="4247407"/>
            <a:ext cx="2743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0000"/>
                </a:solidFill>
                <a:effectLst/>
                <a:uLnTx/>
                <a:uFillTx/>
                <a:latin typeface="Arial"/>
                <a:ea typeface="ＭＳ Ｐゴシック"/>
              </a:rPr>
              <a:t>Proposed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Least Utilized First (UA-LUF)</a:t>
            </a:r>
          </a:p>
        </p:txBody>
      </p:sp>
      <p:cxnSp>
        <p:nvCxnSpPr>
          <p:cNvPr id="13" name="Straight Arrow Connector 12">
            <a:extLst>
              <a:ext uri="{FF2B5EF4-FFF2-40B4-BE49-F238E27FC236}">
                <a16:creationId xmlns:a16="http://schemas.microsoft.com/office/drawing/2014/main" id="{03D7D6E8-5144-EF49-B314-500350E4C90C}"/>
              </a:ext>
              <a:ext uri="{C183D7F6-B498-43B3-948B-1728B52AA6E4}">
                <adec:decorative xmlns:adec="http://schemas.microsoft.com/office/drawing/2017/decorative" val="1"/>
              </a:ext>
            </a:extLst>
          </p:cNvPr>
          <p:cNvCxnSpPr>
            <a:endCxn id="15" idx="0"/>
          </p:cNvCxnSpPr>
          <p:nvPr/>
        </p:nvCxnSpPr>
        <p:spPr bwMode="auto">
          <a:xfrm flipH="1">
            <a:off x="5029200" y="3554404"/>
            <a:ext cx="723900" cy="69300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a:extLst>
              <a:ext uri="{FF2B5EF4-FFF2-40B4-BE49-F238E27FC236}">
                <a16:creationId xmlns:a16="http://schemas.microsoft.com/office/drawing/2014/main" id="{5E4F0790-0261-0C48-8E1D-2A30B976CDBA}"/>
              </a:ext>
              <a:ext uri="{C183D7F6-B498-43B3-948B-1728B52AA6E4}">
                <adec:decorative xmlns:adec="http://schemas.microsoft.com/office/drawing/2017/decorative" val="1"/>
              </a:ext>
            </a:extLst>
          </p:cNvPr>
          <p:cNvCxnSpPr/>
          <p:nvPr/>
        </p:nvCxnSpPr>
        <p:spPr bwMode="auto">
          <a:xfrm>
            <a:off x="5905500" y="3554404"/>
            <a:ext cx="952500" cy="69300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TextBox 14">
            <a:extLst>
              <a:ext uri="{FF2B5EF4-FFF2-40B4-BE49-F238E27FC236}">
                <a16:creationId xmlns:a16="http://schemas.microsoft.com/office/drawing/2014/main" id="{73B50417-A803-1D4E-AAE5-BFB3AAB1D2F5}"/>
              </a:ext>
            </a:extLst>
          </p:cNvPr>
          <p:cNvSpPr txBox="1"/>
          <p:nvPr/>
        </p:nvSpPr>
        <p:spPr>
          <a:xfrm>
            <a:off x="3810000" y="4247407"/>
            <a:ext cx="24384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Arial"/>
                <a:ea typeface="ＭＳ Ｐゴシック"/>
              </a:rPr>
              <a:t>Preliminary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Least Accepted First (LAF)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Least Appearance as Candidate First (LCF)</a:t>
            </a:r>
          </a:p>
        </p:txBody>
      </p:sp>
      <p:sp>
        <p:nvSpPr>
          <p:cNvPr id="16" name="TextBox 15">
            <a:extLst>
              <a:ext uri="{FF2B5EF4-FFF2-40B4-BE49-F238E27FC236}">
                <a16:creationId xmlns:a16="http://schemas.microsoft.com/office/drawing/2014/main" id="{AB9F697F-A6D0-0447-9453-6874F076F574}"/>
              </a:ext>
            </a:extLst>
          </p:cNvPr>
          <p:cNvSpPr txBox="1"/>
          <p:nvPr/>
        </p:nvSpPr>
        <p:spPr>
          <a:xfrm>
            <a:off x="6019800" y="3637807"/>
            <a:ext cx="16002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Yes</a:t>
            </a:r>
          </a:p>
        </p:txBody>
      </p:sp>
      <p:sp>
        <p:nvSpPr>
          <p:cNvPr id="17" name="TextBox 16">
            <a:extLst>
              <a:ext uri="{FF2B5EF4-FFF2-40B4-BE49-F238E27FC236}">
                <a16:creationId xmlns:a16="http://schemas.microsoft.com/office/drawing/2014/main" id="{961C4D7B-C88B-E743-8496-D0B33F785B19}"/>
              </a:ext>
            </a:extLst>
          </p:cNvPr>
          <p:cNvSpPr txBox="1"/>
          <p:nvPr/>
        </p:nvSpPr>
        <p:spPr>
          <a:xfrm>
            <a:off x="4267200" y="3714007"/>
            <a:ext cx="16002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ＭＳ Ｐゴシック"/>
              </a:rPr>
              <a:t>No</a:t>
            </a:r>
          </a:p>
        </p:txBody>
      </p:sp>
      <p:graphicFrame>
        <p:nvGraphicFramePr>
          <p:cNvPr id="18" name="Table 17" descr="Decision tree classifying assignment strategies by whether they balance provider utilization and whether they are utilization-aware, highlighting proposed UA-LUF as the utilization-aware branch.">
            <a:extLst>
              <a:ext uri="{FF2B5EF4-FFF2-40B4-BE49-F238E27FC236}">
                <a16:creationId xmlns:a16="http://schemas.microsoft.com/office/drawing/2014/main" id="{9B2CBD2D-A880-CD43-A1F1-40180D31BA0B}"/>
              </a:ext>
            </a:extLst>
          </p:cNvPr>
          <p:cNvGraphicFramePr>
            <a:graphicFrameLocks noGrp="1"/>
          </p:cNvGraphicFramePr>
          <p:nvPr>
            <p:extLst>
              <p:ext uri="{D42A27DB-BD31-4B8C-83A1-F6EECF244321}">
                <p14:modId xmlns:p14="http://schemas.microsoft.com/office/powerpoint/2010/main" val="288367258"/>
              </p:ext>
            </p:extLst>
          </p:nvPr>
        </p:nvGraphicFramePr>
        <p:xfrm>
          <a:off x="1066797" y="4567447"/>
          <a:ext cx="2133603" cy="670560"/>
        </p:xfrm>
        <a:graphic>
          <a:graphicData uri="http://schemas.openxmlformats.org/drawingml/2006/table">
            <a:tbl>
              <a:tblPr firstRow="1" bandRow="1">
                <a:tableStyleId>{F5AB1C69-6EDB-4FF4-983F-18BD219EF322}</a:tableStyleId>
              </a:tblPr>
              <a:tblGrid>
                <a:gridCol w="237067">
                  <a:extLst>
                    <a:ext uri="{9D8B030D-6E8A-4147-A177-3AD203B41FA5}">
                      <a16:colId xmlns:a16="http://schemas.microsoft.com/office/drawing/2014/main" val="20000"/>
                    </a:ext>
                  </a:extLst>
                </a:gridCol>
                <a:gridCol w="237067">
                  <a:extLst>
                    <a:ext uri="{9D8B030D-6E8A-4147-A177-3AD203B41FA5}">
                      <a16:colId xmlns:a16="http://schemas.microsoft.com/office/drawing/2014/main" val="20001"/>
                    </a:ext>
                  </a:extLst>
                </a:gridCol>
                <a:gridCol w="237067">
                  <a:extLst>
                    <a:ext uri="{9D8B030D-6E8A-4147-A177-3AD203B41FA5}">
                      <a16:colId xmlns:a16="http://schemas.microsoft.com/office/drawing/2014/main" val="20002"/>
                    </a:ext>
                  </a:extLst>
                </a:gridCol>
                <a:gridCol w="237067">
                  <a:extLst>
                    <a:ext uri="{9D8B030D-6E8A-4147-A177-3AD203B41FA5}">
                      <a16:colId xmlns:a16="http://schemas.microsoft.com/office/drawing/2014/main" val="20003"/>
                    </a:ext>
                  </a:extLst>
                </a:gridCol>
                <a:gridCol w="237067">
                  <a:extLst>
                    <a:ext uri="{9D8B030D-6E8A-4147-A177-3AD203B41FA5}">
                      <a16:colId xmlns:a16="http://schemas.microsoft.com/office/drawing/2014/main" val="20004"/>
                    </a:ext>
                  </a:extLst>
                </a:gridCol>
                <a:gridCol w="237067">
                  <a:extLst>
                    <a:ext uri="{9D8B030D-6E8A-4147-A177-3AD203B41FA5}">
                      <a16:colId xmlns:a16="http://schemas.microsoft.com/office/drawing/2014/main" val="20005"/>
                    </a:ext>
                  </a:extLst>
                </a:gridCol>
                <a:gridCol w="237067">
                  <a:extLst>
                    <a:ext uri="{9D8B030D-6E8A-4147-A177-3AD203B41FA5}">
                      <a16:colId xmlns:a16="http://schemas.microsoft.com/office/drawing/2014/main" val="20006"/>
                    </a:ext>
                  </a:extLst>
                </a:gridCol>
                <a:gridCol w="237067">
                  <a:extLst>
                    <a:ext uri="{9D8B030D-6E8A-4147-A177-3AD203B41FA5}">
                      <a16:colId xmlns:a16="http://schemas.microsoft.com/office/drawing/2014/main" val="20007"/>
                    </a:ext>
                  </a:extLst>
                </a:gridCol>
                <a:gridCol w="237067">
                  <a:extLst>
                    <a:ext uri="{9D8B030D-6E8A-4147-A177-3AD203B41FA5}">
                      <a16:colId xmlns:a16="http://schemas.microsoft.com/office/drawing/2014/main" val="20008"/>
                    </a:ext>
                  </a:extLst>
                </a:gridCol>
              </a:tblGrid>
              <a:tr h="297180">
                <a:tc>
                  <a:txBody>
                    <a:bodyPr/>
                    <a:lstStyle/>
                    <a:p>
                      <a:pPr algn="ctr"/>
                      <a:r>
                        <a:rPr lang="en-US" sz="1600" dirty="0">
                          <a:solidFill>
                            <a:sysClr val="windowText" lastClr="00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600" b="1" dirty="0">
                          <a:solidFill>
                            <a:sysClr val="windowText" lastClr="00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80">
                <a:tc>
                  <a:txBody>
                    <a:bodyPr/>
                    <a:lstStyle/>
                    <a:p>
                      <a:pPr algn="ctr"/>
                      <a:r>
                        <a:rPr lang="en-US" sz="1600" b="1" dirty="0">
                          <a:solidFill>
                            <a:sysClr val="windowText" lastClr="000000"/>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9" name="Table 18" descr="Decision tree classifying assignment strategies by whether they balance provider utilization and whether they are utilization-aware, highlighting proposed UA-LUF as the utilization-aware branch.">
            <a:extLst>
              <a:ext uri="{FF2B5EF4-FFF2-40B4-BE49-F238E27FC236}">
                <a16:creationId xmlns:a16="http://schemas.microsoft.com/office/drawing/2014/main" id="{CB41423C-5E76-7141-BE31-EDB3219E62C4}"/>
              </a:ext>
            </a:extLst>
          </p:cNvPr>
          <p:cNvGraphicFramePr>
            <a:graphicFrameLocks noGrp="1"/>
          </p:cNvGraphicFramePr>
          <p:nvPr>
            <p:extLst>
              <p:ext uri="{D42A27DB-BD31-4B8C-83A1-F6EECF244321}">
                <p14:modId xmlns:p14="http://schemas.microsoft.com/office/powerpoint/2010/main" val="2414537613"/>
              </p:ext>
            </p:extLst>
          </p:nvPr>
        </p:nvGraphicFramePr>
        <p:xfrm>
          <a:off x="4038600" y="5238007"/>
          <a:ext cx="2133603" cy="670560"/>
        </p:xfrm>
        <a:graphic>
          <a:graphicData uri="http://schemas.openxmlformats.org/drawingml/2006/table">
            <a:tbl>
              <a:tblPr firstRow="1" bandRow="1">
                <a:tableStyleId>{F5AB1C69-6EDB-4FF4-983F-18BD219EF322}</a:tableStyleId>
              </a:tblPr>
              <a:tblGrid>
                <a:gridCol w="237067">
                  <a:extLst>
                    <a:ext uri="{9D8B030D-6E8A-4147-A177-3AD203B41FA5}">
                      <a16:colId xmlns:a16="http://schemas.microsoft.com/office/drawing/2014/main" val="20000"/>
                    </a:ext>
                  </a:extLst>
                </a:gridCol>
                <a:gridCol w="237067">
                  <a:extLst>
                    <a:ext uri="{9D8B030D-6E8A-4147-A177-3AD203B41FA5}">
                      <a16:colId xmlns:a16="http://schemas.microsoft.com/office/drawing/2014/main" val="20001"/>
                    </a:ext>
                  </a:extLst>
                </a:gridCol>
                <a:gridCol w="237067">
                  <a:extLst>
                    <a:ext uri="{9D8B030D-6E8A-4147-A177-3AD203B41FA5}">
                      <a16:colId xmlns:a16="http://schemas.microsoft.com/office/drawing/2014/main" val="20002"/>
                    </a:ext>
                  </a:extLst>
                </a:gridCol>
                <a:gridCol w="237067">
                  <a:extLst>
                    <a:ext uri="{9D8B030D-6E8A-4147-A177-3AD203B41FA5}">
                      <a16:colId xmlns:a16="http://schemas.microsoft.com/office/drawing/2014/main" val="20003"/>
                    </a:ext>
                  </a:extLst>
                </a:gridCol>
                <a:gridCol w="237067">
                  <a:extLst>
                    <a:ext uri="{9D8B030D-6E8A-4147-A177-3AD203B41FA5}">
                      <a16:colId xmlns:a16="http://schemas.microsoft.com/office/drawing/2014/main" val="20004"/>
                    </a:ext>
                  </a:extLst>
                </a:gridCol>
                <a:gridCol w="237067">
                  <a:extLst>
                    <a:ext uri="{9D8B030D-6E8A-4147-A177-3AD203B41FA5}">
                      <a16:colId xmlns:a16="http://schemas.microsoft.com/office/drawing/2014/main" val="20005"/>
                    </a:ext>
                  </a:extLst>
                </a:gridCol>
                <a:gridCol w="237067">
                  <a:extLst>
                    <a:ext uri="{9D8B030D-6E8A-4147-A177-3AD203B41FA5}">
                      <a16:colId xmlns:a16="http://schemas.microsoft.com/office/drawing/2014/main" val="20006"/>
                    </a:ext>
                  </a:extLst>
                </a:gridCol>
                <a:gridCol w="237067">
                  <a:extLst>
                    <a:ext uri="{9D8B030D-6E8A-4147-A177-3AD203B41FA5}">
                      <a16:colId xmlns:a16="http://schemas.microsoft.com/office/drawing/2014/main" val="20007"/>
                    </a:ext>
                  </a:extLst>
                </a:gridCol>
                <a:gridCol w="237067">
                  <a:extLst>
                    <a:ext uri="{9D8B030D-6E8A-4147-A177-3AD203B41FA5}">
                      <a16:colId xmlns:a16="http://schemas.microsoft.com/office/drawing/2014/main" val="20008"/>
                    </a:ext>
                  </a:extLst>
                </a:gridCol>
              </a:tblGrid>
              <a:tr h="297180">
                <a:tc>
                  <a:txBody>
                    <a:bodyPr/>
                    <a:lstStyle/>
                    <a:p>
                      <a:pPr algn="ctr"/>
                      <a:r>
                        <a:rPr lang="en-US" sz="1600" dirty="0">
                          <a:solidFill>
                            <a:sysClr val="windowText" lastClr="00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600" b="1" dirty="0">
                          <a:solidFill>
                            <a:sysClr val="windowText" lastClr="00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80">
                <a:tc>
                  <a:txBody>
                    <a:bodyPr/>
                    <a:lstStyle/>
                    <a:p>
                      <a:pPr algn="ctr"/>
                      <a:r>
                        <a:rPr lang="en-US" sz="1600" b="1" dirty="0">
                          <a:solidFill>
                            <a:sysClr val="windowText" lastClr="000000"/>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r>
                        <a:rPr lang="en-US" sz="1600" b="1" dirty="0">
                          <a:solidFill>
                            <a:sysClr val="windowText" lastClr="00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600" b="1" dirty="0">
                          <a:solidFill>
                            <a:sysClr val="windowText" lastClr="00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600" b="1" dirty="0">
                          <a:solidFill>
                            <a:sysClr val="windowText" lastClr="0000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0" name="Table 19" descr="Decision tree classifying assignment strategies by whether they balance provider utilization and whether they are utilization-aware, highlighting proposed UA-LUF as the utilization-aware branch.">
            <a:extLst>
              <a:ext uri="{FF2B5EF4-FFF2-40B4-BE49-F238E27FC236}">
                <a16:creationId xmlns:a16="http://schemas.microsoft.com/office/drawing/2014/main" id="{CF37C865-30FD-DF4D-8E85-FA0F26A3B237}"/>
              </a:ext>
            </a:extLst>
          </p:cNvPr>
          <p:cNvGraphicFramePr>
            <a:graphicFrameLocks noGrp="1"/>
          </p:cNvGraphicFramePr>
          <p:nvPr>
            <p:extLst>
              <p:ext uri="{D42A27DB-BD31-4B8C-83A1-F6EECF244321}">
                <p14:modId xmlns:p14="http://schemas.microsoft.com/office/powerpoint/2010/main" val="1915697622"/>
              </p:ext>
            </p:extLst>
          </p:nvPr>
        </p:nvGraphicFramePr>
        <p:xfrm>
          <a:off x="6705600" y="4857007"/>
          <a:ext cx="2133603" cy="670560"/>
        </p:xfrm>
        <a:graphic>
          <a:graphicData uri="http://schemas.openxmlformats.org/drawingml/2006/table">
            <a:tbl>
              <a:tblPr firstRow="1" bandRow="1">
                <a:tableStyleId>{F5AB1C69-6EDB-4FF4-983F-18BD219EF322}</a:tableStyleId>
              </a:tblPr>
              <a:tblGrid>
                <a:gridCol w="237067">
                  <a:extLst>
                    <a:ext uri="{9D8B030D-6E8A-4147-A177-3AD203B41FA5}">
                      <a16:colId xmlns:a16="http://schemas.microsoft.com/office/drawing/2014/main" val="20000"/>
                    </a:ext>
                  </a:extLst>
                </a:gridCol>
                <a:gridCol w="237067">
                  <a:extLst>
                    <a:ext uri="{9D8B030D-6E8A-4147-A177-3AD203B41FA5}">
                      <a16:colId xmlns:a16="http://schemas.microsoft.com/office/drawing/2014/main" val="20001"/>
                    </a:ext>
                  </a:extLst>
                </a:gridCol>
                <a:gridCol w="237067">
                  <a:extLst>
                    <a:ext uri="{9D8B030D-6E8A-4147-A177-3AD203B41FA5}">
                      <a16:colId xmlns:a16="http://schemas.microsoft.com/office/drawing/2014/main" val="20002"/>
                    </a:ext>
                  </a:extLst>
                </a:gridCol>
                <a:gridCol w="237067">
                  <a:extLst>
                    <a:ext uri="{9D8B030D-6E8A-4147-A177-3AD203B41FA5}">
                      <a16:colId xmlns:a16="http://schemas.microsoft.com/office/drawing/2014/main" val="20003"/>
                    </a:ext>
                  </a:extLst>
                </a:gridCol>
                <a:gridCol w="237067">
                  <a:extLst>
                    <a:ext uri="{9D8B030D-6E8A-4147-A177-3AD203B41FA5}">
                      <a16:colId xmlns:a16="http://schemas.microsoft.com/office/drawing/2014/main" val="20004"/>
                    </a:ext>
                  </a:extLst>
                </a:gridCol>
                <a:gridCol w="237067">
                  <a:extLst>
                    <a:ext uri="{9D8B030D-6E8A-4147-A177-3AD203B41FA5}">
                      <a16:colId xmlns:a16="http://schemas.microsoft.com/office/drawing/2014/main" val="20005"/>
                    </a:ext>
                  </a:extLst>
                </a:gridCol>
                <a:gridCol w="237067">
                  <a:extLst>
                    <a:ext uri="{9D8B030D-6E8A-4147-A177-3AD203B41FA5}">
                      <a16:colId xmlns:a16="http://schemas.microsoft.com/office/drawing/2014/main" val="20006"/>
                    </a:ext>
                  </a:extLst>
                </a:gridCol>
                <a:gridCol w="237067">
                  <a:extLst>
                    <a:ext uri="{9D8B030D-6E8A-4147-A177-3AD203B41FA5}">
                      <a16:colId xmlns:a16="http://schemas.microsoft.com/office/drawing/2014/main" val="20007"/>
                    </a:ext>
                  </a:extLst>
                </a:gridCol>
                <a:gridCol w="237067">
                  <a:extLst>
                    <a:ext uri="{9D8B030D-6E8A-4147-A177-3AD203B41FA5}">
                      <a16:colId xmlns:a16="http://schemas.microsoft.com/office/drawing/2014/main" val="20008"/>
                    </a:ext>
                  </a:extLst>
                </a:gridCol>
              </a:tblGrid>
              <a:tr h="297180">
                <a:tc>
                  <a:txBody>
                    <a:bodyPr/>
                    <a:lstStyle/>
                    <a:p>
                      <a:pPr algn="ctr"/>
                      <a:r>
                        <a:rPr lang="en-US" sz="1600" dirty="0">
                          <a:solidFill>
                            <a:sysClr val="windowText" lastClr="00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600" b="1" dirty="0">
                          <a:solidFill>
                            <a:sysClr val="windowText" lastClr="00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80">
                <a:tc>
                  <a:txBody>
                    <a:bodyPr/>
                    <a:lstStyle/>
                    <a:p>
                      <a:pPr algn="ctr"/>
                      <a:r>
                        <a:rPr lang="en-US" sz="1600" b="1" dirty="0">
                          <a:solidFill>
                            <a:sysClr val="windowText" lastClr="000000"/>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r>
                        <a:rPr lang="en-US" sz="1600" b="1" dirty="0">
                          <a:solidFill>
                            <a:sysClr val="windowText" lastClr="00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600" b="1" dirty="0">
                          <a:solidFill>
                            <a:sysClr val="windowText" lastClr="00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5314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16" grpId="0"/>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04800"/>
            <a:ext cx="7772400" cy="762000"/>
          </a:xfrm>
        </p:spPr>
        <p:txBody>
          <a:bodyPr/>
          <a:lstStyle/>
          <a:p>
            <a:r>
              <a:rPr lang="en-US" sz="3600" dirty="0"/>
              <a:t>[ Limitations of Related Work ]</a:t>
            </a:r>
          </a:p>
        </p:txBody>
      </p:sp>
      <p:cxnSp>
        <p:nvCxnSpPr>
          <p:cNvPr id="8" name="Straight Arrow Connector 7">
            <a:extLst>
              <a:ext uri="{C183D7F6-B498-43B3-948B-1728B52AA6E4}">
                <adec:decorative xmlns:adec="http://schemas.microsoft.com/office/drawing/2017/decorative" val="1"/>
              </a:ext>
            </a:extLst>
          </p:cNvPr>
          <p:cNvCxnSpPr>
            <a:cxnSpLocks/>
            <a:endCxn id="12" idx="0"/>
          </p:cNvCxnSpPr>
          <p:nvPr/>
        </p:nvCxnSpPr>
        <p:spPr bwMode="auto">
          <a:xfrm flipH="1">
            <a:off x="2321012" y="2717559"/>
            <a:ext cx="810392" cy="82631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 name="TextBox 11"/>
          <p:cNvSpPr txBox="1"/>
          <p:nvPr/>
        </p:nvSpPr>
        <p:spPr>
          <a:xfrm>
            <a:off x="685801" y="3543869"/>
            <a:ext cx="327042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Least Travel Cost  (LTC)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 (ridesharing</a:t>
            </a:r>
            <a:r>
              <a:rPr kumimoji="0" lang="en-US" sz="1400" b="0" i="0" u="none" strike="noStrike" kern="1200" cap="none" spc="0" normalizeH="0" baseline="30000" noProof="0" dirty="0">
                <a:ln>
                  <a:noFill/>
                </a:ln>
                <a:solidFill>
                  <a:srgbClr val="000000"/>
                </a:solidFill>
                <a:effectLst/>
                <a:uLnTx/>
                <a:uFillTx/>
                <a:latin typeface="Arial"/>
                <a:ea typeface="ＭＳ Ｐゴシック"/>
              </a:rPr>
              <a:t> [1,2,3,4,5,6,]</a:t>
            </a:r>
            <a:r>
              <a:rPr kumimoji="0" lang="en-US" sz="1400" b="0" i="0" u="none" strike="noStrike" kern="1200" cap="none" spc="0" normalizeH="0" baseline="0" noProof="0" dirty="0">
                <a:ln>
                  <a:noFill/>
                </a:ln>
                <a:solidFill>
                  <a:srgbClr val="000000"/>
                </a:solidFill>
                <a:effectLst/>
                <a:uLnTx/>
                <a:uFillTx/>
                <a:latin typeface="Arial"/>
                <a:ea typeface="ＭＳ Ｐゴシック"/>
              </a:rPr>
              <a:t>, spatial </a:t>
            </a:r>
            <a:r>
              <a:rPr kumimoji="0" lang="en-US" sz="1400" b="0" i="0" u="none" strike="noStrike" kern="1200" cap="none" spc="0" normalizeH="0" baseline="0" noProof="0" dirty="0" err="1">
                <a:ln>
                  <a:noFill/>
                </a:ln>
                <a:solidFill>
                  <a:srgbClr val="000000"/>
                </a:solidFill>
                <a:effectLst/>
                <a:uLnTx/>
                <a:uFillTx/>
                <a:latin typeface="Arial"/>
                <a:ea typeface="ＭＳ Ｐゴシック"/>
              </a:rPr>
              <a:t>crowdsourcing</a:t>
            </a:r>
            <a:r>
              <a:rPr kumimoji="0" lang="en-US" sz="1400" b="0" i="0" u="none" strike="noStrike" kern="1200" cap="none" spc="0" normalizeH="0" baseline="0" noProof="0" dirty="0">
                <a:ln>
                  <a:noFill/>
                </a:ln>
                <a:solidFill>
                  <a:srgbClr val="000000"/>
                </a:solidFill>
                <a:effectLst/>
                <a:uLnTx/>
                <a:uFillTx/>
                <a:latin typeface="Arial"/>
                <a:ea typeface="ＭＳ Ｐゴシック"/>
              </a:rPr>
              <a:t> </a:t>
            </a:r>
            <a:r>
              <a:rPr kumimoji="0" lang="en-US" sz="1400" b="0" i="0" u="none" strike="noStrike" kern="1200" cap="none" spc="0" normalizeH="0" baseline="30000" noProof="0" dirty="0">
                <a:ln>
                  <a:noFill/>
                </a:ln>
                <a:solidFill>
                  <a:srgbClr val="000000"/>
                </a:solidFill>
                <a:effectLst/>
                <a:uLnTx/>
                <a:uFillTx/>
                <a:latin typeface="Arial"/>
                <a:ea typeface="ＭＳ Ｐゴシック"/>
              </a:rPr>
              <a:t>[7, 8,9,10]</a:t>
            </a:r>
            <a:r>
              <a:rPr kumimoji="0" lang="en-US" sz="1400" b="0" i="0" u="none" strike="noStrike" kern="1200" cap="none" spc="0" normalizeH="0" baseline="0" noProof="0" dirty="0">
                <a:ln>
                  <a:noFill/>
                </a:ln>
                <a:solidFill>
                  <a:srgbClr val="000000"/>
                </a:solidFill>
                <a:effectLst/>
                <a:uLnTx/>
                <a:uFillTx/>
                <a:latin typeface="Arial"/>
                <a:ea typeface="ＭＳ Ｐゴシック"/>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Least Location Entropy Priority  (LLEP)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(spatial </a:t>
            </a:r>
            <a:r>
              <a:rPr kumimoji="0" lang="en-US" sz="1400" b="0" i="0" u="none" strike="noStrike" kern="1200" cap="none" spc="0" normalizeH="0" baseline="0" noProof="0" dirty="0" err="1">
                <a:ln>
                  <a:noFill/>
                </a:ln>
                <a:solidFill>
                  <a:srgbClr val="000000"/>
                </a:solidFill>
                <a:effectLst/>
                <a:uLnTx/>
                <a:uFillTx/>
                <a:latin typeface="Arial"/>
                <a:ea typeface="ＭＳ Ｐゴシック"/>
              </a:rPr>
              <a:t>crowdsourcing</a:t>
            </a:r>
            <a:r>
              <a:rPr kumimoji="0" lang="en-US" sz="1400" b="0" i="0" u="none" strike="noStrike" kern="1200" cap="none" spc="0" normalizeH="0" baseline="0" noProof="0" dirty="0">
                <a:ln>
                  <a:noFill/>
                </a:ln>
                <a:solidFill>
                  <a:srgbClr val="000000"/>
                </a:solidFill>
                <a:effectLst/>
                <a:uLnTx/>
                <a:uFillTx/>
                <a:latin typeface="Arial"/>
                <a:ea typeface="ＭＳ Ｐゴシック"/>
              </a:rPr>
              <a:t> </a:t>
            </a:r>
            <a:r>
              <a:rPr kumimoji="0" lang="en-US" sz="1400" b="0" i="0" u="none" strike="noStrike" kern="1200" cap="none" spc="0" normalizeH="0" baseline="30000" noProof="0" dirty="0">
                <a:ln>
                  <a:noFill/>
                </a:ln>
                <a:solidFill>
                  <a:srgbClr val="000000"/>
                </a:solidFill>
                <a:effectLst/>
                <a:uLnTx/>
                <a:uFillTx/>
                <a:latin typeface="Arial"/>
                <a:ea typeface="ＭＳ Ｐゴシック"/>
              </a:rPr>
              <a:t>[7]</a:t>
            </a:r>
            <a:r>
              <a:rPr kumimoji="0" lang="en-US" sz="1400" b="0" i="0" u="none" strike="noStrike" kern="1200" cap="none" spc="0" normalizeH="0" baseline="0" noProof="0" dirty="0">
                <a:ln>
                  <a:noFill/>
                </a:ln>
                <a:solidFill>
                  <a:srgbClr val="000000"/>
                </a:solidFill>
                <a:effectLst/>
                <a:uLnTx/>
                <a:uFillTx/>
                <a:latin typeface="Arial"/>
                <a:ea typeface="ＭＳ Ｐゴシック"/>
              </a:rPr>
              <a:t>)</a:t>
            </a:r>
          </a:p>
        </p:txBody>
      </p:sp>
      <p:sp>
        <p:nvSpPr>
          <p:cNvPr id="18" name="TextBox 17"/>
          <p:cNvSpPr txBox="1"/>
          <p:nvPr/>
        </p:nvSpPr>
        <p:spPr>
          <a:xfrm>
            <a:off x="1607402" y="2874528"/>
            <a:ext cx="1600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No</a:t>
            </a:r>
          </a:p>
        </p:txBody>
      </p:sp>
      <p:grpSp>
        <p:nvGrpSpPr>
          <p:cNvPr id="19" name="Group 18">
            <a:extLst>
              <a:ext uri="{FF2B5EF4-FFF2-40B4-BE49-F238E27FC236}">
                <a16:creationId xmlns:a16="http://schemas.microsoft.com/office/drawing/2014/main" id="{0E5DC992-A587-6444-9936-9A4EBA7BE00D}"/>
              </a:ext>
              <a:ext uri="{C183D7F6-B498-43B3-948B-1728B52AA6E4}">
                <adec:decorative xmlns:adec="http://schemas.microsoft.com/office/drawing/2017/decorative" val="1"/>
              </a:ext>
            </a:extLst>
          </p:cNvPr>
          <p:cNvGrpSpPr/>
          <p:nvPr/>
        </p:nvGrpSpPr>
        <p:grpSpPr>
          <a:xfrm>
            <a:off x="3131403" y="2717559"/>
            <a:ext cx="3809998" cy="2139847"/>
            <a:chOff x="3131403" y="2717559"/>
            <a:chExt cx="3809998" cy="2139847"/>
          </a:xfrm>
        </p:grpSpPr>
        <p:cxnSp>
          <p:nvCxnSpPr>
            <p:cNvPr id="10" name="Straight Arrow Connector 9"/>
            <p:cNvCxnSpPr>
              <a:cxnSpLocks/>
              <a:endCxn id="44" idx="0"/>
            </p:cNvCxnSpPr>
            <p:nvPr/>
          </p:nvCxnSpPr>
          <p:spPr bwMode="auto">
            <a:xfrm>
              <a:off x="3131403" y="2717559"/>
              <a:ext cx="2590798" cy="11857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3562597" y="2963617"/>
              <a:ext cx="1600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Yes</a:t>
              </a:r>
            </a:p>
          </p:txBody>
        </p:sp>
        <p:sp>
          <p:nvSpPr>
            <p:cNvPr id="44" name="TextBox 43"/>
            <p:cNvSpPr txBox="1"/>
            <p:nvPr/>
          </p:nvSpPr>
          <p:spPr>
            <a:xfrm>
              <a:off x="4503001" y="3903299"/>
              <a:ext cx="24384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Arial"/>
                  <a:ea typeface="ＭＳ Ｐゴシック"/>
                </a:rPr>
                <a:t>Preliminary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Least Accepted First (LAF)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Least Appearance as Candidate First (LCF)</a:t>
              </a:r>
            </a:p>
          </p:txBody>
        </p:sp>
      </p:grpSp>
      <p:sp>
        <p:nvSpPr>
          <p:cNvPr id="32" name="Slide Number Placeholder 3"/>
          <p:cNvSpPr txBox="1">
            <a:spLocks/>
          </p:cNvSpPr>
          <p:nvPr/>
        </p:nvSpPr>
        <p:spPr>
          <a:xfrm>
            <a:off x="152400" y="6324600"/>
            <a:ext cx="21336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4B1FE366-8AE6-344D-A219-B0EE0B015E08}" type="slidenum">
              <a:rPr kumimoji="0" lang="en-US" sz="2400" b="0" i="0" u="none" strike="noStrike" kern="1200" cap="none" spc="0" normalizeH="0" baseline="0" noProof="0" smtClean="0">
                <a:ln>
                  <a:noFill/>
                </a:ln>
                <a:solidFill>
                  <a:srgbClr val="FFFFFF"/>
                </a:solidFill>
                <a:effectLst/>
                <a:uLnTx/>
                <a:uFillTx/>
                <a:latin typeface="Arial" charset="0"/>
                <a:ea typeface="ＭＳ Ｐゴシック" pitchFamily="16"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82</a:t>
            </a:fld>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16" charset="-128"/>
              <a:cs typeface="+mn-cs"/>
            </a:endParaRPr>
          </a:p>
        </p:txBody>
      </p:sp>
      <p:graphicFrame>
        <p:nvGraphicFramePr>
          <p:cNvPr id="33" name="Table 32" descr="Reorganized decision tree of assignment strategies showing proposed UA-LUF as a direct ‘Yes’ branch for utilization-aware and provider-balanced methods, contrasted with LTC/LLEP and preliminary heuristics."/>
          <p:cNvGraphicFramePr>
            <a:graphicFrameLocks noGrp="1"/>
          </p:cNvGraphicFramePr>
          <p:nvPr>
            <p:extLst>
              <p:ext uri="{D42A27DB-BD31-4B8C-83A1-F6EECF244321}">
                <p14:modId xmlns:p14="http://schemas.microsoft.com/office/powerpoint/2010/main" val="1384728766"/>
              </p:ext>
            </p:extLst>
          </p:nvPr>
        </p:nvGraphicFramePr>
        <p:xfrm>
          <a:off x="1123015" y="4999937"/>
          <a:ext cx="1874520" cy="670560"/>
        </p:xfrm>
        <a:graphic>
          <a:graphicData uri="http://schemas.openxmlformats.org/drawingml/2006/table">
            <a:tbl>
              <a:tblPr firstRow="1" bandRow="1">
                <a:tableStyleId>{F5AB1C69-6EDB-4FF4-983F-18BD219EF322}</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tblGrid>
              <a:tr h="297180">
                <a:tc>
                  <a:txBody>
                    <a:bodyPr/>
                    <a:lstStyle/>
                    <a:p>
                      <a:pPr algn="ctr"/>
                      <a:r>
                        <a:rPr lang="en-US" sz="1600" dirty="0">
                          <a:solidFill>
                            <a:sysClr val="windowText" lastClr="00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600" b="1" dirty="0">
                          <a:solidFill>
                            <a:sysClr val="windowText" lastClr="00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80">
                <a:tc>
                  <a:txBody>
                    <a:bodyPr/>
                    <a:lstStyle/>
                    <a:p>
                      <a:pPr algn="ctr"/>
                      <a:r>
                        <a:rPr lang="en-US" sz="1600" b="1" dirty="0">
                          <a:solidFill>
                            <a:sysClr val="windowText" lastClr="000000"/>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4" name="Table 33" descr="Reorganized decision tree of assignment strategies showing proposed UA-LUF as a direct ‘Yes’ branch for utilization-aware and provider-balanced methods, contrasted with LTC/LLEP and preliminary heuristics."/>
          <p:cNvGraphicFramePr>
            <a:graphicFrameLocks noGrp="1"/>
          </p:cNvGraphicFramePr>
          <p:nvPr>
            <p:extLst>
              <p:ext uri="{D42A27DB-BD31-4B8C-83A1-F6EECF244321}">
                <p14:modId xmlns:p14="http://schemas.microsoft.com/office/powerpoint/2010/main" val="3013686677"/>
              </p:ext>
            </p:extLst>
          </p:nvPr>
        </p:nvGraphicFramePr>
        <p:xfrm>
          <a:off x="4731601" y="4893899"/>
          <a:ext cx="2133603" cy="670560"/>
        </p:xfrm>
        <a:graphic>
          <a:graphicData uri="http://schemas.openxmlformats.org/drawingml/2006/table">
            <a:tbl>
              <a:tblPr firstRow="1" bandRow="1">
                <a:tableStyleId>{F5AB1C69-6EDB-4FF4-983F-18BD219EF322}</a:tableStyleId>
              </a:tblPr>
              <a:tblGrid>
                <a:gridCol w="237067">
                  <a:extLst>
                    <a:ext uri="{9D8B030D-6E8A-4147-A177-3AD203B41FA5}">
                      <a16:colId xmlns:a16="http://schemas.microsoft.com/office/drawing/2014/main" val="20000"/>
                    </a:ext>
                  </a:extLst>
                </a:gridCol>
                <a:gridCol w="237067">
                  <a:extLst>
                    <a:ext uri="{9D8B030D-6E8A-4147-A177-3AD203B41FA5}">
                      <a16:colId xmlns:a16="http://schemas.microsoft.com/office/drawing/2014/main" val="20001"/>
                    </a:ext>
                  </a:extLst>
                </a:gridCol>
                <a:gridCol w="237067">
                  <a:extLst>
                    <a:ext uri="{9D8B030D-6E8A-4147-A177-3AD203B41FA5}">
                      <a16:colId xmlns:a16="http://schemas.microsoft.com/office/drawing/2014/main" val="20002"/>
                    </a:ext>
                  </a:extLst>
                </a:gridCol>
                <a:gridCol w="237067">
                  <a:extLst>
                    <a:ext uri="{9D8B030D-6E8A-4147-A177-3AD203B41FA5}">
                      <a16:colId xmlns:a16="http://schemas.microsoft.com/office/drawing/2014/main" val="20003"/>
                    </a:ext>
                  </a:extLst>
                </a:gridCol>
                <a:gridCol w="237067">
                  <a:extLst>
                    <a:ext uri="{9D8B030D-6E8A-4147-A177-3AD203B41FA5}">
                      <a16:colId xmlns:a16="http://schemas.microsoft.com/office/drawing/2014/main" val="20004"/>
                    </a:ext>
                  </a:extLst>
                </a:gridCol>
                <a:gridCol w="237067">
                  <a:extLst>
                    <a:ext uri="{9D8B030D-6E8A-4147-A177-3AD203B41FA5}">
                      <a16:colId xmlns:a16="http://schemas.microsoft.com/office/drawing/2014/main" val="20005"/>
                    </a:ext>
                  </a:extLst>
                </a:gridCol>
                <a:gridCol w="237067">
                  <a:extLst>
                    <a:ext uri="{9D8B030D-6E8A-4147-A177-3AD203B41FA5}">
                      <a16:colId xmlns:a16="http://schemas.microsoft.com/office/drawing/2014/main" val="20006"/>
                    </a:ext>
                  </a:extLst>
                </a:gridCol>
                <a:gridCol w="237067">
                  <a:extLst>
                    <a:ext uri="{9D8B030D-6E8A-4147-A177-3AD203B41FA5}">
                      <a16:colId xmlns:a16="http://schemas.microsoft.com/office/drawing/2014/main" val="20007"/>
                    </a:ext>
                  </a:extLst>
                </a:gridCol>
                <a:gridCol w="237067">
                  <a:extLst>
                    <a:ext uri="{9D8B030D-6E8A-4147-A177-3AD203B41FA5}">
                      <a16:colId xmlns:a16="http://schemas.microsoft.com/office/drawing/2014/main" val="20008"/>
                    </a:ext>
                  </a:extLst>
                </a:gridCol>
              </a:tblGrid>
              <a:tr h="297180">
                <a:tc>
                  <a:txBody>
                    <a:bodyPr/>
                    <a:lstStyle/>
                    <a:p>
                      <a:pPr algn="ctr"/>
                      <a:r>
                        <a:rPr lang="en-US" sz="1600" dirty="0">
                          <a:solidFill>
                            <a:sysClr val="windowText" lastClr="00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600" b="1" dirty="0">
                          <a:solidFill>
                            <a:sysClr val="windowText" lastClr="00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80">
                <a:tc>
                  <a:txBody>
                    <a:bodyPr/>
                    <a:lstStyle/>
                    <a:p>
                      <a:pPr algn="ctr"/>
                      <a:r>
                        <a:rPr lang="en-US" sz="1600" b="1" dirty="0">
                          <a:solidFill>
                            <a:sysClr val="windowText" lastClr="000000"/>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r>
                        <a:rPr lang="en-US" sz="1600" b="1" dirty="0">
                          <a:solidFill>
                            <a:sysClr val="windowText" lastClr="00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600" b="1" dirty="0">
                          <a:solidFill>
                            <a:sysClr val="windowText" lastClr="00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600" b="1" dirty="0">
                          <a:solidFill>
                            <a:sysClr val="windowText" lastClr="0000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0" name="TextBox 19">
            <a:extLst>
              <a:ext uri="{FF2B5EF4-FFF2-40B4-BE49-F238E27FC236}">
                <a16:creationId xmlns:a16="http://schemas.microsoft.com/office/drawing/2014/main" id="{3DC1B7C5-C14B-4442-89B6-6E80E2ECD0B5}"/>
              </a:ext>
            </a:extLst>
          </p:cNvPr>
          <p:cNvSpPr txBox="1"/>
          <p:nvPr/>
        </p:nvSpPr>
        <p:spPr>
          <a:xfrm>
            <a:off x="1416903" y="1162789"/>
            <a:ext cx="67817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Utilization-aware &amp; provider-balanced assignments</a:t>
            </a:r>
            <a:r>
              <a:rPr kumimoji="0" lang="en-US" sz="2000" b="0" i="0" u="none" strike="noStrike" kern="1200" cap="none" spc="0" normalizeH="0" noProof="0" dirty="0">
                <a:ln>
                  <a:noFill/>
                </a:ln>
                <a:solidFill>
                  <a:srgbClr val="000000"/>
                </a:solidFill>
                <a:effectLst/>
                <a:uLnTx/>
                <a:uFillTx/>
                <a:latin typeface="Arial"/>
                <a:ea typeface="ＭＳ Ｐゴシック"/>
              </a:rPr>
              <a:t> </a:t>
            </a:r>
            <a:endParaRPr kumimoji="0" lang="en-US" sz="2000" b="0" i="0" u="none" strike="noStrike" kern="1200" cap="none" spc="0" normalizeH="0" baseline="0" noProof="0" dirty="0">
              <a:ln>
                <a:noFill/>
              </a:ln>
              <a:solidFill>
                <a:srgbClr val="000000"/>
              </a:solidFill>
              <a:effectLst/>
              <a:uLnTx/>
              <a:uFillTx/>
              <a:latin typeface="Arial"/>
              <a:ea typeface="ＭＳ Ｐゴシック"/>
            </a:endParaRPr>
          </a:p>
        </p:txBody>
      </p:sp>
      <p:graphicFrame>
        <p:nvGraphicFramePr>
          <p:cNvPr id="22" name="Table 21" descr="Reorganized decision tree of assignment strategies showing proposed UA-LUF as a direct ‘Yes’ branch for utilization-aware and provider-balanced methods, contrasted with LTC/LLEP and preliminary heuristics.">
            <a:extLst>
              <a:ext uri="{FF2B5EF4-FFF2-40B4-BE49-F238E27FC236}">
                <a16:creationId xmlns:a16="http://schemas.microsoft.com/office/drawing/2014/main" id="{92316EC5-FAE8-C84E-B83A-2DC45D4A4B09}"/>
              </a:ext>
            </a:extLst>
          </p:cNvPr>
          <p:cNvGraphicFramePr>
            <a:graphicFrameLocks noGrp="1"/>
          </p:cNvGraphicFramePr>
          <p:nvPr>
            <p:extLst>
              <p:ext uri="{D42A27DB-BD31-4B8C-83A1-F6EECF244321}">
                <p14:modId xmlns:p14="http://schemas.microsoft.com/office/powerpoint/2010/main" val="1076452094"/>
              </p:ext>
            </p:extLst>
          </p:nvPr>
        </p:nvGraphicFramePr>
        <p:xfrm>
          <a:off x="6293701" y="2746907"/>
          <a:ext cx="2133603" cy="670560"/>
        </p:xfrm>
        <a:graphic>
          <a:graphicData uri="http://schemas.openxmlformats.org/drawingml/2006/table">
            <a:tbl>
              <a:tblPr firstRow="1" bandRow="1">
                <a:tableStyleId>{F5AB1C69-6EDB-4FF4-983F-18BD219EF322}</a:tableStyleId>
              </a:tblPr>
              <a:tblGrid>
                <a:gridCol w="237067">
                  <a:extLst>
                    <a:ext uri="{9D8B030D-6E8A-4147-A177-3AD203B41FA5}">
                      <a16:colId xmlns:a16="http://schemas.microsoft.com/office/drawing/2014/main" val="20000"/>
                    </a:ext>
                  </a:extLst>
                </a:gridCol>
                <a:gridCol w="237067">
                  <a:extLst>
                    <a:ext uri="{9D8B030D-6E8A-4147-A177-3AD203B41FA5}">
                      <a16:colId xmlns:a16="http://schemas.microsoft.com/office/drawing/2014/main" val="20001"/>
                    </a:ext>
                  </a:extLst>
                </a:gridCol>
                <a:gridCol w="237067">
                  <a:extLst>
                    <a:ext uri="{9D8B030D-6E8A-4147-A177-3AD203B41FA5}">
                      <a16:colId xmlns:a16="http://schemas.microsoft.com/office/drawing/2014/main" val="20002"/>
                    </a:ext>
                  </a:extLst>
                </a:gridCol>
                <a:gridCol w="237067">
                  <a:extLst>
                    <a:ext uri="{9D8B030D-6E8A-4147-A177-3AD203B41FA5}">
                      <a16:colId xmlns:a16="http://schemas.microsoft.com/office/drawing/2014/main" val="20003"/>
                    </a:ext>
                  </a:extLst>
                </a:gridCol>
                <a:gridCol w="237067">
                  <a:extLst>
                    <a:ext uri="{9D8B030D-6E8A-4147-A177-3AD203B41FA5}">
                      <a16:colId xmlns:a16="http://schemas.microsoft.com/office/drawing/2014/main" val="20004"/>
                    </a:ext>
                  </a:extLst>
                </a:gridCol>
                <a:gridCol w="237067">
                  <a:extLst>
                    <a:ext uri="{9D8B030D-6E8A-4147-A177-3AD203B41FA5}">
                      <a16:colId xmlns:a16="http://schemas.microsoft.com/office/drawing/2014/main" val="20005"/>
                    </a:ext>
                  </a:extLst>
                </a:gridCol>
                <a:gridCol w="237067">
                  <a:extLst>
                    <a:ext uri="{9D8B030D-6E8A-4147-A177-3AD203B41FA5}">
                      <a16:colId xmlns:a16="http://schemas.microsoft.com/office/drawing/2014/main" val="20006"/>
                    </a:ext>
                  </a:extLst>
                </a:gridCol>
                <a:gridCol w="237067">
                  <a:extLst>
                    <a:ext uri="{9D8B030D-6E8A-4147-A177-3AD203B41FA5}">
                      <a16:colId xmlns:a16="http://schemas.microsoft.com/office/drawing/2014/main" val="20007"/>
                    </a:ext>
                  </a:extLst>
                </a:gridCol>
                <a:gridCol w="237067">
                  <a:extLst>
                    <a:ext uri="{9D8B030D-6E8A-4147-A177-3AD203B41FA5}">
                      <a16:colId xmlns:a16="http://schemas.microsoft.com/office/drawing/2014/main" val="20008"/>
                    </a:ext>
                  </a:extLst>
                </a:gridCol>
              </a:tblGrid>
              <a:tr h="297180">
                <a:tc>
                  <a:txBody>
                    <a:bodyPr/>
                    <a:lstStyle/>
                    <a:p>
                      <a:pPr algn="ctr"/>
                      <a:r>
                        <a:rPr lang="en-US" sz="1600" dirty="0">
                          <a:solidFill>
                            <a:sysClr val="windowText" lastClr="000000"/>
                          </a:solidFill>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600" b="1" dirty="0">
                          <a:solidFill>
                            <a:sysClr val="windowText" lastClr="00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ysClr val="windowText" lastClr="0000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7180">
                <a:tc>
                  <a:txBody>
                    <a:bodyPr/>
                    <a:lstStyle/>
                    <a:p>
                      <a:pPr algn="ctr"/>
                      <a:r>
                        <a:rPr lang="en-US" sz="1600" b="1" dirty="0">
                          <a:solidFill>
                            <a:sysClr val="windowText" lastClr="000000"/>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r>
                        <a:rPr lang="en-US" sz="1600" b="1" dirty="0">
                          <a:solidFill>
                            <a:sysClr val="windowText" lastClr="00000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600" b="1" dirty="0">
                          <a:solidFill>
                            <a:sysClr val="windowText" lastClr="00000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sz="16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6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16" name="Group 15">
            <a:extLst>
              <a:ext uri="{FF2B5EF4-FFF2-40B4-BE49-F238E27FC236}">
                <a16:creationId xmlns:a16="http://schemas.microsoft.com/office/drawing/2014/main" id="{4D3D1AA8-CAED-1E4B-ABD2-681C49A9FD63}"/>
              </a:ext>
              <a:ext uri="{C183D7F6-B498-43B3-948B-1728B52AA6E4}">
                <adec:decorative xmlns:adec="http://schemas.microsoft.com/office/drawing/2017/decorative" val="1"/>
              </a:ext>
            </a:extLst>
          </p:cNvPr>
          <p:cNvGrpSpPr/>
          <p:nvPr/>
        </p:nvGrpSpPr>
        <p:grpSpPr>
          <a:xfrm>
            <a:off x="4807803" y="1562899"/>
            <a:ext cx="3848098" cy="1097628"/>
            <a:chOff x="4807803" y="1562899"/>
            <a:chExt cx="3848098" cy="1097628"/>
          </a:xfrm>
        </p:grpSpPr>
        <p:sp>
          <p:nvSpPr>
            <p:cNvPr id="21" name="TextBox 20">
              <a:extLst>
                <a:ext uri="{FF2B5EF4-FFF2-40B4-BE49-F238E27FC236}">
                  <a16:creationId xmlns:a16="http://schemas.microsoft.com/office/drawing/2014/main" id="{781C107D-6C86-1440-8770-DA911FC15735}"/>
                </a:ext>
              </a:extLst>
            </p:cNvPr>
            <p:cNvSpPr txBox="1"/>
            <p:nvPr/>
          </p:nvSpPr>
          <p:spPr>
            <a:xfrm>
              <a:off x="5912701" y="2137307"/>
              <a:ext cx="2743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0000"/>
                  </a:solidFill>
                  <a:effectLst/>
                  <a:uLnTx/>
                  <a:uFillTx/>
                  <a:latin typeface="Arial"/>
                  <a:ea typeface="ＭＳ Ｐゴシック"/>
                </a:rPr>
                <a:t>Proposed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rPr>
                <a:t>Least Utilized First (UA-LUF)</a:t>
              </a:r>
            </a:p>
          </p:txBody>
        </p:sp>
        <p:cxnSp>
          <p:nvCxnSpPr>
            <p:cNvPr id="23" name="Straight Arrow Connector 22">
              <a:extLst>
                <a:ext uri="{FF2B5EF4-FFF2-40B4-BE49-F238E27FC236}">
                  <a16:creationId xmlns:a16="http://schemas.microsoft.com/office/drawing/2014/main" id="{77C30E22-26D4-4744-A1E2-B2D1867BF500}"/>
                </a:ext>
              </a:extLst>
            </p:cNvPr>
            <p:cNvCxnSpPr>
              <a:cxnSpLocks/>
              <a:stCxn id="20" idx="2"/>
              <a:endCxn id="21" idx="0"/>
            </p:cNvCxnSpPr>
            <p:nvPr/>
          </p:nvCxnSpPr>
          <p:spPr bwMode="auto">
            <a:xfrm>
              <a:off x="4807803" y="1562899"/>
              <a:ext cx="2476498" cy="5744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 name="TextBox 25">
              <a:extLst>
                <a:ext uri="{FF2B5EF4-FFF2-40B4-BE49-F238E27FC236}">
                  <a16:creationId xmlns:a16="http://schemas.microsoft.com/office/drawing/2014/main" id="{669D291C-A37B-BA42-903D-EC1DA6C6C553}"/>
                </a:ext>
              </a:extLst>
            </p:cNvPr>
            <p:cNvSpPr txBox="1"/>
            <p:nvPr/>
          </p:nvSpPr>
          <p:spPr>
            <a:xfrm>
              <a:off x="6027006" y="1633170"/>
              <a:ext cx="1600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Yes</a:t>
              </a:r>
            </a:p>
          </p:txBody>
        </p:sp>
      </p:grpSp>
      <p:sp>
        <p:nvSpPr>
          <p:cNvPr id="5" name="Rectangle 4">
            <a:extLst>
              <a:ext uri="{FF2B5EF4-FFF2-40B4-BE49-F238E27FC236}">
                <a16:creationId xmlns:a16="http://schemas.microsoft.com/office/drawing/2014/main" id="{D62E0556-D58B-524A-BBEA-420FDF1A4CD1}"/>
              </a:ext>
            </a:extLst>
          </p:cNvPr>
          <p:cNvSpPr/>
          <p:nvPr/>
        </p:nvSpPr>
        <p:spPr>
          <a:xfrm>
            <a:off x="2088546" y="2283668"/>
            <a:ext cx="2238113" cy="400110"/>
          </a:xfrm>
          <a:prstGeom prst="rect">
            <a:avLst/>
          </a:prstGeom>
        </p:spPr>
        <p:txBody>
          <a:bodyPr wrap="none">
            <a:spAutoFit/>
          </a:bodyPr>
          <a:lstStyle/>
          <a:p>
            <a:r>
              <a:rPr lang="en-US" sz="2000" dirty="0">
                <a:solidFill>
                  <a:srgbClr val="000000"/>
                </a:solidFill>
                <a:latin typeface="Arial"/>
                <a:ea typeface="ＭＳ Ｐゴシック"/>
              </a:rPr>
              <a:t>provider-balanced</a:t>
            </a:r>
            <a:endParaRPr lang="en-US" sz="2000" dirty="0"/>
          </a:p>
        </p:txBody>
      </p:sp>
      <p:cxnSp>
        <p:nvCxnSpPr>
          <p:cNvPr id="28" name="Straight Arrow Connector 27">
            <a:extLst>
              <a:ext uri="{FF2B5EF4-FFF2-40B4-BE49-F238E27FC236}">
                <a16:creationId xmlns:a16="http://schemas.microsoft.com/office/drawing/2014/main" id="{277BF4E2-2728-6C4A-8765-5B92698D677A}"/>
              </a:ext>
              <a:ext uri="{C183D7F6-B498-43B3-948B-1728B52AA6E4}">
                <adec:decorative xmlns:adec="http://schemas.microsoft.com/office/drawing/2017/decorative" val="1"/>
              </a:ext>
            </a:extLst>
          </p:cNvPr>
          <p:cNvCxnSpPr>
            <a:cxnSpLocks/>
            <a:stCxn id="20" idx="2"/>
            <a:endCxn id="5" idx="0"/>
          </p:cNvCxnSpPr>
          <p:nvPr/>
        </p:nvCxnSpPr>
        <p:spPr bwMode="auto">
          <a:xfrm flipH="1">
            <a:off x="3207603" y="1562899"/>
            <a:ext cx="1600200" cy="72076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TextBox 28">
            <a:extLst>
              <a:ext uri="{FF2B5EF4-FFF2-40B4-BE49-F238E27FC236}">
                <a16:creationId xmlns:a16="http://schemas.microsoft.com/office/drawing/2014/main" id="{FF3B6855-0CE9-7B42-99CE-46224FE00F0A}"/>
              </a:ext>
            </a:extLst>
          </p:cNvPr>
          <p:cNvSpPr txBox="1"/>
          <p:nvPr/>
        </p:nvSpPr>
        <p:spPr>
          <a:xfrm>
            <a:off x="2762497" y="1614327"/>
            <a:ext cx="1600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a:rPr>
              <a:t>No</a:t>
            </a:r>
          </a:p>
        </p:txBody>
      </p:sp>
    </p:spTree>
    <p:extLst>
      <p:ext uri="{BB962C8B-B14F-4D97-AF65-F5344CB8AC3E}">
        <p14:creationId xmlns:p14="http://schemas.microsoft.com/office/powerpoint/2010/main" val="4194504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7CAFA8A3-1DA6-4612-70F5-B4D77AC7B6B0}"/>
            </a:ext>
          </a:extLst>
        </p:cNvPr>
        <p:cNvGrpSpPr/>
        <p:nvPr/>
      </p:nvGrpSpPr>
      <p:grpSpPr>
        <a:xfrm>
          <a:off x="0" y="0"/>
          <a:ext cx="0" cy="0"/>
          <a:chOff x="0" y="0"/>
          <a:chExt cx="0" cy="0"/>
        </a:xfrm>
      </p:grpSpPr>
      <p:sp>
        <p:nvSpPr>
          <p:cNvPr id="203" name="Google Shape;203;p27">
            <a:extLst>
              <a:ext uri="{FF2B5EF4-FFF2-40B4-BE49-F238E27FC236}">
                <a16:creationId xmlns:a16="http://schemas.microsoft.com/office/drawing/2014/main" id="{B5F3622B-BD97-BFA9-71CB-BBFDD843C990}"/>
              </a:ext>
            </a:extLst>
          </p:cNvPr>
          <p:cNvSpPr txBox="1">
            <a:spLocks noGrp="1"/>
          </p:cNvSpPr>
          <p:nvPr>
            <p:ph type="body" idx="1"/>
          </p:nvPr>
        </p:nvSpPr>
        <p:spPr>
          <a:xfrm>
            <a:off x="68419" y="946436"/>
            <a:ext cx="8974913" cy="4565131"/>
          </a:xfrm>
          <a:prstGeom prst="rect">
            <a:avLst/>
          </a:prstGeom>
          <a:solidFill>
            <a:schemeClr val="lt1"/>
          </a:solidFill>
        </p:spPr>
        <p:txBody>
          <a:bodyPr spcFirstLastPara="1" vert="horz" wrap="square" lIns="91425" tIns="91425" rIns="91425" bIns="91425" numCol="1" anchor="t" anchorCtr="0" compatLnSpc="1">
            <a:prstTxWarp prst="textNoShape">
              <a:avLst/>
            </a:prstTxWarp>
            <a:noAutofit/>
          </a:bodyPr>
          <a:lstStyle/>
          <a:p>
            <a:pPr marL="0" indent="0">
              <a:spcAft>
                <a:spcPts val="0"/>
              </a:spcAft>
              <a:buClr>
                <a:schemeClr val="dk1"/>
              </a:buClr>
              <a:buSzPts val="1100"/>
              <a:buNone/>
            </a:pPr>
            <a:r>
              <a:rPr lang="en-US" sz="1600" dirty="0">
                <a:solidFill>
                  <a:schemeClr val="dk1"/>
                </a:solidFill>
              </a:rPr>
              <a:t>Q1: What primarily motivated the development of the </a:t>
            </a:r>
            <a:r>
              <a:rPr lang="en-US" sz="1600" dirty="0" err="1">
                <a:solidFill>
                  <a:schemeClr val="dk1"/>
                </a:solidFill>
              </a:rPr>
              <a:t>GeoCrowd</a:t>
            </a:r>
            <a:r>
              <a:rPr lang="en-US" sz="1600" dirty="0">
                <a:solidFill>
                  <a:schemeClr val="dk1"/>
                </a:solidFill>
              </a:rPr>
              <a:t> framework? problem?</a:t>
            </a:r>
          </a:p>
          <a:p>
            <a:pPr marL="642931" lvl="1" indent="-342900">
              <a:spcAft>
                <a:spcPts val="0"/>
              </a:spcAft>
              <a:buClr>
                <a:schemeClr val="dk1"/>
              </a:buClr>
              <a:buSzPts val="1100"/>
              <a:buFont typeface="+mj-lt"/>
              <a:buAutoNum type="alphaLcParenR"/>
            </a:pPr>
            <a:r>
              <a:rPr lang="en-US" sz="1600" dirty="0">
                <a:solidFill>
                  <a:schemeClr val="dk1"/>
                </a:solidFill>
              </a:rPr>
              <a:t>The need to improve GPS navigation accuracy</a:t>
            </a:r>
          </a:p>
          <a:p>
            <a:pPr marL="642931" lvl="1" indent="-342900">
              <a:spcAft>
                <a:spcPts val="0"/>
              </a:spcAft>
              <a:buClr>
                <a:schemeClr val="dk1"/>
              </a:buClr>
              <a:buSzPts val="1100"/>
              <a:buFont typeface="+mj-lt"/>
              <a:buAutoNum type="alphaLcParenR"/>
            </a:pPr>
            <a:r>
              <a:rPr lang="en-US" sz="1600" dirty="0">
                <a:solidFill>
                  <a:schemeClr val="dk1"/>
                </a:solidFill>
              </a:rPr>
              <a:t>The ubiquity of mobile devices and the potential for spatial tasks</a:t>
            </a:r>
          </a:p>
          <a:p>
            <a:pPr marL="642931" lvl="1" indent="-342900">
              <a:spcAft>
                <a:spcPts val="0"/>
              </a:spcAft>
              <a:buClr>
                <a:schemeClr val="dk1"/>
              </a:buClr>
              <a:buSzPts val="1100"/>
              <a:buFont typeface="+mj-lt"/>
              <a:buAutoNum type="alphaLcParenR"/>
            </a:pPr>
            <a:r>
              <a:rPr lang="en-US" sz="1600" dirty="0">
                <a:solidFill>
                  <a:schemeClr val="dk1"/>
                </a:solidFill>
              </a:rPr>
              <a:t>The lack of spatial data for urban planning</a:t>
            </a:r>
          </a:p>
          <a:p>
            <a:pPr marL="642931" lvl="1" indent="-342900">
              <a:spcAft>
                <a:spcPts val="0"/>
              </a:spcAft>
              <a:buClr>
                <a:schemeClr val="dk1"/>
              </a:buClr>
              <a:buSzPts val="1100"/>
              <a:buFont typeface="+mj-lt"/>
              <a:buAutoNum type="alphaLcParenR"/>
            </a:pPr>
            <a:r>
              <a:rPr lang="en-US" sz="1600" dirty="0">
                <a:solidFill>
                  <a:schemeClr val="dk1"/>
                </a:solidFill>
              </a:rPr>
              <a:t>The challenge of real-time traffic monitoring</a:t>
            </a:r>
          </a:p>
          <a:p>
            <a:pPr marL="0" indent="0">
              <a:spcAft>
                <a:spcPts val="0"/>
              </a:spcAft>
              <a:buClr>
                <a:schemeClr val="dk1"/>
              </a:buClr>
              <a:buSzPts val="1100"/>
              <a:buNone/>
            </a:pPr>
            <a:endParaRPr lang="en-US" sz="1600" dirty="0">
              <a:solidFill>
                <a:schemeClr val="dk1"/>
              </a:solidFill>
            </a:endParaRPr>
          </a:p>
          <a:p>
            <a:pPr marL="0" indent="0">
              <a:spcAft>
                <a:spcPts val="0"/>
              </a:spcAft>
              <a:buClr>
                <a:schemeClr val="dk1"/>
              </a:buClr>
              <a:buSzPts val="1100"/>
              <a:buNone/>
            </a:pPr>
            <a:r>
              <a:rPr lang="en-US" sz="1600" dirty="0">
                <a:solidFill>
                  <a:schemeClr val="dk1"/>
                </a:solidFill>
              </a:rPr>
              <a:t>Q2: What is a novel contribution of the </a:t>
            </a:r>
            <a:r>
              <a:rPr lang="en-US" sz="1600" dirty="0" err="1">
                <a:solidFill>
                  <a:schemeClr val="dk1"/>
                </a:solidFill>
              </a:rPr>
              <a:t>GeoCrowd</a:t>
            </a:r>
            <a:r>
              <a:rPr lang="en-US" sz="1600" dirty="0">
                <a:solidFill>
                  <a:schemeClr val="dk1"/>
                </a:solidFill>
              </a:rPr>
              <a:t> framework compared to traditional crowdsourcing approaches?</a:t>
            </a:r>
          </a:p>
          <a:p>
            <a:pPr marL="642931" lvl="1" indent="-342900">
              <a:spcAft>
                <a:spcPts val="0"/>
              </a:spcAft>
              <a:buClr>
                <a:schemeClr val="dk1"/>
              </a:buClr>
              <a:buSzPts val="1100"/>
              <a:buFont typeface="+mj-lt"/>
              <a:buAutoNum type="alphaLcParenR"/>
            </a:pPr>
            <a:r>
              <a:rPr lang="en-US" sz="1600" dirty="0">
                <a:solidFill>
                  <a:schemeClr val="dk1"/>
                </a:solidFill>
              </a:rPr>
              <a:t>Introduction of a reward system for task completion.</a:t>
            </a:r>
          </a:p>
          <a:p>
            <a:pPr marL="642931" lvl="1" indent="-342900">
              <a:spcAft>
                <a:spcPts val="0"/>
              </a:spcAft>
              <a:buClr>
                <a:schemeClr val="dk1"/>
              </a:buClr>
              <a:buSzPts val="1100"/>
              <a:buFont typeface="+mj-lt"/>
              <a:buAutoNum type="alphaLcParenR"/>
            </a:pPr>
            <a:r>
              <a:rPr lang="en-US" sz="1600" dirty="0">
                <a:solidFill>
                  <a:schemeClr val="dk1"/>
                </a:solidFill>
              </a:rPr>
              <a:t>Utilization of a centralized server for task distribution. </a:t>
            </a:r>
          </a:p>
          <a:p>
            <a:pPr marL="642931" lvl="1" indent="-342900">
              <a:spcAft>
                <a:spcPts val="0"/>
              </a:spcAft>
              <a:buClr>
                <a:schemeClr val="dk1"/>
              </a:buClr>
              <a:buSzPts val="1100"/>
              <a:buFont typeface="+mj-lt"/>
              <a:buAutoNum type="alphaLcParenR"/>
            </a:pPr>
            <a:r>
              <a:rPr lang="en-US" sz="1600" dirty="0">
                <a:solidFill>
                  <a:schemeClr val="dk1"/>
                </a:solidFill>
              </a:rPr>
              <a:t>Development of a taxonomy for spatial crowdsourcing.</a:t>
            </a:r>
          </a:p>
          <a:p>
            <a:pPr marL="642931" lvl="1" indent="-342900">
              <a:spcAft>
                <a:spcPts val="0"/>
              </a:spcAft>
              <a:buClr>
                <a:schemeClr val="dk1"/>
              </a:buClr>
              <a:buSzPts val="1100"/>
              <a:buFont typeface="+mj-lt"/>
              <a:buAutoNum type="alphaLcParenR"/>
            </a:pPr>
            <a:r>
              <a:rPr lang="en-US" sz="1600" dirty="0">
                <a:solidFill>
                  <a:schemeClr val="dk1"/>
                </a:solidFill>
              </a:rPr>
              <a:t>Implementation of a real-time data analysis model.</a:t>
            </a:r>
          </a:p>
          <a:p>
            <a:pPr marL="0" indent="0">
              <a:spcAft>
                <a:spcPts val="0"/>
              </a:spcAft>
              <a:buClr>
                <a:schemeClr val="dk1"/>
              </a:buClr>
              <a:buSzPts val="1100"/>
              <a:buNone/>
            </a:pPr>
            <a:endParaRPr lang="en-US" sz="1600" dirty="0">
              <a:solidFill>
                <a:schemeClr val="dk1"/>
              </a:solidFill>
            </a:endParaRPr>
          </a:p>
          <a:p>
            <a:pPr marL="0" indent="0">
              <a:spcAft>
                <a:spcPts val="0"/>
              </a:spcAft>
              <a:buClr>
                <a:schemeClr val="dk1"/>
              </a:buClr>
              <a:buSzPts val="1100"/>
              <a:buNone/>
            </a:pPr>
            <a:r>
              <a:rPr lang="en-US" sz="1600" dirty="0">
                <a:solidFill>
                  <a:schemeClr val="dk1"/>
                </a:solidFill>
              </a:rPr>
              <a:t>Q3: Which assumption does </a:t>
            </a:r>
            <a:r>
              <a:rPr lang="en-US" sz="1600" dirty="0" err="1">
                <a:solidFill>
                  <a:schemeClr val="dk1"/>
                </a:solidFill>
              </a:rPr>
              <a:t>GeoCrowd</a:t>
            </a:r>
            <a:r>
              <a:rPr lang="en-US" sz="1600" dirty="0">
                <a:solidFill>
                  <a:schemeClr val="dk1"/>
                </a:solidFill>
              </a:rPr>
              <a:t> address to optimize the spatial task assignment process?</a:t>
            </a:r>
          </a:p>
          <a:p>
            <a:pPr marL="642931" lvl="1" indent="-342900">
              <a:spcAft>
                <a:spcPts val="0"/>
              </a:spcAft>
              <a:buClr>
                <a:schemeClr val="dk1"/>
              </a:buClr>
              <a:buSzPts val="1100"/>
              <a:buFont typeface="+mj-lt"/>
              <a:buAutoNum type="alphaLcParenR"/>
            </a:pPr>
            <a:r>
              <a:rPr lang="en-US" sz="1600" dirty="0">
                <a:solidFill>
                  <a:schemeClr val="dk1"/>
                </a:solidFill>
              </a:rPr>
              <a:t>Workers are willing to travel long distances for task completion.</a:t>
            </a:r>
          </a:p>
          <a:p>
            <a:pPr marL="642931" lvl="1" indent="-342900">
              <a:spcAft>
                <a:spcPts val="0"/>
              </a:spcAft>
              <a:buClr>
                <a:schemeClr val="dk1"/>
              </a:buClr>
              <a:buSzPts val="1100"/>
              <a:buFont typeface="+mj-lt"/>
              <a:buAutoNum type="alphaLcParenR"/>
            </a:pPr>
            <a:r>
              <a:rPr lang="en-US" sz="1600" dirty="0">
                <a:solidFill>
                  <a:schemeClr val="dk1"/>
                </a:solidFill>
              </a:rPr>
              <a:t>Spatial tasks require real-time completion by workers.</a:t>
            </a:r>
          </a:p>
          <a:p>
            <a:pPr marL="642931" lvl="1" indent="-342900">
              <a:spcAft>
                <a:spcPts val="0"/>
              </a:spcAft>
              <a:buClr>
                <a:schemeClr val="dk1"/>
              </a:buClr>
              <a:buSzPts val="1100"/>
              <a:buFont typeface="+mj-lt"/>
              <a:buAutoNum type="alphaLcParenR"/>
            </a:pPr>
            <a:r>
              <a:rPr lang="en-US" sz="1600" dirty="0">
                <a:solidFill>
                  <a:schemeClr val="dk1"/>
                </a:solidFill>
              </a:rPr>
              <a:t>Workers' locations and availability can improve task assignment efficiency.</a:t>
            </a:r>
          </a:p>
          <a:p>
            <a:pPr marL="642931" lvl="1" indent="-342900">
              <a:spcAft>
                <a:spcPts val="0"/>
              </a:spcAft>
              <a:buClr>
                <a:schemeClr val="dk1"/>
              </a:buClr>
              <a:buSzPts val="1100"/>
              <a:buFont typeface="+mj-lt"/>
              <a:buAutoNum type="alphaLcParenR"/>
            </a:pPr>
            <a:r>
              <a:rPr lang="en-US" sz="1600" dirty="0">
                <a:solidFill>
                  <a:schemeClr val="dk1"/>
                </a:solidFill>
              </a:rPr>
              <a:t>All spatial tasks have the same level of complexity and duration.</a:t>
            </a:r>
          </a:p>
          <a:p>
            <a:pPr marL="0" indent="0">
              <a:spcAft>
                <a:spcPts val="0"/>
              </a:spcAft>
              <a:buClr>
                <a:schemeClr val="dk1"/>
              </a:buClr>
              <a:buSzPts val="1100"/>
              <a:buNone/>
            </a:pPr>
            <a:endParaRPr lang="en" sz="1600" dirty="0">
              <a:solidFill>
                <a:schemeClr val="dk1"/>
              </a:solidFill>
            </a:endParaRPr>
          </a:p>
          <a:p>
            <a:pPr marL="0" indent="0">
              <a:spcAft>
                <a:spcPts val="0"/>
              </a:spcAft>
              <a:buClr>
                <a:schemeClr val="dk1"/>
              </a:buClr>
              <a:buSzPts val="1100"/>
              <a:buNone/>
            </a:pPr>
            <a:endParaRPr lang="en" sz="1600" dirty="0">
              <a:solidFill>
                <a:schemeClr val="dk1"/>
              </a:solidFill>
            </a:endParaRPr>
          </a:p>
        </p:txBody>
      </p:sp>
      <p:sp>
        <p:nvSpPr>
          <p:cNvPr id="204" name="Google Shape;204;p27">
            <a:extLst>
              <a:ext uri="{FF2B5EF4-FFF2-40B4-BE49-F238E27FC236}">
                <a16:creationId xmlns:a16="http://schemas.microsoft.com/office/drawing/2014/main" id="{98A427A9-AA70-9395-69B4-41CAE01B7C91}"/>
              </a:ext>
            </a:extLst>
          </p:cNvPr>
          <p:cNvSpPr txBox="1">
            <a:spLocks noGrp="1"/>
          </p:cNvSpPr>
          <p:nvPr>
            <p:ph type="title"/>
          </p:nvPr>
        </p:nvSpPr>
        <p:spPr>
          <a:xfrm>
            <a:off x="311700" y="289847"/>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spcAft>
                <a:spcPts val="0"/>
              </a:spcAft>
            </a:pPr>
            <a:r>
              <a:rPr lang="en" dirty="0"/>
              <a:t>Quiz (4)</a:t>
            </a:r>
            <a:endParaRPr dirty="0"/>
          </a:p>
        </p:txBody>
      </p:sp>
    </p:spTree>
    <p:extLst>
      <p:ext uri="{BB962C8B-B14F-4D97-AF65-F5344CB8AC3E}">
        <p14:creationId xmlns:p14="http://schemas.microsoft.com/office/powerpoint/2010/main" val="4204751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07819"/>
            <a:ext cx="7772400" cy="476250"/>
          </a:xfrm>
        </p:spPr>
        <p:txBody>
          <a:bodyPr/>
          <a:lstStyle/>
          <a:p>
            <a:r>
              <a:rPr lang="en-US" b="1" dirty="0"/>
              <a:t>Paper Conclusion, Evaluation, Presentation</a:t>
            </a:r>
          </a:p>
        </p:txBody>
      </p:sp>
      <p:sp>
        <p:nvSpPr>
          <p:cNvPr id="3" name="Content Placeholder 2"/>
          <p:cNvSpPr>
            <a:spLocks noGrp="1"/>
          </p:cNvSpPr>
          <p:nvPr>
            <p:ph idx="1"/>
          </p:nvPr>
        </p:nvSpPr>
        <p:spPr>
          <a:xfrm>
            <a:off x="685800" y="809369"/>
            <a:ext cx="8056418" cy="4939272"/>
          </a:xfrm>
        </p:spPr>
        <p:txBody>
          <a:bodyPr/>
          <a:lstStyle/>
          <a:p>
            <a:r>
              <a:rPr lang="en-US" b="1" dirty="0"/>
              <a:t>Are the correct conclusions drawn from the results? </a:t>
            </a:r>
          </a:p>
          <a:p>
            <a:pPr lvl="1"/>
            <a:r>
              <a:rPr lang="en-US" sz="1600" dirty="0"/>
              <a:t>Are contribution claims supported by evidence?</a:t>
            </a:r>
          </a:p>
          <a:p>
            <a:pPr lvl="1"/>
            <a:r>
              <a:rPr lang="en-US" sz="1600" dirty="0"/>
              <a:t>Ex. Match claim types with evidence type</a:t>
            </a:r>
          </a:p>
          <a:p>
            <a:endParaRPr lang="en-US" b="1" dirty="0"/>
          </a:p>
          <a:p>
            <a:endParaRPr lang="en-US" b="1" dirty="0"/>
          </a:p>
          <a:p>
            <a:endParaRPr lang="en-US" b="1" dirty="0"/>
          </a:p>
          <a:p>
            <a:endParaRPr lang="en-US" b="1" dirty="0"/>
          </a:p>
          <a:p>
            <a:endParaRPr lang="en-US" b="1" dirty="0"/>
          </a:p>
          <a:p>
            <a:r>
              <a:rPr lang="en-US" b="1" dirty="0"/>
              <a:t>Is the presentation satisfactory?</a:t>
            </a:r>
          </a:p>
          <a:p>
            <a:pPr lvl="1"/>
            <a:r>
              <a:rPr lang="en-US" sz="1600" dirty="0"/>
              <a:t> Clearly presented? Proper length? Enough Details? </a:t>
            </a:r>
            <a:r>
              <a:rPr lang="is-IS" sz="1600" dirty="0"/>
              <a:t>…</a:t>
            </a:r>
          </a:p>
          <a:p>
            <a:pPr lvl="1"/>
            <a:endParaRPr lang="en-US" sz="1600" dirty="0"/>
          </a:p>
          <a:p>
            <a:r>
              <a:rPr lang="en-US" b="1" dirty="0"/>
              <a:t>What did you learn?</a:t>
            </a:r>
          </a:p>
          <a:p>
            <a:pPr lvl="1"/>
            <a:r>
              <a:rPr lang="en-US" sz="1600" dirty="0"/>
              <a:t>If you did not learn anything, </a:t>
            </a:r>
          </a:p>
          <a:p>
            <a:pPr lvl="1"/>
            <a:r>
              <a:rPr lang="en-US" sz="1600" dirty="0"/>
              <a:t>if intended reader will not learn anything, the paper is not publishable. </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E4D37B5F-ABCF-48FC-8FD3-F3890A2DD608}" type="slidenum">
              <a:rPr lang="en-US" smtClean="0"/>
              <a:pPr/>
              <a:t>9</a:t>
            </a:fld>
            <a:endParaRPr lang="en-US"/>
          </a:p>
        </p:txBody>
      </p:sp>
      <p:graphicFrame>
        <p:nvGraphicFramePr>
          <p:cNvPr id="5" name="Table 4" descr="Table comparing three types of scientific claims (correctness, association, and causal mechanism) with corresponding evidence types: controlled experiments, theorems and proofs, and statistics/data mining/machine learning.">
            <a:extLst>
              <a:ext uri="{FF2B5EF4-FFF2-40B4-BE49-F238E27FC236}">
                <a16:creationId xmlns:a16="http://schemas.microsoft.com/office/drawing/2014/main" id="{3E652344-A790-3D4A-93B8-4EFED94C24EB}"/>
              </a:ext>
            </a:extLst>
          </p:cNvPr>
          <p:cNvGraphicFramePr>
            <a:graphicFrameLocks noGrp="1"/>
          </p:cNvGraphicFramePr>
          <p:nvPr>
            <p:extLst>
              <p:ext uri="{D42A27DB-BD31-4B8C-83A1-F6EECF244321}">
                <p14:modId xmlns:p14="http://schemas.microsoft.com/office/powerpoint/2010/main" val="629636239"/>
              </p:ext>
            </p:extLst>
          </p:nvPr>
        </p:nvGraphicFramePr>
        <p:xfrm>
          <a:off x="374072" y="1795644"/>
          <a:ext cx="8368146" cy="1609803"/>
        </p:xfrm>
        <a:graphic>
          <a:graphicData uri="http://schemas.openxmlformats.org/drawingml/2006/table">
            <a:tbl>
              <a:tblPr firstRow="1" bandRow="1">
                <a:tableStyleId>{5C22544A-7EE6-4342-B048-85BDC9FD1C3A}</a:tableStyleId>
              </a:tblPr>
              <a:tblGrid>
                <a:gridCol w="3796146">
                  <a:extLst>
                    <a:ext uri="{9D8B030D-6E8A-4147-A177-3AD203B41FA5}">
                      <a16:colId xmlns:a16="http://schemas.microsoft.com/office/drawing/2014/main" val="2889787501"/>
                    </a:ext>
                  </a:extLst>
                </a:gridCol>
                <a:gridCol w="4572000">
                  <a:extLst>
                    <a:ext uri="{9D8B030D-6E8A-4147-A177-3AD203B41FA5}">
                      <a16:colId xmlns:a16="http://schemas.microsoft.com/office/drawing/2014/main" val="194509544"/>
                    </a:ext>
                  </a:extLst>
                </a:gridCol>
              </a:tblGrid>
              <a:tr h="240974">
                <a:tc>
                  <a:txBody>
                    <a:bodyPr/>
                    <a:lstStyle/>
                    <a:p>
                      <a:pPr algn="ctr"/>
                      <a:r>
                        <a:rPr lang="en-US" sz="1600" dirty="0">
                          <a:solidFill>
                            <a:schemeClr val="tx1"/>
                          </a:solidFill>
                        </a:rPr>
                        <a:t>Claim</a:t>
                      </a:r>
                    </a:p>
                  </a:txBody>
                  <a:tcPr/>
                </a:tc>
                <a:tc>
                  <a:txBody>
                    <a:bodyPr/>
                    <a:lstStyle/>
                    <a:p>
                      <a:pPr algn="ctr"/>
                      <a:r>
                        <a:rPr lang="en-US" sz="1600" dirty="0">
                          <a:solidFill>
                            <a:schemeClr val="tx1"/>
                          </a:solidFill>
                        </a:rPr>
                        <a:t>Evidence</a:t>
                      </a:r>
                    </a:p>
                  </a:txBody>
                  <a:tcPr/>
                </a:tc>
                <a:extLst>
                  <a:ext uri="{0D108BD9-81ED-4DB2-BD59-A6C34878D82A}">
                    <a16:rowId xmlns:a16="http://schemas.microsoft.com/office/drawing/2014/main" val="400714629"/>
                  </a:ext>
                </a:extLst>
              </a:tr>
              <a:tr h="353912">
                <a:tc>
                  <a:txBody>
                    <a:bodyPr/>
                    <a:lstStyle/>
                    <a:p>
                      <a:pPr algn="ctr"/>
                      <a:r>
                        <a:rPr lang="en-US" sz="1600" dirty="0">
                          <a:solidFill>
                            <a:schemeClr val="tx1"/>
                          </a:solidFill>
                        </a:rPr>
                        <a:t>C1. Correctness, e.g., termination</a:t>
                      </a:r>
                    </a:p>
                  </a:txBody>
                  <a:tcPr/>
                </a:tc>
                <a:tc>
                  <a:txBody>
                    <a:bodyPr/>
                    <a:lstStyle/>
                    <a:p>
                      <a:pPr algn="ctr"/>
                      <a:r>
                        <a:rPr lang="en-US" sz="1600" dirty="0">
                          <a:solidFill>
                            <a:schemeClr val="tx1"/>
                          </a:solidFill>
                        </a:rPr>
                        <a:t>E1. Controlled Experiments</a:t>
                      </a:r>
                    </a:p>
                  </a:txBody>
                  <a:tcPr/>
                </a:tc>
                <a:extLst>
                  <a:ext uri="{0D108BD9-81ED-4DB2-BD59-A6C34878D82A}">
                    <a16:rowId xmlns:a16="http://schemas.microsoft.com/office/drawing/2014/main" val="2082867836"/>
                  </a:ext>
                </a:extLst>
              </a:tr>
              <a:tr h="341491">
                <a:tc>
                  <a:txBody>
                    <a:bodyPr/>
                    <a:lstStyle/>
                    <a:p>
                      <a:pPr algn="ctr"/>
                      <a:r>
                        <a:rPr lang="en-US" sz="1600" dirty="0">
                          <a:solidFill>
                            <a:schemeClr val="tx1"/>
                          </a:solidFill>
                        </a:rPr>
                        <a:t>C2. Association(smoking, lung cancer)</a:t>
                      </a:r>
                    </a:p>
                  </a:txBody>
                  <a:tcPr/>
                </a:tc>
                <a:tc>
                  <a:txBody>
                    <a:bodyPr/>
                    <a:lstStyle/>
                    <a:p>
                      <a:pPr algn="ctr"/>
                      <a:r>
                        <a:rPr lang="en-US" sz="1600" dirty="0">
                          <a:solidFill>
                            <a:schemeClr val="tx1"/>
                          </a:solidFill>
                        </a:rPr>
                        <a:t>E2. Theorems, Proofs</a:t>
                      </a:r>
                    </a:p>
                  </a:txBody>
                  <a:tcPr/>
                </a:tc>
                <a:extLst>
                  <a:ext uri="{0D108BD9-81ED-4DB2-BD59-A6C34878D82A}">
                    <a16:rowId xmlns:a16="http://schemas.microsoft.com/office/drawing/2014/main" val="501472676"/>
                  </a:ext>
                </a:extLst>
              </a:tr>
              <a:tr h="427389">
                <a:tc>
                  <a:txBody>
                    <a:bodyPr/>
                    <a:lstStyle/>
                    <a:p>
                      <a:pPr algn="ctr"/>
                      <a:r>
                        <a:rPr lang="en-US" sz="1600" dirty="0">
                          <a:solidFill>
                            <a:schemeClr val="tx1"/>
                          </a:solidFill>
                        </a:rPr>
                        <a:t>C3. Cause-effect mechanistic theory (e.g., smoking causes lung cancer)</a:t>
                      </a:r>
                    </a:p>
                  </a:txBody>
                  <a:tcPr/>
                </a:tc>
                <a:tc>
                  <a:txBody>
                    <a:bodyPr/>
                    <a:lstStyle/>
                    <a:p>
                      <a:pPr algn="ctr"/>
                      <a:r>
                        <a:rPr lang="en-US" sz="1600" dirty="0">
                          <a:solidFill>
                            <a:schemeClr val="tx1"/>
                          </a:solidFill>
                        </a:rPr>
                        <a:t>E3. Statistics, Data Mining, Machine Learning</a:t>
                      </a:r>
                    </a:p>
                  </a:txBody>
                  <a:tcPr/>
                </a:tc>
                <a:extLst>
                  <a:ext uri="{0D108BD9-81ED-4DB2-BD59-A6C34878D82A}">
                    <a16:rowId xmlns:a16="http://schemas.microsoft.com/office/drawing/2014/main" val="852513734"/>
                  </a:ext>
                </a:extLst>
              </a:tr>
            </a:tbl>
          </a:graphicData>
        </a:graphic>
      </p:graphicFrame>
    </p:spTree>
    <p:extLst>
      <p:ext uri="{BB962C8B-B14F-4D97-AF65-F5344CB8AC3E}">
        <p14:creationId xmlns:p14="http://schemas.microsoft.com/office/powerpoint/2010/main" val="212958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2D-3">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234593</TotalTime>
  <Words>9115</Words>
  <Application>Microsoft Office PowerPoint</Application>
  <PresentationFormat>On-screen Show (4:3)</PresentationFormat>
  <Paragraphs>1238</Paragraphs>
  <Slides>83</Slides>
  <Notes>36</Notes>
  <HiddenSlides>8</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83</vt:i4>
      </vt:variant>
    </vt:vector>
  </HeadingPairs>
  <TitlesOfParts>
    <vt:vector size="92" baseType="lpstr">
      <vt:lpstr>Linux Libertine</vt:lpstr>
      <vt:lpstr>Arial</vt:lpstr>
      <vt:lpstr>Calibri</vt:lpstr>
      <vt:lpstr>Cambria Math</vt:lpstr>
      <vt:lpstr>Microsoft Sans Serif</vt:lpstr>
      <vt:lpstr>Times New Roman</vt:lpstr>
      <vt:lpstr>Verdana</vt:lpstr>
      <vt:lpstr>Wingdings</vt:lpstr>
      <vt:lpstr>1_D2D-3</vt:lpstr>
      <vt:lpstr>Spatial Query Processing:  State of the Art and New Developments</vt:lpstr>
      <vt:lpstr>Learning Objectives</vt:lpstr>
      <vt:lpstr>Exercise: Constructive vs. Non-constructive </vt:lpstr>
      <vt:lpstr>1. Outline for LO1: Research Skill: Constructive Critique </vt:lpstr>
      <vt:lpstr>2. Outline for LO1: Research Skill: Constructive Critique </vt:lpstr>
      <vt:lpstr>Research paper - Evaluation</vt:lpstr>
      <vt:lpstr>Purpose, Relevance, Significance</vt:lpstr>
      <vt:lpstr>Evaluation of Approach and Execution</vt:lpstr>
      <vt:lpstr>Paper Conclusion, Evaluation, Presentation</vt:lpstr>
      <vt:lpstr>Community Variability in Review criteria </vt:lpstr>
      <vt:lpstr>Community Variability in Review criteria - 2 </vt:lpstr>
      <vt:lpstr>AI Limitations: An Example</vt:lpstr>
      <vt:lpstr>Taught to Test</vt:lpstr>
      <vt:lpstr>Source: This is the most understood graph in AI, MIT Technology Review, Feb. 5th, 2005.</vt:lpstr>
      <vt:lpstr>Reviewing Proposals vs. Reviewing Papers</vt:lpstr>
      <vt:lpstr>Outline for LO1 : Research Skill: Constructive Critique </vt:lpstr>
      <vt:lpstr>Responsibilities to Readers, Journal, Editor</vt:lpstr>
      <vt:lpstr>Responsibility to Authors</vt:lpstr>
      <vt:lpstr>Structure of a referee report - 1</vt:lpstr>
      <vt:lpstr>Structure of a referee report – Example </vt:lpstr>
      <vt:lpstr>Structure of a referee report – Example Continued</vt:lpstr>
      <vt:lpstr>3. Outline for LO1: Research Skill: Constructive Critique </vt:lpstr>
      <vt:lpstr>How not to evaluate a paper – Do not do</vt:lpstr>
      <vt:lpstr>Note: Comments in blue color are not from the raw review</vt:lpstr>
      <vt:lpstr>Review of CACM Article “Spatial Computing” </vt:lpstr>
      <vt:lpstr>1. Learning Objectives</vt:lpstr>
      <vt:lpstr>State of the Art in Spatial Query Processing</vt:lpstr>
      <vt:lpstr>What is Query Processing and Optimization (QPO)?</vt:lpstr>
      <vt:lpstr>QPO Key Concepts:1. Building Blocks, 2. Strategies</vt:lpstr>
      <vt:lpstr>QPO Key Concept 3 – Query Optimization</vt:lpstr>
      <vt:lpstr>QPO Challenges</vt:lpstr>
      <vt:lpstr>1. QPO Challenges in SDBMS </vt:lpstr>
      <vt:lpstr>2. QPO Challenges in SDBMS </vt:lpstr>
      <vt:lpstr>Example: Strategies for Point Queries</vt:lpstr>
      <vt:lpstr>Candidate Storage &amp; Indexing Methods </vt:lpstr>
      <vt:lpstr>State of the Art and Trends in Spatial Query Processing</vt:lpstr>
      <vt:lpstr>[ Learning Objectives ] </vt:lpstr>
      <vt:lpstr>Significance</vt:lpstr>
      <vt:lpstr>Challenges: Tradeoff Computational Cost vs Manual Effort</vt:lpstr>
      <vt:lpstr>Time Slicing Animation</vt:lpstr>
      <vt:lpstr>Limitation of Related Work</vt:lpstr>
      <vt:lpstr>Key Concepts: Terminology</vt:lpstr>
      <vt:lpstr>Problem Statement</vt:lpstr>
      <vt:lpstr>Major Contribution</vt:lpstr>
      <vt:lpstr>1. Baseline: Linear Temporal Scan Search Pruning (LTS)</vt:lpstr>
      <vt:lpstr>2. Baseline: Linear Temporal Scan Search Pruning (LTS)</vt:lpstr>
      <vt:lpstr>Proposed Optimization: Time Prioritizer</vt:lpstr>
      <vt:lpstr>Proposed Optimization: Spatial Filters</vt:lpstr>
      <vt:lpstr>Proposed: Time Prioritized Scan Search Pruning (TSS)</vt:lpstr>
      <vt:lpstr>Comparison of Baseline with Proposed Method</vt:lpstr>
      <vt:lpstr>Validation Methodology</vt:lpstr>
      <vt:lpstr>Comparative Analysis: TSS vs LTS in Computational Efficiency</vt:lpstr>
      <vt:lpstr>Comparative Analysis: TSS vs LTS in Area Pruning Effectiveness</vt:lpstr>
      <vt:lpstr>Sensitivity Analysis: Accuracy</vt:lpstr>
      <vt:lpstr>Sensitivity Analysis: Precision</vt:lpstr>
      <vt:lpstr>Assumptions</vt:lpstr>
      <vt:lpstr>Conclusion and Revisions</vt:lpstr>
      <vt:lpstr>Comments to Author(s) by Reviewer(s):</vt:lpstr>
      <vt:lpstr>Quiz (1)</vt:lpstr>
      <vt:lpstr>[ Learning Objectives ]</vt:lpstr>
      <vt:lpstr>[ Significance ]</vt:lpstr>
      <vt:lpstr>[ Problem Statement ]</vt:lpstr>
      <vt:lpstr>Volunteered Geographic Information System Framework</vt:lpstr>
      <vt:lpstr>Major Contributions</vt:lpstr>
      <vt:lpstr>Key Concepts</vt:lpstr>
      <vt:lpstr>Key Concepts (2)</vt:lpstr>
      <vt:lpstr>Taxonomy of Spatial Crowdsourcing</vt:lpstr>
      <vt:lpstr>Exercise</vt:lpstr>
      <vt:lpstr>Greedy Strategy (2) – Max Flow</vt:lpstr>
      <vt:lpstr>1. Validation Methodology</vt:lpstr>
      <vt:lpstr>Comparative Analysis: Scalability to large number of tasks </vt:lpstr>
      <vt:lpstr>Sensitivity Analysis: Effect of maximum acceptable tasks constraint</vt:lpstr>
      <vt:lpstr>Sensitivity Analysis: Effect of spatial region constraint</vt:lpstr>
      <vt:lpstr>[ Assumptions ]</vt:lpstr>
      <vt:lpstr>Revisions</vt:lpstr>
      <vt:lpstr>Quiz (2)</vt:lpstr>
      <vt:lpstr>Recent Works</vt:lpstr>
      <vt:lpstr>1. Toy Example</vt:lpstr>
      <vt:lpstr>Limitations of Related Work</vt:lpstr>
      <vt:lpstr>2. Toy Example</vt:lpstr>
      <vt:lpstr>Quiz (3)</vt:lpstr>
      <vt:lpstr>[ Limitations of Related Work ]</vt:lpstr>
      <vt:lpstr>Quiz (4)</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system of cascading patterns in spatiotemporal framework</dc:title>
  <dc:subject/>
  <dc:creator>Yinovel</dc:creator>
  <cp:keywords/>
  <dc:description/>
  <cp:lastModifiedBy>Woochang Shin</cp:lastModifiedBy>
  <cp:revision>3917</cp:revision>
  <cp:lastPrinted>2024-02-06T16:28:05Z</cp:lastPrinted>
  <dcterms:created xsi:type="dcterms:W3CDTF">2016-03-03T01:14:02Z</dcterms:created>
  <dcterms:modified xsi:type="dcterms:W3CDTF">2026-02-15T06:25:45Z</dcterms:modified>
  <cp:category/>
</cp:coreProperties>
</file>